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notesMasterIdLst>
    <p:notesMasterId r:id="rId22"/>
  </p:notesMasterIdLst>
  <p:handoutMasterIdLst>
    <p:handoutMasterId r:id="rId23"/>
  </p:handoutMasterIdLst>
  <p:sldIdLst>
    <p:sldId id="377" r:id="rId2"/>
    <p:sldId id="503" r:id="rId3"/>
    <p:sldId id="504" r:id="rId4"/>
    <p:sldId id="505" r:id="rId5"/>
    <p:sldId id="507" r:id="rId6"/>
    <p:sldId id="483" r:id="rId7"/>
    <p:sldId id="509" r:id="rId8"/>
    <p:sldId id="498" r:id="rId9"/>
    <p:sldId id="477" r:id="rId10"/>
    <p:sldId id="336" r:id="rId11"/>
    <p:sldId id="280" r:id="rId12"/>
    <p:sldId id="351" r:id="rId13"/>
    <p:sldId id="352" r:id="rId14"/>
    <p:sldId id="353" r:id="rId15"/>
    <p:sldId id="354" r:id="rId16"/>
    <p:sldId id="355" r:id="rId17"/>
    <p:sldId id="271" r:id="rId18"/>
    <p:sldId id="392" r:id="rId19"/>
    <p:sldId id="274" r:id="rId20"/>
    <p:sldId id="300" r:id="rId21"/>
  </p:sldIdLst>
  <p:sldSz cx="9144000" cy="5143500" type="screen16x9"/>
  <p:notesSz cx="6794500" cy="9931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anose="020B060403050404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972" userDrawn="1">
          <p15:clr>
            <a:srgbClr val="A4A3A4"/>
          </p15:clr>
        </p15:guide>
        <p15:guide id="2" pos="2901" userDrawn="1">
          <p15:clr>
            <a:srgbClr val="A4A3A4"/>
          </p15:clr>
        </p15:guide>
        <p15:guide id="3" pos="5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757"/>
    <a:srgbClr val="DEA900"/>
    <a:srgbClr val="F2B800"/>
    <a:srgbClr val="FFE285"/>
    <a:srgbClr val="FFC000"/>
    <a:srgbClr val="009A46"/>
    <a:srgbClr val="007434"/>
    <a:srgbClr val="72604E"/>
    <a:srgbClr val="A40000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665" autoAdjust="0"/>
    <p:restoredTop sz="95814" autoAdjust="0"/>
  </p:normalViewPr>
  <p:slideViewPr>
    <p:cSldViewPr snapToGrid="0">
      <p:cViewPr varScale="1">
        <p:scale>
          <a:sx n="112" d="100"/>
          <a:sy n="112" d="100"/>
        </p:scale>
        <p:origin x="208" y="888"/>
      </p:cViewPr>
      <p:guideLst>
        <p:guide orient="horz" pos="972"/>
        <p:guide pos="2901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gridSpacing cx="72010" cy="7201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ahoma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810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ahoma" charset="0"/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fld id="{B144D47A-D72D-423D-95AF-817E0652D9D7}" type="datetime1">
              <a:rPr lang="en-US" altLang="nl-NL"/>
              <a:pPr>
                <a:defRPr/>
              </a:pPr>
              <a:t>9/26/21</a:t>
            </a:fld>
            <a:endParaRPr lang="en-US" altLang="nl-NL"/>
          </a:p>
        </p:txBody>
      </p:sp>
      <p:sp>
        <p:nvSpPr>
          <p:cNvPr id="1116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Tahoma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16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8100" y="9432925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73B6B862-01CB-4F81-8D06-9AB948643D35}" type="slidenum">
              <a:rPr lang="en-US" altLang="nl-NL"/>
              <a:pPr>
                <a:defRPr/>
              </a:pPr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0445057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4813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688" y="0"/>
            <a:ext cx="2944812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8050"/>
            <a:ext cx="4981575" cy="446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4513"/>
            <a:ext cx="2944813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Arial" charset="0"/>
                <a:ea typeface="ＭＳ Ｐゴシック" pitchFamily="1" charset="-128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688" y="9434513"/>
            <a:ext cx="2944812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1FEF94D5-4F98-477E-925F-20F9773DA138}" type="slidenum">
              <a:rPr lang="en-US" altLang="nl-NL"/>
              <a:pPr>
                <a:defRPr/>
              </a:pPr>
              <a:t>‹#›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176720422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pitchFamily="18" charset="0"/>
        <a:ea typeface="ＭＳ Ｐゴシック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2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935126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3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39351263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4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5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6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7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8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87313" y="744538"/>
            <a:ext cx="6619875" cy="372427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IMPORTANT: Note that</a:t>
            </a:r>
            <a:r>
              <a:rPr lang="en-GB" baseline="0" dirty="0"/>
              <a:t> what you show here, i.e. constraints and model </a:t>
            </a:r>
            <a:r>
              <a:rPr lang="en-GB" baseline="0" dirty="0" err="1"/>
              <a:t>strucutre</a:t>
            </a:r>
            <a:r>
              <a:rPr lang="en-GB" baseline="0" dirty="0"/>
              <a:t> changes are themselves not a major scientific breakthrough. RATHER: the value of a SYSTEMATIC  use of ALL bits of information available is our main message (some constraints are totally easy and straight forward)</a:t>
            </a:r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FEF94D5-4F98-477E-925F-20F9773DA138}" type="slidenum">
              <a:rPr lang="en-US" altLang="nl-NL" smtClean="0"/>
              <a:pPr>
                <a:defRPr/>
              </a:pPr>
              <a:t>9</a:t>
            </a:fld>
            <a:endParaRPr lang="en-US" altLang="nl-NL"/>
          </a:p>
        </p:txBody>
      </p:sp>
    </p:spTree>
    <p:extLst>
      <p:ext uri="{BB962C8B-B14F-4D97-AF65-F5344CB8AC3E}">
        <p14:creationId xmlns:p14="http://schemas.microsoft.com/office/powerpoint/2010/main" val="204411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12"/>
          <p:cNvSpPr>
            <a:spLocks noChangeArrowheads="1"/>
          </p:cNvSpPr>
          <p:nvPr userDrawn="1"/>
        </p:nvSpPr>
        <p:spPr bwMode="auto">
          <a:xfrm>
            <a:off x="471488" y="1541860"/>
            <a:ext cx="7307262" cy="1422797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defRPr/>
            </a:pPr>
            <a:endParaRPr lang="nl-NL" altLang="nl-NL" sz="2400">
              <a:latin typeface="Arial" charset="0"/>
              <a:ea typeface="ＭＳ Ｐゴシック" charset="-128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1" y="1616870"/>
            <a:ext cx="6798733" cy="484982"/>
          </a:xfr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nl-NL" dirty="0"/>
              <a:t>Click to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Master</a:t>
            </a:r>
            <a:r>
              <a:rPr lang="nl-NL" dirty="0"/>
              <a:t> </a:t>
            </a:r>
            <a:r>
              <a:rPr lang="nl-NL" dirty="0" err="1"/>
              <a:t>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nl-NL" dirty="0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94267" y="2146297"/>
            <a:ext cx="6781801" cy="762003"/>
          </a:xfrm>
        </p:spPr>
        <p:txBody>
          <a:bodyPr/>
          <a:lstStyle>
            <a:lvl1pPr marL="0" indent="0" algn="l">
              <a:buNone/>
              <a:defRPr>
                <a:solidFill>
                  <a:srgbClr val="00A6D6"/>
                </a:solidFill>
                <a:latin typeface="Bookman Old Style"/>
                <a:cs typeface="Bookman Old Style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 dirty="0"/>
              <a:t>Click to </a:t>
            </a:r>
            <a:r>
              <a:rPr lang="nl-NL" dirty="0" err="1"/>
              <a:t>edit</a:t>
            </a:r>
            <a:r>
              <a:rPr lang="nl-NL" dirty="0"/>
              <a:t> </a:t>
            </a:r>
            <a:r>
              <a:rPr lang="nl-NL" dirty="0" err="1"/>
              <a:t>Master</a:t>
            </a:r>
            <a:r>
              <a:rPr lang="nl-NL" dirty="0"/>
              <a:t> </a:t>
            </a:r>
            <a:r>
              <a:rPr lang="nl-NL" dirty="0" err="1"/>
              <a:t>subtitle</a:t>
            </a:r>
            <a:r>
              <a:rPr lang="nl-NL" dirty="0"/>
              <a:t> </a:t>
            </a:r>
            <a:r>
              <a:rPr lang="nl-NL" dirty="0" err="1"/>
              <a:t>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1113992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nl-NL" noProof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28425647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5622452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288088" y="342900"/>
            <a:ext cx="1789112" cy="3658791"/>
          </a:xfrm>
        </p:spPr>
        <p:txBody>
          <a:bodyPr vert="eaVert"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917577" y="342900"/>
            <a:ext cx="5218113" cy="3658791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354862851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7577" y="342900"/>
            <a:ext cx="7159625" cy="8001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25513" y="1371600"/>
            <a:ext cx="3492500" cy="26300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570415" y="1371600"/>
            <a:ext cx="3494087" cy="1257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570415" y="2743200"/>
            <a:ext cx="3494087" cy="125849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36682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nl-NL"/>
              <a:t>Klik om het opmaakprofiel van de modelondertitel te bewerken</a:t>
            </a:r>
          </a:p>
        </p:txBody>
      </p:sp>
    </p:spTree>
    <p:extLst>
      <p:ext uri="{BB962C8B-B14F-4D97-AF65-F5344CB8AC3E}">
        <p14:creationId xmlns:p14="http://schemas.microsoft.com/office/powerpoint/2010/main" val="1140078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dirty="0"/>
              <a:t>Klik om de modelstijlen te bewerken</a:t>
            </a:r>
          </a:p>
          <a:p>
            <a:pPr lvl="1"/>
            <a:r>
              <a:rPr lang="nl-NL" dirty="0"/>
              <a:t>Tweede niveau</a:t>
            </a:r>
          </a:p>
          <a:p>
            <a:pPr lvl="2"/>
            <a:r>
              <a:rPr lang="nl-NL" dirty="0"/>
              <a:t>Derde niveau</a:t>
            </a:r>
          </a:p>
          <a:p>
            <a:pPr lvl="3"/>
            <a:r>
              <a:rPr lang="nl-NL" dirty="0"/>
              <a:t>Vierde niveau</a:t>
            </a:r>
          </a:p>
          <a:p>
            <a:pPr lvl="4"/>
            <a:r>
              <a:rPr lang="nl-NL" dirty="0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618273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3305177"/>
            <a:ext cx="7772400" cy="1021556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1082278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925513" y="1371600"/>
            <a:ext cx="3492500" cy="2630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0415" y="1371600"/>
            <a:ext cx="3494087" cy="263009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17611360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7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7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</p:spTree>
    <p:extLst>
      <p:ext uri="{BB962C8B-B14F-4D97-AF65-F5344CB8AC3E}">
        <p14:creationId xmlns:p14="http://schemas.microsoft.com/office/powerpoint/2010/main" val="2084159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</a:p>
        </p:txBody>
      </p:sp>
    </p:spTree>
    <p:extLst>
      <p:ext uri="{BB962C8B-B14F-4D97-AF65-F5344CB8AC3E}">
        <p14:creationId xmlns:p14="http://schemas.microsoft.com/office/powerpoint/2010/main" val="30776965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276437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2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/>
              <a:t>Klik om de stijl te bewerken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04789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2" y="1076327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 om de modelstijlen te bewerken</a:t>
            </a:r>
          </a:p>
        </p:txBody>
      </p:sp>
    </p:spTree>
    <p:extLst>
      <p:ext uri="{BB962C8B-B14F-4D97-AF65-F5344CB8AC3E}">
        <p14:creationId xmlns:p14="http://schemas.microsoft.com/office/powerpoint/2010/main" val="824975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917577" y="342900"/>
            <a:ext cx="7159625" cy="933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Click to edit Master title style</a:t>
            </a:r>
            <a:br>
              <a:rPr lang="nl-NL" altLang="nl-NL"/>
            </a:br>
            <a:endParaRPr lang="nl-NL" altLang="nl-NL"/>
          </a:p>
        </p:txBody>
      </p:sp>
      <p:sp>
        <p:nvSpPr>
          <p:cNvPr id="1027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925515" y="1371600"/>
            <a:ext cx="7138987" cy="26300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 altLang="nl-NL"/>
              <a:t>Click to edit Master text styles</a:t>
            </a:r>
          </a:p>
          <a:p>
            <a:pPr lvl="1"/>
            <a:r>
              <a:rPr lang="nl-NL" altLang="nl-NL"/>
              <a:t>Second level</a:t>
            </a:r>
          </a:p>
          <a:p>
            <a:pPr lvl="2"/>
            <a:r>
              <a:rPr lang="nl-NL" altLang="nl-NL"/>
              <a:t>Third level</a:t>
            </a:r>
          </a:p>
        </p:txBody>
      </p:sp>
      <p:sp>
        <p:nvSpPr>
          <p:cNvPr id="1028" name="Rectangle 13"/>
          <p:cNvSpPr>
            <a:spLocks noChangeArrowheads="1"/>
          </p:cNvSpPr>
          <p:nvPr userDrawn="1"/>
        </p:nvSpPr>
        <p:spPr bwMode="auto">
          <a:xfrm>
            <a:off x="0" y="4599387"/>
            <a:ext cx="9144000" cy="54411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nl-NL" altLang="nl-NL" sz="2200"/>
          </a:p>
        </p:txBody>
      </p:sp>
      <p:sp>
        <p:nvSpPr>
          <p:cNvPr id="1029" name="Rectangle 19"/>
          <p:cNvSpPr>
            <a:spLocks noChangeArrowheads="1"/>
          </p:cNvSpPr>
          <p:nvPr userDrawn="1"/>
        </p:nvSpPr>
        <p:spPr bwMode="auto">
          <a:xfrm>
            <a:off x="0" y="4938712"/>
            <a:ext cx="9144000" cy="204788"/>
          </a:xfrm>
          <a:prstGeom prst="rect">
            <a:avLst/>
          </a:prstGeom>
          <a:solidFill>
            <a:srgbClr val="00A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nl-NL" altLang="nl-NL" sz="2200"/>
          </a:p>
        </p:txBody>
      </p:sp>
      <p:sp>
        <p:nvSpPr>
          <p:cNvPr id="1030" name="Line 20"/>
          <p:cNvSpPr>
            <a:spLocks noChangeShapeType="1"/>
          </p:cNvSpPr>
          <p:nvPr userDrawn="1"/>
        </p:nvSpPr>
        <p:spPr bwMode="auto">
          <a:xfrm>
            <a:off x="0" y="5086350"/>
            <a:ext cx="9144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sz="2400"/>
          </a:p>
        </p:txBody>
      </p:sp>
      <p:sp>
        <p:nvSpPr>
          <p:cNvPr id="1031" name="Line 22"/>
          <p:cNvSpPr>
            <a:spLocks noChangeShapeType="1"/>
          </p:cNvSpPr>
          <p:nvPr userDrawn="1"/>
        </p:nvSpPr>
        <p:spPr bwMode="auto">
          <a:xfrm>
            <a:off x="0" y="4600575"/>
            <a:ext cx="91440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de-DE" sz="2400"/>
          </a:p>
        </p:txBody>
      </p:sp>
      <p:sp>
        <p:nvSpPr>
          <p:cNvPr id="1032" name="Text Box 23"/>
          <p:cNvSpPr txBox="1">
            <a:spLocks noChangeArrowheads="1"/>
          </p:cNvSpPr>
          <p:nvPr userDrawn="1"/>
        </p:nvSpPr>
        <p:spPr bwMode="auto">
          <a:xfrm>
            <a:off x="3124200" y="4686300"/>
            <a:ext cx="44196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endParaRPr lang="nl-NL" altLang="nl-NL" sz="1400">
              <a:solidFill>
                <a:schemeClr val="bg2"/>
              </a:solidFill>
              <a:ea typeface="ＭＳ Ｐゴシック" charset="-128"/>
            </a:endParaRPr>
          </a:p>
        </p:txBody>
      </p:sp>
      <p:sp>
        <p:nvSpPr>
          <p:cNvPr id="1033" name="Rectangle 20"/>
          <p:cNvSpPr>
            <a:spLocks noChangeArrowheads="1"/>
          </p:cNvSpPr>
          <p:nvPr userDrawn="1"/>
        </p:nvSpPr>
        <p:spPr bwMode="auto">
          <a:xfrm>
            <a:off x="0" y="0"/>
            <a:ext cx="469900" cy="1543050"/>
          </a:xfrm>
          <a:prstGeom prst="rect">
            <a:avLst/>
          </a:prstGeom>
          <a:solidFill>
            <a:srgbClr val="00A6D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algn="r" eaLnBrk="1" hangingPunct="1">
              <a:defRPr/>
            </a:pPr>
            <a:endParaRPr lang="nl-NL" altLang="nl-NL" sz="2200"/>
          </a:p>
        </p:txBody>
      </p:sp>
      <p:pic>
        <p:nvPicPr>
          <p:cNvPr id="1034" name="Picture 10" descr="logo_rgb4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2" y="4636296"/>
            <a:ext cx="881063" cy="2595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7"/>
          <p:cNvSpPr>
            <a:spLocks noChangeArrowheads="1"/>
          </p:cNvSpPr>
          <p:nvPr userDrawn="1"/>
        </p:nvSpPr>
        <p:spPr bwMode="auto">
          <a:xfrm>
            <a:off x="7735889" y="4772027"/>
            <a:ext cx="452437" cy="1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panose="020B060403050404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fld id="{8E30E2ED-D173-4FFC-8C6D-4310BA9B5CCE}" type="slidenum">
              <a:rPr lang="nl-NL" altLang="nl-NL" sz="1100" smtClean="0">
                <a:ea typeface="ＭＳ Ｐゴシック" panose="020B0600070205080204" pitchFamily="34" charset="-128"/>
              </a:rPr>
              <a:pPr algn="r" eaLnBrk="1" hangingPunct="1">
                <a:defRPr/>
              </a:pPr>
              <a:t>‹#›</a:t>
            </a:fld>
            <a:endParaRPr lang="nl-NL" altLang="nl-NL" sz="1100">
              <a:ea typeface="ＭＳ Ｐゴシック" panose="020B0600070205080204" pitchFamily="34" charset="-128"/>
            </a:endParaRPr>
          </a:p>
        </p:txBody>
      </p:sp>
      <p:sp>
        <p:nvSpPr>
          <p:cNvPr id="1036" name="TextBox 19"/>
          <p:cNvSpPr txBox="1">
            <a:spLocks noChangeArrowheads="1"/>
          </p:cNvSpPr>
          <p:nvPr userDrawn="1"/>
        </p:nvSpPr>
        <p:spPr bwMode="auto">
          <a:xfrm>
            <a:off x="6656390" y="4743452"/>
            <a:ext cx="146367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altLang="nl-NL" sz="1000">
                <a:solidFill>
                  <a:srgbClr val="00A6D6"/>
                </a:solidFill>
              </a:rPr>
              <a:t>Challenge the future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</p:sldLayoutIdLst>
  <p:hf sldNum="0" hdr="0" ftr="0" dt="0"/>
  <p:txStyles>
    <p:titleStyle>
      <a:lvl1pPr marL="8572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marL="8572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  <a:ea typeface="ＭＳ Ｐゴシック" charset="-128"/>
          <a:cs typeface="ＭＳ Ｐゴシック" charset="-128"/>
        </a:defRPr>
      </a:lvl2pPr>
      <a:lvl3pPr marL="8572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  <a:ea typeface="ＭＳ Ｐゴシック" charset="-128"/>
          <a:cs typeface="ＭＳ Ｐゴシック" charset="-128"/>
        </a:defRPr>
      </a:lvl3pPr>
      <a:lvl4pPr marL="8572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  <a:ea typeface="ＭＳ Ｐゴシック" charset="-128"/>
          <a:cs typeface="ＭＳ Ｐゴシック" charset="-128"/>
        </a:defRPr>
      </a:lvl4pPr>
      <a:lvl5pPr marL="8572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  <a:ea typeface="ＭＳ Ｐゴシック" charset="-128"/>
          <a:cs typeface="ＭＳ Ｐゴシック" charset="-128"/>
        </a:defRPr>
      </a:lvl5pPr>
      <a:lvl6pPr marL="13144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</a:defRPr>
      </a:lvl6pPr>
      <a:lvl7pPr marL="17716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</a:defRPr>
      </a:lvl7pPr>
      <a:lvl8pPr marL="22288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</a:defRPr>
      </a:lvl8pPr>
      <a:lvl9pPr marL="2686050" indent="-857250" algn="l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Bookman Old Style" pitchFamily="18" charset="0"/>
        </a:defRPr>
      </a:lvl9pPr>
    </p:titleStyle>
    <p:bodyStyle>
      <a:lvl1pPr marL="195263" indent="-195263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rgbClr val="00A6D6"/>
        </a:buClr>
        <a:buChar char="•"/>
        <a:defRPr sz="20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5762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rgbClr val="00A6D6"/>
        </a:buClr>
        <a:buFont typeface="Times" panose="02020603050405020304" pitchFamily="18" charset="0"/>
        <a:buChar char="•"/>
        <a:defRPr>
          <a:solidFill>
            <a:schemeClr val="tx1"/>
          </a:solidFill>
          <a:latin typeface="+mn-lt"/>
          <a:ea typeface="ＭＳ Ｐゴシック" charset="-128"/>
        </a:defRPr>
      </a:lvl2pPr>
      <a:lvl3pPr marL="9572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rgbClr val="00A6D6"/>
        </a:buClr>
        <a:buFont typeface="Times" panose="02020603050405020304" pitchFamily="18" charset="0"/>
        <a:buChar char="•"/>
        <a:defRPr sz="1600">
          <a:solidFill>
            <a:schemeClr val="tx1"/>
          </a:solidFill>
          <a:latin typeface="+mn-lt"/>
          <a:ea typeface="ＭＳ Ｐゴシック" charset="-128"/>
        </a:defRPr>
      </a:lvl3pPr>
      <a:lvl4pPr marL="13382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anose="02020603050405020304" pitchFamily="18" charset="0"/>
        <a:buChar char="•"/>
        <a:defRPr sz="1400">
          <a:solidFill>
            <a:schemeClr val="tx1"/>
          </a:solidFill>
          <a:latin typeface="+mn-lt"/>
          <a:ea typeface="ＭＳ Ｐゴシック" charset="-128"/>
        </a:defRPr>
      </a:lvl4pPr>
      <a:lvl5pPr marL="17192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anose="02020603050405020304" pitchFamily="18" charset="0"/>
        <a:buChar char="•"/>
        <a:defRPr sz="1200">
          <a:solidFill>
            <a:schemeClr val="tx1"/>
          </a:solidFill>
          <a:latin typeface="+mn-lt"/>
          <a:ea typeface="ＭＳ Ｐゴシック" charset="-128"/>
        </a:defRPr>
      </a:lvl5pPr>
      <a:lvl6pPr marL="21764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itchFamily="18" charset="0"/>
        <a:buChar char="•"/>
        <a:defRPr sz="1200">
          <a:solidFill>
            <a:schemeClr val="tx1"/>
          </a:solidFill>
          <a:latin typeface="+mn-lt"/>
        </a:defRPr>
      </a:lvl6pPr>
      <a:lvl7pPr marL="26336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itchFamily="18" charset="0"/>
        <a:buChar char="•"/>
        <a:defRPr sz="1200">
          <a:solidFill>
            <a:schemeClr val="tx1"/>
          </a:solidFill>
          <a:latin typeface="+mn-lt"/>
        </a:defRPr>
      </a:lvl7pPr>
      <a:lvl8pPr marL="30908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itchFamily="18" charset="0"/>
        <a:buChar char="•"/>
        <a:defRPr sz="1200">
          <a:solidFill>
            <a:schemeClr val="tx1"/>
          </a:solidFill>
          <a:latin typeface="+mn-lt"/>
        </a:defRPr>
      </a:lvl8pPr>
      <a:lvl9pPr marL="3548063" indent="-190500" algn="l" rtl="0" eaLnBrk="0" fontAlgn="base" hangingPunct="0">
        <a:lnSpc>
          <a:spcPts val="2500"/>
        </a:lnSpc>
        <a:spcBef>
          <a:spcPct val="0"/>
        </a:spcBef>
        <a:spcAft>
          <a:spcPct val="0"/>
        </a:spcAft>
        <a:buClr>
          <a:schemeClr val="bg2"/>
        </a:buClr>
        <a:buFont typeface="Times" pitchFamily="18" charset="0"/>
        <a:buChar char="•"/>
        <a:defRPr sz="1200">
          <a:solidFill>
            <a:schemeClr val="tx1"/>
          </a:solidFill>
          <a:latin typeface="+mn-lt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tif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tiff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tiff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iff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hyperlink" Target="https://doi.org/10.5194/hess-23-787-2019" TargetMode="Externa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5"/>
          <p:cNvSpPr>
            <a:spLocks noChangeArrowheads="1"/>
          </p:cNvSpPr>
          <p:nvPr/>
        </p:nvSpPr>
        <p:spPr bwMode="auto">
          <a:xfrm>
            <a:off x="471489" y="1198563"/>
            <a:ext cx="7643813" cy="1897062"/>
          </a:xfrm>
          <a:prstGeom prst="rect">
            <a:avLst/>
          </a:prstGeom>
          <a:solidFill>
            <a:schemeClr val="tx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ts val="2500"/>
              </a:lnSpc>
              <a:buClr>
                <a:srgbClr val="00A6D6"/>
              </a:buClr>
              <a:buChar char="•"/>
              <a:defRPr sz="20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1pPr>
            <a:lvl2pPr marL="37931725" indent="-37474525">
              <a:lnSpc>
                <a:spcPts val="2500"/>
              </a:lnSpc>
              <a:buClr>
                <a:srgbClr val="00A6D6"/>
              </a:buClr>
              <a:buFont typeface="Times" panose="02020603050405020304" pitchFamily="18" charset="0"/>
              <a:buChar char="•"/>
              <a:defRPr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2pPr>
            <a:lvl3pPr marL="957263" indent="-190500">
              <a:lnSpc>
                <a:spcPts val="2500"/>
              </a:lnSpc>
              <a:buClr>
                <a:srgbClr val="00A6D6"/>
              </a:buClr>
              <a:buFont typeface="Times" panose="02020603050405020304" pitchFamily="18" charset="0"/>
              <a:buChar char="•"/>
              <a:defRPr sz="16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3pPr>
            <a:lvl4pPr marL="1338263" indent="-1905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4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4pPr>
            <a:lvl5pPr marL="1719263" indent="-190500">
              <a:lnSpc>
                <a:spcPts val="2500"/>
              </a:lnSpc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5pPr>
            <a:lvl6pPr marL="2176463" indent="-1905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6pPr>
            <a:lvl7pPr marL="2633663" indent="-1905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7pPr>
            <a:lvl8pPr marL="3090863" indent="-1905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8pPr>
            <a:lvl9pPr marL="3548063" indent="-190500" eaLnBrk="0" fontAlgn="base" hangingPunct="0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chemeClr val="bg2"/>
              </a:buClr>
              <a:buFont typeface="Times" panose="02020603050405020304" pitchFamily="18" charset="0"/>
              <a:buChar char="•"/>
              <a:defRPr sz="1200">
                <a:solidFill>
                  <a:schemeClr val="tx1"/>
                </a:solidFill>
                <a:latin typeface="Tahoma" panose="020B0604030504040204" pitchFamily="34" charset="0"/>
                <a:ea typeface="ＭＳ Ｐゴシック" panose="020B0600070205080204" pitchFamily="34" charset="-128"/>
              </a:defRPr>
            </a:lvl9pPr>
          </a:lstStyle>
          <a:p>
            <a:pPr>
              <a:lnSpc>
                <a:spcPct val="100000"/>
              </a:lnSpc>
              <a:buClrTx/>
              <a:buFontTx/>
              <a:buNone/>
            </a:pPr>
            <a:endParaRPr lang="nl-NL" altLang="nl-NL" sz="2400">
              <a:latin typeface="Arial" panose="020B0604020202020204" pitchFamily="34" charset="0"/>
            </a:endParaRPr>
          </a:p>
        </p:txBody>
      </p:sp>
      <p:sp>
        <p:nvSpPr>
          <p:cNvPr id="17411" name="Title 3"/>
          <p:cNvSpPr>
            <a:spLocks noGrp="1"/>
          </p:cNvSpPr>
          <p:nvPr>
            <p:ph type="ctrTitle"/>
          </p:nvPr>
        </p:nvSpPr>
        <p:spPr>
          <a:xfrm>
            <a:off x="576615" y="1298578"/>
            <a:ext cx="7429500" cy="848519"/>
          </a:xfrm>
        </p:spPr>
        <p:txBody>
          <a:bodyPr/>
          <a:lstStyle/>
          <a:p>
            <a:pPr marL="0" indent="0" algn="ctr">
              <a:defRPr/>
            </a:pPr>
            <a:r>
              <a:rPr lang="en-US" altLang="nl-NL" sz="3200" dirty="0">
                <a:latin typeface="+mn-lt"/>
              </a:rPr>
              <a:t>Hydrology as an Evolving Ecosystem</a:t>
            </a:r>
          </a:p>
        </p:txBody>
      </p:sp>
      <p:sp>
        <p:nvSpPr>
          <p:cNvPr id="5124" name="Subtitle 4"/>
          <p:cNvSpPr>
            <a:spLocks noGrp="1"/>
          </p:cNvSpPr>
          <p:nvPr>
            <p:ph type="subTitle" idx="1"/>
          </p:nvPr>
        </p:nvSpPr>
        <p:spPr>
          <a:xfrm>
            <a:off x="693739" y="2044932"/>
            <a:ext cx="4994368" cy="949974"/>
          </a:xfrm>
        </p:spPr>
        <p:txBody>
          <a:bodyPr/>
          <a:lstStyle/>
          <a:p>
            <a:r>
              <a:rPr lang="en-US" altLang="nl-NL" sz="1600" dirty="0">
                <a:latin typeface="Tahoma" panose="020B0604030504040204" pitchFamily="34" charset="0"/>
                <a:ea typeface="ＭＳ Ｐゴシック" panose="020B0600070205080204" pitchFamily="34" charset="-128"/>
              </a:rPr>
              <a:t>Hubert H.G. Savenije</a:t>
            </a:r>
          </a:p>
          <a:p>
            <a:r>
              <a:rPr lang="en-US" altLang="nl-NL" sz="1600" dirty="0">
                <a:latin typeface="Tahoma" panose="020B0604030504040204" pitchFamily="34" charset="0"/>
                <a:ea typeface="ＭＳ Ｐゴシック" panose="020B0600070205080204" pitchFamily="34" charset="-128"/>
              </a:rPr>
              <a:t>Emeritus Professor Hydrology</a:t>
            </a:r>
          </a:p>
          <a:p>
            <a:r>
              <a:rPr lang="en-US" altLang="nl-NL" sz="1600" dirty="0">
                <a:latin typeface="Tahoma" panose="020B0604030504040204" pitchFamily="34" charset="0"/>
                <a:ea typeface="ＭＳ Ｐゴシック" panose="020B0600070205080204" pitchFamily="34" charset="-128"/>
              </a:rPr>
              <a:t>Delft University of Technology</a:t>
            </a:r>
          </a:p>
        </p:txBody>
      </p:sp>
      <p:sp>
        <p:nvSpPr>
          <p:cNvPr id="7" name="Rectangle 20"/>
          <p:cNvSpPr>
            <a:spLocks noChangeArrowheads="1"/>
          </p:cNvSpPr>
          <p:nvPr/>
        </p:nvSpPr>
        <p:spPr bwMode="auto">
          <a:xfrm>
            <a:off x="0" y="-857250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6" t="28340" r="13259" b="38114"/>
          <a:stretch/>
        </p:blipFill>
        <p:spPr bwMode="auto">
          <a:xfrm>
            <a:off x="-45876" y="3334165"/>
            <a:ext cx="9213886" cy="266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4">
            <a:extLst>
              <a:ext uri="{FF2B5EF4-FFF2-40B4-BE49-F238E27FC236}">
                <a16:creationId xmlns:a16="http://schemas.microsoft.com/office/drawing/2014/main" id="{4396DAAE-4E89-6344-A9FB-DDDF968838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1004" y="69670"/>
            <a:ext cx="2152995" cy="8692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667" y="215091"/>
            <a:ext cx="9144000" cy="5304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48936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84741" y="331173"/>
            <a:ext cx="7977043" cy="708957"/>
          </a:xfrm>
        </p:spPr>
        <p:txBody>
          <a:bodyPr>
            <a:normAutofit/>
          </a:bodyPr>
          <a:lstStyle/>
          <a:p>
            <a:r>
              <a:rPr lang="nl-NL" dirty="0"/>
              <a:t>Root zone storage </a:t>
            </a:r>
            <a:r>
              <a:rPr lang="nl-NL" dirty="0" err="1"/>
              <a:t>capacity</a:t>
            </a:r>
            <a:r>
              <a:rPr lang="nl-NL" dirty="0"/>
              <a:t> </a:t>
            </a:r>
            <a:r>
              <a:rPr lang="nl-NL" dirty="0" err="1"/>
              <a:t>from</a:t>
            </a:r>
            <a:r>
              <a:rPr lang="nl-NL" dirty="0"/>
              <a:t> </a:t>
            </a:r>
            <a:r>
              <a:rPr lang="nl-NL" dirty="0" err="1"/>
              <a:t>space</a:t>
            </a:r>
            <a:endParaRPr lang="nl-NL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/>
          <a:srcRect t="16533"/>
          <a:stretch/>
        </p:blipFill>
        <p:spPr>
          <a:xfrm>
            <a:off x="960494" y="1358603"/>
            <a:ext cx="7137025" cy="3048594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50DD99D-436C-A04F-A076-A8E565EF6B43}"/>
              </a:ext>
            </a:extLst>
          </p:cNvPr>
          <p:cNvSpPr txBox="1"/>
          <p:nvPr/>
        </p:nvSpPr>
        <p:spPr>
          <a:xfrm>
            <a:off x="5450777" y="4641025"/>
            <a:ext cx="32110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dirty="0"/>
              <a:t>Lan Wang-</a:t>
            </a:r>
            <a:r>
              <a:rPr lang="en-GB" sz="1600" dirty="0" err="1"/>
              <a:t>Erlandsson</a:t>
            </a:r>
            <a:r>
              <a:rPr lang="en-GB" sz="1600" dirty="0"/>
              <a:t> et al., 2016</a:t>
            </a:r>
          </a:p>
        </p:txBody>
      </p:sp>
    </p:spTree>
    <p:extLst>
      <p:ext uri="{BB962C8B-B14F-4D97-AF65-F5344CB8AC3E}">
        <p14:creationId xmlns:p14="http://schemas.microsoft.com/office/powerpoint/2010/main" val="2623276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ED6B8F3-25EE-F94B-9534-57CAF80D72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70007"/>
            <a:ext cx="9144000" cy="4517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58271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D41AD7E-F8E6-E447-BD8E-AF6E462CAF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0041"/>
            <a:ext cx="9144000" cy="4283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9369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E7D9D6E-7C46-4442-9AB9-F7A79850A5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8922"/>
            <a:ext cx="9144000" cy="4611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40186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4B9695E-266E-4B4A-85F0-B4C4A1BFA54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27252"/>
          <a:stretch/>
        </p:blipFill>
        <p:spPr>
          <a:xfrm>
            <a:off x="0" y="879831"/>
            <a:ext cx="9144000" cy="3143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6652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3622F89F-97CE-424B-AAF7-D9777607E16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862" y="0"/>
            <a:ext cx="6530498" cy="460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02686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SC02955.JPG">
            <a:extLst>
              <a:ext uri="{FF2B5EF4-FFF2-40B4-BE49-F238E27FC236}">
                <a16:creationId xmlns:a16="http://schemas.microsoft.com/office/drawing/2014/main" id="{21D8F760-7139-D246-8397-05E4009D5B7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61"/>
          <a:stretch/>
        </p:blipFill>
        <p:spPr>
          <a:xfrm>
            <a:off x="-430530" y="-502919"/>
            <a:ext cx="12622530" cy="1001373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4400" dirty="0">
                <a:latin typeface="+mn-lt"/>
              </a:rPr>
              <a:t>Conclusions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516" y="1828503"/>
            <a:ext cx="8523603" cy="3755288"/>
          </a:xfrm>
        </p:spPr>
        <p:txBody>
          <a:bodyPr>
            <a:normAutofit/>
          </a:bodyPr>
          <a:lstStyle/>
          <a:p>
            <a:r>
              <a:rPr lang="en-GB" sz="2800" dirty="0">
                <a:solidFill>
                  <a:schemeClr val="bg1"/>
                </a:solidFill>
              </a:rPr>
              <a:t>Landscape and ecosystem hold the key to hydrology</a:t>
            </a:r>
          </a:p>
          <a:p>
            <a:r>
              <a:rPr lang="en-GB" sz="2800" dirty="0">
                <a:solidFill>
                  <a:schemeClr val="bg1"/>
                </a:solidFill>
              </a:rPr>
              <a:t>The ecosystem is the manager of the hydrological system</a:t>
            </a:r>
          </a:p>
          <a:p>
            <a:r>
              <a:rPr lang="en-GB" sz="2800" dirty="0">
                <a:solidFill>
                  <a:schemeClr val="bg1"/>
                </a:solidFill>
              </a:rPr>
              <a:t>The ecosystem adjusts to climate change</a:t>
            </a:r>
          </a:p>
          <a:p>
            <a:r>
              <a:rPr lang="en-GB" sz="2800" dirty="0">
                <a:solidFill>
                  <a:schemeClr val="bg1"/>
                </a:solidFill>
              </a:rPr>
              <a:t>Models should also evolve and adjust to climate change </a:t>
            </a:r>
          </a:p>
          <a:p>
            <a:r>
              <a:rPr lang="en-GB" sz="2800" dirty="0">
                <a:solidFill>
                  <a:schemeClr val="bg1"/>
                </a:solidFill>
              </a:rPr>
              <a:t>Hydrological models should be alive !</a:t>
            </a:r>
          </a:p>
          <a:p>
            <a:r>
              <a:rPr lang="en-GB" sz="2800" dirty="0">
                <a:solidFill>
                  <a:schemeClr val="bg1"/>
                </a:solidFill>
              </a:rPr>
              <a:t>Only then can we address Change in Hydrology</a:t>
            </a:r>
          </a:p>
        </p:txBody>
      </p:sp>
    </p:spTree>
    <p:extLst>
      <p:ext uri="{BB962C8B-B14F-4D97-AF65-F5344CB8AC3E}">
        <p14:creationId xmlns:p14="http://schemas.microsoft.com/office/powerpoint/2010/main" val="2052925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85725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7" name="Title 3"/>
          <p:cNvSpPr>
            <a:spLocks noGrp="1"/>
          </p:cNvSpPr>
          <p:nvPr>
            <p:ph type="title"/>
          </p:nvPr>
        </p:nvSpPr>
        <p:spPr>
          <a:xfrm>
            <a:off x="3816626" y="4243045"/>
            <a:ext cx="4891778" cy="627063"/>
          </a:xfrm>
        </p:spPr>
        <p:txBody>
          <a:bodyPr/>
          <a:lstStyle/>
          <a:p>
            <a:pPr algn="r"/>
            <a:r>
              <a:rPr lang="en-GB" altLang="nl-NL" b="1" dirty="0">
                <a:solidFill>
                  <a:schemeClr val="bg1"/>
                </a:solidFill>
                <a:ea typeface="ＭＳ Ｐゴシック" panose="020B0600070205080204" pitchFamily="34" charset="-128"/>
              </a:rPr>
              <a:t>Thank you!</a:t>
            </a:r>
            <a:endParaRPr lang="nl-NL" altLang="nl-NL" b="1" dirty="0">
              <a:solidFill>
                <a:schemeClr val="bg1"/>
              </a:solidFill>
              <a:ea typeface="ＭＳ Ｐゴシック" panose="020B0600070205080204" pitchFamily="34" charset="-12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5101" y="182424"/>
            <a:ext cx="8823365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References:</a:t>
            </a:r>
          </a:p>
          <a:p>
            <a:pPr marL="166256" indent="-415641"/>
            <a:r>
              <a:rPr lang="en-GB" sz="1200" dirty="0"/>
              <a:t>Savenije, H. H. G. and </a:t>
            </a:r>
            <a:r>
              <a:rPr lang="en-GB" sz="1200" dirty="0" err="1"/>
              <a:t>Hrachowitz</a:t>
            </a:r>
            <a:r>
              <a:rPr lang="en-GB" sz="1200" dirty="0"/>
              <a:t>, M.: HESS Opinions "Catchments as meta-organisms – a new blueprint for hydrological modelling", </a:t>
            </a:r>
            <a:r>
              <a:rPr lang="en-GB" sz="1200" i="1" dirty="0" err="1"/>
              <a:t>Hydrol</a:t>
            </a:r>
            <a:r>
              <a:rPr lang="en-GB" sz="1200" i="1" dirty="0"/>
              <a:t>. Earth Syst. Sci.</a:t>
            </a:r>
            <a:r>
              <a:rPr lang="en-GB" sz="1200" dirty="0"/>
              <a:t>, 21, 1107-1116, 2017. </a:t>
            </a:r>
          </a:p>
          <a:p>
            <a:pPr marL="166256" indent="-415641"/>
            <a:r>
              <a:rPr lang="en-GB" sz="1200" dirty="0"/>
              <a:t>McDonnell, J. J., et al., 2007. Moving beyond heterogeneity and process complexity: A new vision for watershed hydrology, Water </a:t>
            </a:r>
            <a:r>
              <a:rPr lang="en-GB" sz="1200" dirty="0" err="1"/>
              <a:t>Resour</a:t>
            </a:r>
            <a:r>
              <a:rPr lang="en-GB" sz="1200" dirty="0"/>
              <a:t>. Res., 43, W07301, doi:10.1029/2006WR005467, 2007</a:t>
            </a:r>
            <a:endParaRPr lang="en-US" sz="1200" dirty="0"/>
          </a:p>
          <a:p>
            <a:pPr marL="166256" indent="-415641"/>
            <a:r>
              <a:rPr lang="en-US" sz="1200" dirty="0" err="1"/>
              <a:t>Sriwongsitanon</a:t>
            </a:r>
            <a:r>
              <a:rPr lang="en-US" sz="1200" dirty="0"/>
              <a:t>, N., </a:t>
            </a:r>
            <a:r>
              <a:rPr lang="en-US" sz="1200" dirty="0" err="1"/>
              <a:t>Gao</a:t>
            </a:r>
            <a:r>
              <a:rPr lang="en-US" sz="1200" dirty="0"/>
              <a:t>, H., Savenije, H. H. G., </a:t>
            </a:r>
            <a:r>
              <a:rPr lang="en-US" sz="1200" dirty="0" err="1"/>
              <a:t>Maekan</a:t>
            </a:r>
            <a:r>
              <a:rPr lang="en-US" sz="1200" dirty="0"/>
              <a:t>, E., </a:t>
            </a:r>
            <a:r>
              <a:rPr lang="en-US" sz="1200" dirty="0" err="1"/>
              <a:t>Saengsawang</a:t>
            </a:r>
            <a:r>
              <a:rPr lang="en-US" sz="1200" dirty="0"/>
              <a:t>, S., and </a:t>
            </a:r>
            <a:r>
              <a:rPr lang="en-US" sz="1200" dirty="0" err="1"/>
              <a:t>Thianpopirug</a:t>
            </a:r>
            <a:r>
              <a:rPr lang="en-US" sz="1200" dirty="0"/>
              <a:t>, S., 2016. Comparing the Normalized Difference Infrared Index (NDII) with root zone storage in a lumped conceptual model, </a:t>
            </a:r>
            <a:r>
              <a:rPr lang="en-US" sz="1200" i="1" dirty="0" err="1"/>
              <a:t>Hydrol</a:t>
            </a:r>
            <a:r>
              <a:rPr lang="en-US" sz="1200" i="1" dirty="0"/>
              <a:t>. Earth Syst. Sci.</a:t>
            </a:r>
            <a:r>
              <a:rPr lang="en-US" sz="1200" dirty="0"/>
              <a:t>, 20, 3361-3377, doi:10.5194/hess-20-3361-2016, 2016</a:t>
            </a:r>
          </a:p>
          <a:p>
            <a:pPr marL="166256" indent="-415641"/>
            <a:r>
              <a:rPr lang="en-US" sz="1200" dirty="0"/>
              <a:t>Wang-</a:t>
            </a:r>
            <a:r>
              <a:rPr lang="en-US" sz="1200" dirty="0" err="1"/>
              <a:t>Erlandsson</a:t>
            </a:r>
            <a:r>
              <a:rPr lang="en-US" sz="1200" dirty="0"/>
              <a:t>, L., </a:t>
            </a:r>
            <a:r>
              <a:rPr lang="en-US" sz="1200" dirty="0" err="1"/>
              <a:t>Bastiaanssen</a:t>
            </a:r>
            <a:r>
              <a:rPr lang="en-US" sz="1200" dirty="0"/>
              <a:t>, W. G. M., </a:t>
            </a:r>
            <a:r>
              <a:rPr lang="en-US" sz="1200" dirty="0" err="1"/>
              <a:t>Gao</a:t>
            </a:r>
            <a:r>
              <a:rPr lang="en-US" sz="1200" dirty="0"/>
              <a:t>, H., </a:t>
            </a:r>
            <a:r>
              <a:rPr lang="en-US" sz="1200" dirty="0" err="1"/>
              <a:t>Jägermeyr</a:t>
            </a:r>
            <a:r>
              <a:rPr lang="en-US" sz="1200" dirty="0"/>
              <a:t>, J., </a:t>
            </a:r>
            <a:r>
              <a:rPr lang="en-US" sz="1200" dirty="0" err="1"/>
              <a:t>Senay</a:t>
            </a:r>
            <a:r>
              <a:rPr lang="en-US" sz="1200" dirty="0"/>
              <a:t>, G. B., van </a:t>
            </a:r>
            <a:r>
              <a:rPr lang="en-US" sz="1200" dirty="0" err="1"/>
              <a:t>Dijk</a:t>
            </a:r>
            <a:r>
              <a:rPr lang="en-US" sz="1200" dirty="0"/>
              <a:t>, A. I. J. M., </a:t>
            </a:r>
            <a:r>
              <a:rPr lang="en-US" sz="1200" dirty="0" err="1"/>
              <a:t>Guerschman</a:t>
            </a:r>
            <a:r>
              <a:rPr lang="en-US" sz="1200" dirty="0"/>
              <a:t>, J. P., Keys, P. W., Gordon, L. J., and Savenije, H. H. G.: Global root zone storage capacity from satellite-based evaporation. </a:t>
            </a:r>
            <a:r>
              <a:rPr lang="en-US" sz="1200" i="1" dirty="0" err="1"/>
              <a:t>Hydrol</a:t>
            </a:r>
            <a:r>
              <a:rPr lang="en-US" sz="1200" i="1" dirty="0"/>
              <a:t>. Earth Syst. Sci</a:t>
            </a:r>
            <a:r>
              <a:rPr lang="en-US" sz="1200" dirty="0"/>
              <a:t>., 20, 1459–1481, 2016.</a:t>
            </a:r>
          </a:p>
          <a:p>
            <a:pPr marL="166256" indent="-415641"/>
            <a:r>
              <a:rPr lang="en-US" sz="1200" dirty="0"/>
              <a:t>Boer-</a:t>
            </a:r>
            <a:r>
              <a:rPr lang="en-US" sz="1200" dirty="0" err="1"/>
              <a:t>Euser</a:t>
            </a:r>
            <a:r>
              <a:rPr lang="en-US" sz="1200" dirty="0"/>
              <a:t>, T. ., H. K. McMillan, M. </a:t>
            </a:r>
            <a:r>
              <a:rPr lang="en-US" sz="1200" dirty="0" err="1"/>
              <a:t>Hrachowitz</a:t>
            </a:r>
            <a:r>
              <a:rPr lang="en-US" sz="1200" dirty="0"/>
              <a:t>, H. C. </a:t>
            </a:r>
            <a:r>
              <a:rPr lang="en-US" sz="1200" dirty="0" err="1"/>
              <a:t>Winsemius</a:t>
            </a:r>
            <a:r>
              <a:rPr lang="en-US" sz="1200" dirty="0"/>
              <a:t>, and H. H. G. Savenije, 2016. Influence of soil and climate on root zone storage capacity, </a:t>
            </a:r>
            <a:r>
              <a:rPr lang="en-US" sz="1200" i="1" dirty="0"/>
              <a:t>Water </a:t>
            </a:r>
            <a:r>
              <a:rPr lang="en-US" sz="1200" i="1" dirty="0" err="1"/>
              <a:t>Resour</a:t>
            </a:r>
            <a:r>
              <a:rPr lang="en-US" sz="1200" i="1" dirty="0"/>
              <a:t>. Res.</a:t>
            </a:r>
            <a:r>
              <a:rPr lang="en-US" sz="1200" dirty="0"/>
              <a:t>, 52, 2009–2024, 2016.</a:t>
            </a:r>
          </a:p>
          <a:p>
            <a:pPr marL="166256" indent="-415641"/>
            <a:r>
              <a:rPr lang="en-US" sz="1200" dirty="0" err="1"/>
              <a:t>Gao</a:t>
            </a:r>
            <a:r>
              <a:rPr lang="en-US" sz="1200" dirty="0"/>
              <a:t>, H., </a:t>
            </a:r>
            <a:r>
              <a:rPr lang="en-US" sz="1200" dirty="0" err="1"/>
              <a:t>Hrachowitz</a:t>
            </a:r>
            <a:r>
              <a:rPr lang="en-US" sz="1200" dirty="0"/>
              <a:t>, M., </a:t>
            </a:r>
            <a:r>
              <a:rPr lang="en-US" sz="1200" dirty="0" err="1"/>
              <a:t>Schymanski</a:t>
            </a:r>
            <a:r>
              <a:rPr lang="en-US" sz="1200" dirty="0"/>
              <a:t>, S. J., </a:t>
            </a:r>
            <a:r>
              <a:rPr lang="en-US" sz="1200" dirty="0" err="1"/>
              <a:t>Fenicia</a:t>
            </a:r>
            <a:r>
              <a:rPr lang="en-US" sz="1200" dirty="0"/>
              <a:t>, F., </a:t>
            </a:r>
            <a:r>
              <a:rPr lang="en-US" sz="1200" dirty="0" err="1"/>
              <a:t>Sriwongsitanon</a:t>
            </a:r>
            <a:r>
              <a:rPr lang="en-US" sz="1200" dirty="0"/>
              <a:t>, N. and Savenije, H. H. G.: Climate controls how ecosystems size the root zone storage capacity at catchment scale, </a:t>
            </a:r>
            <a:r>
              <a:rPr lang="en-US" sz="1200" i="1" dirty="0"/>
              <a:t>Geophysical Research Letters</a:t>
            </a:r>
            <a:r>
              <a:rPr lang="en-US" sz="1200" dirty="0"/>
              <a:t>, 41, 7916-7923, </a:t>
            </a:r>
            <a:r>
              <a:rPr lang="fr-FR" sz="1200" dirty="0" err="1"/>
              <a:t>doi</a:t>
            </a:r>
            <a:r>
              <a:rPr lang="fr-FR" sz="1200" dirty="0"/>
              <a:t>: 10.1002/2014GL061668, </a:t>
            </a:r>
            <a:r>
              <a:rPr lang="en-US" sz="1200" dirty="0"/>
              <a:t>2014.</a:t>
            </a:r>
          </a:p>
          <a:p>
            <a:pPr marL="166256" indent="-415641"/>
            <a:r>
              <a:rPr lang="en-US" sz="1200" dirty="0"/>
              <a:t>Wang-</a:t>
            </a:r>
            <a:r>
              <a:rPr lang="en-US" sz="1200" dirty="0" err="1"/>
              <a:t>Erlandsson</a:t>
            </a:r>
            <a:r>
              <a:rPr lang="en-US" sz="1200" dirty="0"/>
              <a:t>, L., van der </a:t>
            </a:r>
            <a:r>
              <a:rPr lang="en-US" sz="1200" dirty="0" err="1"/>
              <a:t>Ent</a:t>
            </a:r>
            <a:r>
              <a:rPr lang="en-US" sz="1200" dirty="0"/>
              <a:t>, R. J., Gordon, L. J., and Savenije, H. H. G.: Contrasting roles of interception and transpiration in the hydrological cycle – Part 1: Temporal characteristics over land, </a:t>
            </a:r>
            <a:r>
              <a:rPr lang="en-US" sz="1200" i="1" dirty="0"/>
              <a:t>Earth Syst. </a:t>
            </a:r>
            <a:r>
              <a:rPr lang="en-US" sz="1200" i="1" dirty="0" err="1"/>
              <a:t>Dynam</a:t>
            </a:r>
            <a:r>
              <a:rPr lang="en-US" sz="1200" i="1" dirty="0"/>
              <a:t>.</a:t>
            </a:r>
            <a:r>
              <a:rPr lang="en-US" sz="1200" dirty="0"/>
              <a:t>, 5, 441-469, doi:10.5194/esd-5-441-2014, 2014</a:t>
            </a:r>
          </a:p>
          <a:p>
            <a:pPr marL="166256" indent="-415641"/>
            <a:r>
              <a:rPr lang="en-GB" sz="1200" dirty="0" err="1"/>
              <a:t>Montanari</a:t>
            </a:r>
            <a:r>
              <a:rPr lang="en-GB" sz="1200" dirty="0"/>
              <a:t>, A., Young, G., Savenije, H.H.G., et al., 2013. “</a:t>
            </a:r>
            <a:r>
              <a:rPr lang="en-GB" sz="1200" dirty="0" err="1"/>
              <a:t>Panta</a:t>
            </a:r>
            <a:r>
              <a:rPr lang="en-GB" sz="1200" dirty="0"/>
              <a:t> </a:t>
            </a:r>
            <a:r>
              <a:rPr lang="en-GB" sz="1200" dirty="0" err="1"/>
              <a:t>Rhei</a:t>
            </a:r>
            <a:r>
              <a:rPr lang="en-GB" sz="1200" dirty="0"/>
              <a:t>, Everything Flows”: Change in hydrology and society; The IAHS Scientific Decade 2013–2022. </a:t>
            </a:r>
            <a:r>
              <a:rPr lang="en-GB" sz="1200" i="1" dirty="0"/>
              <a:t>Hydrological Sciences Journal</a:t>
            </a:r>
            <a:r>
              <a:rPr lang="en-GB" sz="1200" dirty="0"/>
              <a:t>, 58 (6), 1256-1275, 2013.</a:t>
            </a:r>
            <a:endParaRPr lang="en-US" sz="1200" dirty="0"/>
          </a:p>
          <a:p>
            <a:pPr marL="166256" indent="-415641"/>
            <a:r>
              <a:rPr lang="en-US" sz="1200" dirty="0" err="1"/>
              <a:t>Sivapalan</a:t>
            </a:r>
            <a:r>
              <a:rPr lang="en-US" sz="1200" dirty="0"/>
              <a:t>, M., H.H.G. Savenije, and G. </a:t>
            </a:r>
            <a:r>
              <a:rPr lang="en-US" sz="1200" dirty="0" err="1"/>
              <a:t>Bloeschl</a:t>
            </a:r>
            <a:r>
              <a:rPr lang="en-US" sz="1200" dirty="0"/>
              <a:t>, 2012. Socio-hydrology: A new science of people and water, </a:t>
            </a:r>
            <a:r>
              <a:rPr lang="en-US" sz="1200" i="1" dirty="0"/>
              <a:t>Hydrological Processes</a:t>
            </a:r>
            <a:r>
              <a:rPr lang="en-US" sz="1200" dirty="0"/>
              <a:t>, 26, 1270-1276, 2012</a:t>
            </a:r>
          </a:p>
        </p:txBody>
      </p:sp>
    </p:spTree>
    <p:extLst>
      <p:ext uri="{BB962C8B-B14F-4D97-AF65-F5344CB8AC3E}">
        <p14:creationId xmlns:p14="http://schemas.microsoft.com/office/powerpoint/2010/main" val="702356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3"/>
          <a:stretch>
            <a:fillRect/>
          </a:stretch>
        </p:blipFill>
        <p:spPr bwMode="auto">
          <a:xfrm>
            <a:off x="0" y="-857248"/>
            <a:ext cx="9144000" cy="613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-9939" y="-860031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sp>
        <p:nvSpPr>
          <p:cNvPr id="26" name="Title 3"/>
          <p:cNvSpPr txBox="1">
            <a:spLocks/>
          </p:cNvSpPr>
          <p:nvPr/>
        </p:nvSpPr>
        <p:spPr bwMode="auto">
          <a:xfrm>
            <a:off x="771658" y="179041"/>
            <a:ext cx="5176861" cy="62706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5pPr>
            <a:lvl6pPr marL="13144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pPr algn="ctr"/>
            <a:r>
              <a:rPr lang="en-US" altLang="nl-NL" sz="2800" kern="0" dirty="0">
                <a:ea typeface="ＭＳ Ｐゴシック" panose="020B0600070205080204" pitchFamily="34" charset="-128"/>
              </a:rPr>
              <a:t>Holistic View of the World</a:t>
            </a:r>
            <a:endParaRPr lang="nl-NL" altLang="nl-NL" sz="2800" kern="0" baseline="-25000" dirty="0">
              <a:ea typeface="ＭＳ Ｐゴシック" panose="020B0600070205080204" pitchFamily="34" charset="-12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1655" y="1197369"/>
            <a:ext cx="5786800" cy="40011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“The Whole is Greater than the Sum of the Parts”</a:t>
            </a:r>
            <a:endParaRPr lang="nl-NL" sz="2000" dirty="0"/>
          </a:p>
        </p:txBody>
      </p:sp>
      <p:sp>
        <p:nvSpPr>
          <p:cNvPr id="2" name="Textfeld 1"/>
          <p:cNvSpPr txBox="1"/>
          <p:nvPr/>
        </p:nvSpPr>
        <p:spPr>
          <a:xfrm>
            <a:off x="6118454" y="1725216"/>
            <a:ext cx="1712135" cy="246221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000" dirty="0"/>
              <a:t>Aristoteles (384-322 BCE)</a:t>
            </a:r>
          </a:p>
        </p:txBody>
      </p:sp>
      <p:pic>
        <p:nvPicPr>
          <p:cNvPr id="14" name="Picture 2" descr="mage result for aristoteles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8523" y="1055322"/>
            <a:ext cx="630708" cy="916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4"/>
          <p:cNvSpPr txBox="1"/>
          <p:nvPr/>
        </p:nvSpPr>
        <p:spPr>
          <a:xfrm>
            <a:off x="771655" y="2284779"/>
            <a:ext cx="7121614" cy="40011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“All forces of Nature are connected and mutually dependent”</a:t>
            </a:r>
            <a:endParaRPr lang="nl-NL" sz="2000" dirty="0"/>
          </a:p>
        </p:txBody>
      </p:sp>
      <p:sp>
        <p:nvSpPr>
          <p:cNvPr id="17" name="Textfeld 16"/>
          <p:cNvSpPr txBox="1"/>
          <p:nvPr/>
        </p:nvSpPr>
        <p:spPr>
          <a:xfrm>
            <a:off x="5550120" y="2829796"/>
            <a:ext cx="2343806" cy="246221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000" dirty="0"/>
              <a:t>Alexander von Humboldt (1769-1859)</a:t>
            </a:r>
          </a:p>
        </p:txBody>
      </p:sp>
      <p:pic>
        <p:nvPicPr>
          <p:cNvPr id="18" name="Picture 6" descr="lexander von Humbold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8526" y="2146228"/>
            <a:ext cx="686780" cy="961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4"/>
          <p:cNvSpPr txBox="1"/>
          <p:nvPr/>
        </p:nvSpPr>
        <p:spPr>
          <a:xfrm>
            <a:off x="771655" y="3392071"/>
            <a:ext cx="7121614" cy="400110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000" dirty="0"/>
              <a:t>“[…] Earth functions as a single organism”</a:t>
            </a:r>
            <a:endParaRPr lang="nl-NL" sz="2000" dirty="0"/>
          </a:p>
        </p:txBody>
      </p:sp>
      <p:sp>
        <p:nvSpPr>
          <p:cNvPr id="20" name="Textfeld 19"/>
          <p:cNvSpPr txBox="1"/>
          <p:nvPr/>
        </p:nvSpPr>
        <p:spPr>
          <a:xfrm>
            <a:off x="6358963" y="3934376"/>
            <a:ext cx="1539768" cy="246221"/>
          </a:xfrm>
          <a:prstGeom prst="rect">
            <a:avLst/>
          </a:prstGeom>
          <a:solidFill>
            <a:schemeClr val="bg1">
              <a:lumMod val="85000"/>
              <a:alpha val="59000"/>
            </a:schemeClr>
          </a:solidFill>
        </p:spPr>
        <p:txBody>
          <a:bodyPr wrap="square" rtlCol="0">
            <a:spAutoFit/>
          </a:bodyPr>
          <a:lstStyle/>
          <a:p>
            <a:r>
              <a:rPr lang="de-DE" sz="1000" dirty="0"/>
              <a:t>James </a:t>
            </a:r>
            <a:r>
              <a:rPr lang="de-DE" sz="1000" dirty="0" err="1"/>
              <a:t>Lovelock</a:t>
            </a:r>
            <a:r>
              <a:rPr lang="de-DE" sz="1000" dirty="0"/>
              <a:t> (1972)</a:t>
            </a:r>
          </a:p>
        </p:txBody>
      </p:sp>
      <p:pic>
        <p:nvPicPr>
          <p:cNvPr id="21" name="Picture 2" descr="74230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190" y="3271478"/>
            <a:ext cx="684039" cy="1041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4"/>
          <p:cNvSpPr txBox="1"/>
          <p:nvPr/>
        </p:nvSpPr>
        <p:spPr>
          <a:xfrm>
            <a:off x="771655" y="4312887"/>
            <a:ext cx="7121614" cy="830997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600" dirty="0"/>
              <a:t>The Earth is a “dissipative structure” that exchanges low entropy radiative influx for high entropy radiative </a:t>
            </a:r>
            <a:r>
              <a:rPr lang="en-US" sz="1600" dirty="0" err="1"/>
              <a:t>outflux</a:t>
            </a:r>
            <a:r>
              <a:rPr lang="en-US" sz="1600" dirty="0"/>
              <a:t>, just like a living organism exchanges food for waste</a:t>
            </a:r>
          </a:p>
        </p:txBody>
      </p:sp>
    </p:spTree>
    <p:extLst>
      <p:ext uri="{BB962C8B-B14F-4D97-AF65-F5344CB8AC3E}">
        <p14:creationId xmlns:p14="http://schemas.microsoft.com/office/powerpoint/2010/main" val="1738420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75012" y="468468"/>
            <a:ext cx="866898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/>
              <a:t>References (cont.)</a:t>
            </a:r>
          </a:p>
          <a:p>
            <a:pPr marL="166256" indent="-415641"/>
            <a:r>
              <a:rPr lang="en-GB" sz="1200" dirty="0"/>
              <a:t>Gao, H., M. </a:t>
            </a:r>
            <a:r>
              <a:rPr lang="en-GB" sz="1200" dirty="0" err="1"/>
              <a:t>Hrachowitz</a:t>
            </a:r>
            <a:r>
              <a:rPr lang="en-GB" sz="1200" dirty="0"/>
              <a:t>, F. </a:t>
            </a:r>
            <a:r>
              <a:rPr lang="en-GB" sz="1200" dirty="0" err="1"/>
              <a:t>Fenicia</a:t>
            </a:r>
            <a:r>
              <a:rPr lang="en-GB" sz="1200" dirty="0"/>
              <a:t>, S. </a:t>
            </a:r>
            <a:r>
              <a:rPr lang="en-GB" sz="1200" dirty="0" err="1"/>
              <a:t>Gharari</a:t>
            </a:r>
            <a:r>
              <a:rPr lang="en-GB" sz="1200" dirty="0"/>
              <a:t>, and H. H. G. Savenije, 2014. Testing the realism of a topography driven model (FLEX-</a:t>
            </a:r>
            <a:r>
              <a:rPr lang="en-GB" sz="1200" dirty="0" err="1"/>
              <a:t>Topo</a:t>
            </a:r>
            <a:r>
              <a:rPr lang="en-GB" sz="1200" dirty="0"/>
              <a:t>) in the nested catchments of the Upper </a:t>
            </a:r>
            <a:r>
              <a:rPr lang="en-GB" sz="1200" dirty="0" err="1"/>
              <a:t>Heihe</a:t>
            </a:r>
            <a:r>
              <a:rPr lang="en-GB" sz="1200" dirty="0"/>
              <a:t>, China, </a:t>
            </a:r>
            <a:r>
              <a:rPr lang="en-GB" sz="1200" dirty="0" err="1"/>
              <a:t>Hydrol</a:t>
            </a:r>
            <a:r>
              <a:rPr lang="en-GB" sz="1200" dirty="0"/>
              <a:t>. Earth Syst. Sci., 18, 1895-1915</a:t>
            </a:r>
          </a:p>
          <a:p>
            <a:pPr marL="166256" indent="-415641"/>
            <a:r>
              <a:rPr lang="en-GB" sz="1200" dirty="0"/>
              <a:t>Gao, H., </a:t>
            </a:r>
            <a:r>
              <a:rPr lang="en-GB" sz="1200" dirty="0" err="1"/>
              <a:t>Birkel</a:t>
            </a:r>
            <a:r>
              <a:rPr lang="en-GB" sz="1200" dirty="0"/>
              <a:t>, C., </a:t>
            </a:r>
            <a:r>
              <a:rPr lang="en-GB" sz="1200" dirty="0" err="1"/>
              <a:t>Hrachowitz</a:t>
            </a:r>
            <a:r>
              <a:rPr lang="en-GB" sz="1200" dirty="0"/>
              <a:t>, M., </a:t>
            </a:r>
            <a:r>
              <a:rPr lang="en-GB" sz="1200" dirty="0" err="1"/>
              <a:t>Tetzlaff</a:t>
            </a:r>
            <a:r>
              <a:rPr lang="en-GB" sz="1200" dirty="0"/>
              <a:t>, D., </a:t>
            </a:r>
            <a:r>
              <a:rPr lang="en-GB" sz="1200" dirty="0" err="1"/>
              <a:t>Soulsby</a:t>
            </a:r>
            <a:r>
              <a:rPr lang="en-GB" sz="1200" dirty="0"/>
              <a:t>, C., and Savenije, H. H. G., 2019. A simple topography-driven and calibration-free runoff generation module, </a:t>
            </a:r>
            <a:r>
              <a:rPr lang="en-GB" sz="1200" dirty="0" err="1"/>
              <a:t>Hydrol</a:t>
            </a:r>
            <a:r>
              <a:rPr lang="en-GB" sz="1200" dirty="0"/>
              <a:t>. Earth Syst. Sci., 23, 787-809, https://</a:t>
            </a:r>
            <a:r>
              <a:rPr lang="en-GB" sz="1200" dirty="0" err="1"/>
              <a:t>doi.org</a:t>
            </a:r>
            <a:r>
              <a:rPr lang="en-GB" sz="1200" dirty="0"/>
              <a:t>/10.5194/hess-23-787-2019. </a:t>
            </a:r>
          </a:p>
          <a:p>
            <a:pPr marL="166256" indent="-415641"/>
            <a:r>
              <a:rPr lang="en-GB" sz="1200" dirty="0" err="1"/>
              <a:t>Gharari</a:t>
            </a:r>
            <a:r>
              <a:rPr lang="en-GB" sz="1200" dirty="0"/>
              <a:t>, S., M. </a:t>
            </a:r>
            <a:r>
              <a:rPr lang="en-GB" sz="1200" dirty="0" err="1"/>
              <a:t>Hrachowitz</a:t>
            </a:r>
            <a:r>
              <a:rPr lang="en-GB" sz="1200" dirty="0"/>
              <a:t>, F. </a:t>
            </a:r>
            <a:r>
              <a:rPr lang="en-GB" sz="1200" dirty="0" err="1"/>
              <a:t>Fenicia</a:t>
            </a:r>
            <a:r>
              <a:rPr lang="en-GB" sz="1200" dirty="0"/>
              <a:t>, and H. H. G. Savenije, 2011. Hydrological landscape classification: investigating the performance of HAND based landscape classifications in a central European </a:t>
            </a:r>
            <a:r>
              <a:rPr lang="en-GB" sz="1200" dirty="0" err="1"/>
              <a:t>meso</a:t>
            </a:r>
            <a:r>
              <a:rPr lang="en-GB" sz="1200" dirty="0"/>
              <a:t>-scale catchment, </a:t>
            </a:r>
            <a:r>
              <a:rPr lang="en-GB" sz="1200" i="1" dirty="0" err="1"/>
              <a:t>Hydrol</a:t>
            </a:r>
            <a:r>
              <a:rPr lang="en-GB" sz="1200" i="1" dirty="0"/>
              <a:t>. Earth Syst. Sci.</a:t>
            </a:r>
            <a:r>
              <a:rPr lang="en-GB" sz="1200" dirty="0"/>
              <a:t>, 15, 3275–3291, doi:10.5194/hess-15-3275-2011</a:t>
            </a:r>
          </a:p>
          <a:p>
            <a:pPr marL="166256" indent="-415641"/>
            <a:r>
              <a:rPr lang="en-GB" sz="1200" dirty="0"/>
              <a:t>Savenije, H.H.G., HESS Opinions "Topography driven conceptual modelling (FLEX-</a:t>
            </a:r>
            <a:r>
              <a:rPr lang="en-GB" sz="1200" dirty="0" err="1"/>
              <a:t>Topo</a:t>
            </a:r>
            <a:r>
              <a:rPr lang="en-GB" sz="1200" dirty="0"/>
              <a:t>)", </a:t>
            </a:r>
            <a:r>
              <a:rPr lang="en-GB" sz="1200" i="1" dirty="0" err="1"/>
              <a:t>Hydrol</a:t>
            </a:r>
            <a:r>
              <a:rPr lang="en-GB" sz="1200" i="1" dirty="0"/>
              <a:t>. Earth Syst. Sci.</a:t>
            </a:r>
            <a:r>
              <a:rPr lang="en-GB" sz="1200" dirty="0"/>
              <a:t>, 14, 2681–2692, 2010. doi:10.5194/hess-14-2681-2010</a:t>
            </a:r>
          </a:p>
          <a:p>
            <a:pPr marL="166256" indent="-415641"/>
            <a:r>
              <a:rPr lang="en-GB" sz="1200" dirty="0" err="1"/>
              <a:t>Nijzink</a:t>
            </a:r>
            <a:r>
              <a:rPr lang="en-GB" sz="1200" dirty="0"/>
              <a:t>, R., Hutton, C., </a:t>
            </a:r>
            <a:r>
              <a:rPr lang="en-GB" sz="1200" dirty="0" err="1"/>
              <a:t>Pechlivanidis</a:t>
            </a:r>
            <a:r>
              <a:rPr lang="en-GB" sz="1200" dirty="0"/>
              <a:t>, I., </a:t>
            </a:r>
            <a:r>
              <a:rPr lang="en-GB" sz="1200" dirty="0" err="1"/>
              <a:t>Capell</a:t>
            </a:r>
            <a:r>
              <a:rPr lang="en-GB" sz="1200" dirty="0"/>
              <a:t>, R., </a:t>
            </a:r>
            <a:r>
              <a:rPr lang="en-GB" sz="1200" dirty="0" err="1"/>
              <a:t>Arheimer</a:t>
            </a:r>
            <a:r>
              <a:rPr lang="en-GB" sz="1200" dirty="0"/>
              <a:t>, B., Freer, J., Han, D., Wagener, T., McGuire, K., Savenije, H., and </a:t>
            </a:r>
            <a:r>
              <a:rPr lang="en-GB" sz="1200" dirty="0" err="1"/>
              <a:t>Hrachowitz</a:t>
            </a:r>
            <a:r>
              <a:rPr lang="en-GB" sz="1200" dirty="0"/>
              <a:t>, M., 2016. The evolution of root-zone moisture capacities after deforestation: a step towards hydrological predictions under change?, </a:t>
            </a:r>
            <a:r>
              <a:rPr lang="en-GB" sz="1200" dirty="0" err="1"/>
              <a:t>Hydrol</a:t>
            </a:r>
            <a:r>
              <a:rPr lang="en-GB" sz="1200" dirty="0"/>
              <a:t>. Earth Syst. Sci., 20, 4775-4799, doi:10.5194/hess-20-4775-2016.</a:t>
            </a:r>
          </a:p>
          <a:p>
            <a:pPr marL="166256" indent="-415641"/>
            <a:r>
              <a:rPr lang="en-GB" sz="1200" dirty="0" err="1"/>
              <a:t>Bouaziz</a:t>
            </a:r>
            <a:r>
              <a:rPr lang="en-GB" sz="1200" dirty="0"/>
              <a:t>, L. J. E., Steele-Dunne, S. C., </a:t>
            </a:r>
            <a:r>
              <a:rPr lang="en-GB" sz="1200" dirty="0" err="1"/>
              <a:t>Schellekens</a:t>
            </a:r>
            <a:r>
              <a:rPr lang="en-GB" sz="1200" dirty="0"/>
              <a:t>, J., </a:t>
            </a:r>
            <a:r>
              <a:rPr lang="en-GB" sz="1200" dirty="0" err="1"/>
              <a:t>Weerts</a:t>
            </a:r>
            <a:r>
              <a:rPr lang="en-GB" sz="1200" dirty="0"/>
              <a:t>, A. H., Stam, J., </a:t>
            </a:r>
            <a:r>
              <a:rPr lang="en-GB" sz="1200" dirty="0" err="1"/>
              <a:t>Sprokkereef</a:t>
            </a:r>
            <a:r>
              <a:rPr lang="en-GB" sz="1200" dirty="0"/>
              <a:t>, E., </a:t>
            </a:r>
            <a:r>
              <a:rPr lang="en-GB" sz="1200" dirty="0" err="1"/>
              <a:t>Winsemius</a:t>
            </a:r>
            <a:r>
              <a:rPr lang="en-GB" sz="1200" dirty="0"/>
              <a:t>, H., Savenije, H., </a:t>
            </a:r>
            <a:r>
              <a:rPr lang="en-GB" sz="1200" dirty="0" err="1"/>
              <a:t>Hrachowitz</a:t>
            </a:r>
            <a:r>
              <a:rPr lang="en-GB" sz="1200" dirty="0"/>
              <a:t>, M., 2020. Improved understanding of the link between catchment-scale vegetation accessible storage and satellite-derived Soil Water Index. Water Resources Research, 56, e2019WR026365. </a:t>
            </a:r>
          </a:p>
          <a:p>
            <a:pPr marL="166256" indent="-415641"/>
            <a:r>
              <a:rPr lang="en-GB" sz="1200" dirty="0"/>
              <a:t>de Boer-</a:t>
            </a:r>
            <a:r>
              <a:rPr lang="en-GB" sz="1200" dirty="0" err="1"/>
              <a:t>Euser</a:t>
            </a:r>
            <a:r>
              <a:rPr lang="en-GB" sz="1200" dirty="0"/>
              <a:t>, T., J. </a:t>
            </a:r>
            <a:r>
              <a:rPr lang="en-GB" sz="1200" dirty="0" err="1"/>
              <a:t>Palalane</a:t>
            </a:r>
            <a:r>
              <a:rPr lang="en-GB" sz="1200" dirty="0"/>
              <a:t>, H. Savenije, D. </a:t>
            </a:r>
            <a:r>
              <a:rPr lang="en-GB" sz="1200" dirty="0" err="1"/>
              <a:t>Juízo</a:t>
            </a:r>
            <a:r>
              <a:rPr lang="en-GB" sz="1200" dirty="0"/>
              <a:t>, 2019. How climate variations are reflected in root zone storage capacities, Physics and Chemistry of the Earth, 112 (2019) 83–90.</a:t>
            </a:r>
          </a:p>
          <a:p>
            <a:pPr marL="166256" indent="-415641"/>
            <a:r>
              <a:rPr lang="en-GB" sz="1200" dirty="0"/>
              <a:t>Gao, H., </a:t>
            </a:r>
            <a:r>
              <a:rPr lang="en-GB" sz="1200" dirty="0" err="1"/>
              <a:t>Birkel</a:t>
            </a:r>
            <a:r>
              <a:rPr lang="en-GB" sz="1200" dirty="0"/>
              <a:t>, C., </a:t>
            </a:r>
            <a:r>
              <a:rPr lang="en-GB" sz="1200" dirty="0" err="1"/>
              <a:t>Hrachowitz</a:t>
            </a:r>
            <a:r>
              <a:rPr lang="en-GB" sz="1200" dirty="0"/>
              <a:t>, M., </a:t>
            </a:r>
            <a:r>
              <a:rPr lang="en-GB" sz="1200" dirty="0" err="1"/>
              <a:t>Tetzlaff</a:t>
            </a:r>
            <a:r>
              <a:rPr lang="en-GB" sz="1200" dirty="0"/>
              <a:t>, D., </a:t>
            </a:r>
            <a:r>
              <a:rPr lang="en-GB" sz="1200" dirty="0" err="1"/>
              <a:t>Soulsby</a:t>
            </a:r>
            <a:r>
              <a:rPr lang="en-GB" sz="1200" dirty="0"/>
              <a:t>, C., and Savenije, H. H. G., 2019. A simple topography-driven and calibration-free runoff generation module, </a:t>
            </a:r>
            <a:r>
              <a:rPr lang="en-GB" sz="1200" dirty="0" err="1"/>
              <a:t>Hydrol</a:t>
            </a:r>
            <a:r>
              <a:rPr lang="en-GB" sz="1200" dirty="0"/>
              <a:t>. Earth Syst. Sci., 23, 787-809, </a:t>
            </a:r>
            <a:r>
              <a:rPr lang="en-GB" sz="1200" dirty="0">
                <a:hlinkClick r:id="rId2"/>
              </a:rPr>
              <a:t>https://doi.org/10.5194/hess-23-787-2019</a:t>
            </a:r>
            <a:r>
              <a:rPr lang="en-GB" sz="1200" dirty="0"/>
              <a:t>.</a:t>
            </a:r>
          </a:p>
          <a:p>
            <a:pPr marL="166256" indent="-415641"/>
            <a:r>
              <a:rPr lang="en-GB" sz="1200" dirty="0"/>
              <a:t>Singh, C., Wang-</a:t>
            </a:r>
            <a:r>
              <a:rPr lang="en-GB" sz="1200" dirty="0" err="1"/>
              <a:t>Erlandsson</a:t>
            </a:r>
            <a:r>
              <a:rPr lang="en-GB" sz="1200" dirty="0"/>
              <a:t>, L., Fetzer, I., </a:t>
            </a:r>
            <a:r>
              <a:rPr lang="en-GB" sz="1200" dirty="0" err="1"/>
              <a:t>Rockström</a:t>
            </a:r>
            <a:r>
              <a:rPr lang="en-GB" sz="1200" dirty="0"/>
              <a:t>, J., and Van der Ent, R., 2020. Rootzone storage capacity reveals drought coping strategies along rainforest-savanna transitions, </a:t>
            </a:r>
            <a:r>
              <a:rPr lang="en-GB" sz="1200" i="1" dirty="0"/>
              <a:t>Environ. Res. Lett. </a:t>
            </a:r>
            <a:r>
              <a:rPr lang="en-GB" sz="1200" dirty="0"/>
              <a:t>15 (2020) 124021</a:t>
            </a:r>
          </a:p>
          <a:p>
            <a:pPr marL="166256" indent="-415641"/>
            <a:endParaRPr lang="en-GB" sz="1200" dirty="0"/>
          </a:p>
        </p:txBody>
      </p:sp>
    </p:spTree>
    <p:extLst>
      <p:ext uri="{BB962C8B-B14F-4D97-AF65-F5344CB8AC3E}">
        <p14:creationId xmlns:p14="http://schemas.microsoft.com/office/powerpoint/2010/main" val="153913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93"/>
          <a:stretch>
            <a:fillRect/>
          </a:stretch>
        </p:blipFill>
        <p:spPr bwMode="auto">
          <a:xfrm>
            <a:off x="0" y="-599554"/>
            <a:ext cx="9144000" cy="613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-9939" y="-860031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sp>
        <p:nvSpPr>
          <p:cNvPr id="27" name="Ondertitel 2"/>
          <p:cNvSpPr txBox="1">
            <a:spLocks/>
          </p:cNvSpPr>
          <p:nvPr/>
        </p:nvSpPr>
        <p:spPr bwMode="auto">
          <a:xfrm>
            <a:off x="778206" y="709658"/>
            <a:ext cx="6388403" cy="474663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lnSpc>
                <a:spcPts val="2500"/>
              </a:lnSpc>
              <a:buClr>
                <a:srgbClr val="00A6D6"/>
              </a:buClr>
              <a:defRPr/>
            </a:pPr>
            <a:r>
              <a:rPr lang="en-US" altLang="nl-NL" sz="2000" dirty="0">
                <a:solidFill>
                  <a:srgbClr val="0A5684"/>
                </a:solidFill>
                <a:latin typeface="+mn-lt"/>
                <a:ea typeface="ＭＳ Ｐゴシック" charset="-128"/>
              </a:rPr>
              <a:t>Most hydrological models do not consider these facts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71653" y="1920580"/>
            <a:ext cx="8106876" cy="2246769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They </a:t>
            </a:r>
            <a:r>
              <a:rPr lang="en-US" sz="2000" dirty="0">
                <a:solidFill>
                  <a:srgbClr val="FF0000"/>
                </a:solidFill>
              </a:rPr>
              <a:t>split-up</a:t>
            </a:r>
            <a:r>
              <a:rPr lang="en-US" sz="2000" dirty="0"/>
              <a:t> the Earth in small fragments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That </a:t>
            </a:r>
            <a:r>
              <a:rPr lang="en-US" sz="2000" dirty="0">
                <a:solidFill>
                  <a:srgbClr val="FF0000"/>
                </a:solidFill>
              </a:rPr>
              <a:t>destroy patterns</a:t>
            </a:r>
            <a:r>
              <a:rPr lang="en-US" sz="2000" dirty="0"/>
              <a:t>, preferential pathways and system </a:t>
            </a:r>
            <a:r>
              <a:rPr lang="en-US" sz="2000" dirty="0" err="1"/>
              <a:t>behaviour</a:t>
            </a:r>
            <a:endParaRPr lang="en-US" sz="2000" dirty="0"/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They consider the substrate and ecosystem </a:t>
            </a:r>
            <a:r>
              <a:rPr lang="en-US" sz="2000" dirty="0">
                <a:solidFill>
                  <a:srgbClr val="FF0000"/>
                </a:solidFill>
              </a:rPr>
              <a:t>static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They are </a:t>
            </a:r>
            <a:r>
              <a:rPr lang="en-US" sz="2000" dirty="0">
                <a:solidFill>
                  <a:srgbClr val="FF0000"/>
                </a:solidFill>
              </a:rPr>
              <a:t>dead</a:t>
            </a:r>
            <a:r>
              <a:rPr lang="en-US" sz="2000" dirty="0"/>
              <a:t> and don’t consider the ecosystem as an active agent which can adjust to change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They are unnecessarily </a:t>
            </a:r>
            <a:r>
              <a:rPr lang="en-US" sz="2000" dirty="0">
                <a:solidFill>
                  <a:srgbClr val="FF0000"/>
                </a:solidFill>
              </a:rPr>
              <a:t>complex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They </a:t>
            </a:r>
            <a:r>
              <a:rPr lang="en-US" sz="2000" dirty="0">
                <a:solidFill>
                  <a:srgbClr val="FF0000"/>
                </a:solidFill>
              </a:rPr>
              <a:t>rely on calibration </a:t>
            </a:r>
            <a:r>
              <a:rPr lang="en-US" sz="2000" dirty="0"/>
              <a:t>with associated ‘</a:t>
            </a:r>
            <a:r>
              <a:rPr lang="en-US" sz="2000" dirty="0" err="1"/>
              <a:t>equifinality</a:t>
            </a:r>
            <a:r>
              <a:rPr lang="en-US" sz="2000" dirty="0"/>
              <a:t>’</a:t>
            </a:r>
          </a:p>
        </p:txBody>
      </p:sp>
      <p:sp>
        <p:nvSpPr>
          <p:cNvPr id="22" name="Title 3"/>
          <p:cNvSpPr txBox="1">
            <a:spLocks/>
          </p:cNvSpPr>
          <p:nvPr/>
        </p:nvSpPr>
        <p:spPr bwMode="auto">
          <a:xfrm>
            <a:off x="771658" y="29412"/>
            <a:ext cx="7103612" cy="62706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5pPr>
            <a:lvl6pPr marL="13144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r>
              <a:rPr lang="en-US" altLang="nl-NL" sz="2800" kern="0" dirty="0">
                <a:ea typeface="ＭＳ Ｐゴシック" panose="020B0600070205080204" pitchFamily="34" charset="-128"/>
              </a:rPr>
              <a:t>The Ecosystem is the water manager</a:t>
            </a:r>
            <a:endParaRPr lang="nl-NL" altLang="nl-NL" sz="2800" kern="0" baseline="-25000" dirty="0">
              <a:ea typeface="ＭＳ Ｐゴシック" panose="020B0600070205080204" pitchFamily="34" charset="-128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085" y="1182300"/>
            <a:ext cx="5734638" cy="345965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468308C5-6403-3D45-B747-E53E73593027}"/>
              </a:ext>
            </a:extLst>
          </p:cNvPr>
          <p:cNvSpPr txBox="1"/>
          <p:nvPr/>
        </p:nvSpPr>
        <p:spPr>
          <a:xfrm>
            <a:off x="4274786" y="2249337"/>
            <a:ext cx="3905236" cy="46166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rgbClr val="FF0000"/>
                </a:solidFill>
              </a:rPr>
              <a:t>The Catchment is Alive !</a:t>
            </a:r>
          </a:p>
        </p:txBody>
      </p:sp>
    </p:spTree>
    <p:extLst>
      <p:ext uri="{BB962C8B-B14F-4D97-AF65-F5344CB8AC3E}">
        <p14:creationId xmlns:p14="http://schemas.microsoft.com/office/powerpoint/2010/main" val="1442730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66" b="6390"/>
          <a:stretch>
            <a:fillRect/>
          </a:stretch>
        </p:blipFill>
        <p:spPr bwMode="auto">
          <a:xfrm>
            <a:off x="0" y="-857250"/>
            <a:ext cx="9144000" cy="6134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834449" y="70976"/>
            <a:ext cx="3927556" cy="627062"/>
          </a:xfrm>
          <a:solidFill>
            <a:schemeClr val="bg1">
              <a:lumMod val="85000"/>
              <a:alpha val="69000"/>
            </a:schemeClr>
          </a:solidFill>
        </p:spPr>
        <p:txBody>
          <a:bodyPr anchor="ctr"/>
          <a:lstStyle/>
          <a:p>
            <a:r>
              <a:rPr lang="en-GB" altLang="nl-NL" dirty="0">
                <a:ea typeface="ＭＳ Ｐゴシック" panose="020B0600070205080204" pitchFamily="34" charset="-128"/>
              </a:rPr>
              <a:t>Thermodynamics</a:t>
            </a:r>
            <a:endParaRPr lang="nl-NL" altLang="nl-NL" dirty="0">
              <a:ea typeface="ＭＳ Ｐゴシック" panose="020B0600070205080204" pitchFamily="34" charset="-128"/>
            </a:endParaRPr>
          </a:p>
        </p:txBody>
      </p:sp>
      <p:sp>
        <p:nvSpPr>
          <p:cNvPr id="6" name="Ondertitel 2"/>
          <p:cNvSpPr txBox="1">
            <a:spLocks/>
          </p:cNvSpPr>
          <p:nvPr/>
        </p:nvSpPr>
        <p:spPr bwMode="auto">
          <a:xfrm>
            <a:off x="831275" y="740722"/>
            <a:ext cx="5135527" cy="474663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lnSpc>
                <a:spcPts val="2500"/>
              </a:lnSpc>
              <a:buClr>
                <a:srgbClr val="00A6D6"/>
              </a:buClr>
              <a:defRPr/>
            </a:pPr>
            <a:r>
              <a:rPr lang="en-US" altLang="nl-NL" sz="2000" dirty="0">
                <a:solidFill>
                  <a:srgbClr val="0A5684"/>
                </a:solidFill>
                <a:latin typeface="+mn-lt"/>
                <a:ea typeface="ＭＳ Ｐゴシック" charset="-128"/>
              </a:rPr>
              <a:t>Earth system functions at Maximum Power</a:t>
            </a:r>
          </a:p>
        </p:txBody>
      </p:sp>
      <p:sp>
        <p:nvSpPr>
          <p:cNvPr id="8" name="Rectangle 20"/>
          <p:cNvSpPr>
            <a:spLocks noChangeArrowheads="1"/>
          </p:cNvSpPr>
          <p:nvPr/>
        </p:nvSpPr>
        <p:spPr bwMode="auto">
          <a:xfrm>
            <a:off x="-9939" y="-860031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71656" y="1729386"/>
            <a:ext cx="6578547" cy="2185214"/>
          </a:xfrm>
          <a:prstGeom prst="rect">
            <a:avLst/>
          </a:prstGeom>
          <a:solidFill>
            <a:schemeClr val="bg1">
              <a:lumMod val="85000"/>
              <a:alpha val="72000"/>
            </a:schemeClr>
          </a:solidFill>
        </p:spPr>
        <p:txBody>
          <a:bodyPr wrap="square" rtlCol="0">
            <a:spAutoFit/>
          </a:bodyPr>
          <a:lstStyle/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The Earth is a “dissipative structure” that exchanges low entropy for high entropy. </a:t>
            </a:r>
          </a:p>
          <a:p>
            <a:pPr marL="176213" indent="-176213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It does so at Maximum Power, close to the “Carnot limit” of a dissipative engine</a:t>
            </a:r>
          </a:p>
          <a:p>
            <a:endParaRPr lang="en-US" sz="800" dirty="0"/>
          </a:p>
          <a:p>
            <a:pPr marL="176213" indent="-176213">
              <a:buFont typeface="Arial" panose="020B0604020202020204" pitchFamily="34" charset="0"/>
              <a:buChar char="•"/>
            </a:pPr>
            <a:r>
              <a:rPr lang="en-US" sz="2000" dirty="0"/>
              <a:t>Maximizing the Power of a natural process often leads to surprisingly ‘Simple Laws’</a:t>
            </a:r>
          </a:p>
        </p:txBody>
      </p:sp>
      <p:pic>
        <p:nvPicPr>
          <p:cNvPr id="55" name="Picture 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3951" y="2793886"/>
            <a:ext cx="1909991" cy="271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0230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5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2000" contrast="-2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-682" b="-280"/>
          <a:stretch/>
        </p:blipFill>
        <p:spPr bwMode="auto">
          <a:xfrm>
            <a:off x="-805" y="-524560"/>
            <a:ext cx="9144000" cy="6924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917575" y="21101"/>
            <a:ext cx="7341522" cy="627062"/>
          </a:xfrm>
          <a:solidFill>
            <a:schemeClr val="bg1">
              <a:lumMod val="85000"/>
              <a:alpha val="69000"/>
            </a:schemeClr>
          </a:solidFill>
        </p:spPr>
        <p:txBody>
          <a:bodyPr anchor="ctr"/>
          <a:lstStyle/>
          <a:p>
            <a:pPr algn="ctr"/>
            <a:r>
              <a:rPr lang="en-GB" altLang="nl-NL" dirty="0">
                <a:ea typeface="ＭＳ Ｐゴシック" panose="020B0600070205080204" pitchFamily="34" charset="-128"/>
              </a:rPr>
              <a:t>Maximum Power in the water cycle</a:t>
            </a:r>
            <a:endParaRPr lang="nl-NL" altLang="nl-NL" dirty="0">
              <a:ea typeface="ＭＳ Ｐゴシック" panose="020B0600070205080204" pitchFamily="34" charset="-128"/>
            </a:endParaRPr>
          </a:p>
        </p:txBody>
      </p:sp>
      <p:sp>
        <p:nvSpPr>
          <p:cNvPr id="6" name="Ondertitel 2"/>
          <p:cNvSpPr txBox="1">
            <a:spLocks/>
          </p:cNvSpPr>
          <p:nvPr/>
        </p:nvSpPr>
        <p:spPr bwMode="auto">
          <a:xfrm>
            <a:off x="914400" y="676050"/>
            <a:ext cx="5953540" cy="474663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lnSpc>
                <a:spcPts val="2500"/>
              </a:lnSpc>
              <a:buClr>
                <a:srgbClr val="00A6D6"/>
              </a:buClr>
              <a:defRPr/>
            </a:pPr>
            <a:r>
              <a:rPr lang="en-GB" altLang="nl-NL" sz="2000" dirty="0">
                <a:solidFill>
                  <a:srgbClr val="0A5684"/>
                </a:solidFill>
                <a:latin typeface="+mn-lt"/>
                <a:ea typeface="ＭＳ Ｐゴシック" charset="-128"/>
              </a:rPr>
              <a:t>Is there an active agent?</a:t>
            </a:r>
            <a:endParaRPr lang="nl-NL" altLang="nl-NL" sz="2000" dirty="0">
              <a:solidFill>
                <a:srgbClr val="0A5684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185" name="Rectangle 20"/>
          <p:cNvSpPr>
            <a:spLocks noChangeArrowheads="1"/>
          </p:cNvSpPr>
          <p:nvPr/>
        </p:nvSpPr>
        <p:spPr bwMode="auto">
          <a:xfrm>
            <a:off x="-9939" y="-860031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sp>
        <p:nvSpPr>
          <p:cNvPr id="184" name="TextBox 183"/>
          <p:cNvSpPr txBox="1"/>
          <p:nvPr/>
        </p:nvSpPr>
        <p:spPr>
          <a:xfrm>
            <a:off x="827757" y="1178876"/>
            <a:ext cx="6467780" cy="1754326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operates the hydrological system near the Carnot limit?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partitions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stores and delays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creates pathways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drains and evacuates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That optimizes its environmental conditions</a:t>
            </a:r>
          </a:p>
        </p:txBody>
      </p:sp>
      <p:sp>
        <p:nvSpPr>
          <p:cNvPr id="7" name="Ondertitel 2"/>
          <p:cNvSpPr txBox="1">
            <a:spLocks/>
          </p:cNvSpPr>
          <p:nvPr/>
        </p:nvSpPr>
        <p:spPr bwMode="auto">
          <a:xfrm>
            <a:off x="914400" y="2964909"/>
            <a:ext cx="5953540" cy="474663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lnSpc>
                <a:spcPts val="2500"/>
              </a:lnSpc>
              <a:buClr>
                <a:srgbClr val="00A6D6"/>
              </a:buClr>
              <a:defRPr/>
            </a:pPr>
            <a:r>
              <a:rPr lang="en-GB" altLang="nl-NL" sz="2000" dirty="0">
                <a:solidFill>
                  <a:srgbClr val="0A5684"/>
                </a:solidFill>
                <a:latin typeface="+mn-lt"/>
                <a:ea typeface="ＭＳ Ｐゴシック" charset="-128"/>
              </a:rPr>
              <a:t>Can conceptual models do this?</a:t>
            </a:r>
            <a:endParaRPr lang="nl-NL" altLang="nl-NL" sz="2000" dirty="0">
              <a:solidFill>
                <a:srgbClr val="0A5684"/>
              </a:solidFill>
              <a:latin typeface="+mn-lt"/>
              <a:ea typeface="ＭＳ Ｐゴシック" charset="-128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7757" y="3478480"/>
            <a:ext cx="6381136" cy="1477328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can they account for patterns?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can they account for evolution?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can they represent a living, active and adjusting system?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can they do with less calibration?</a:t>
            </a:r>
          </a:p>
          <a:p>
            <a:pPr marL="174625" indent="-174625" algn="just">
              <a:buFont typeface="Arial" panose="020B0604020202020204" pitchFamily="34" charset="0"/>
              <a:buChar char="•"/>
            </a:pPr>
            <a:r>
              <a:rPr lang="en-US" sz="1800" dirty="0"/>
              <a:t>And remain relatively simple?</a:t>
            </a:r>
          </a:p>
        </p:txBody>
      </p:sp>
    </p:spTree>
    <p:extLst>
      <p:ext uri="{BB962C8B-B14F-4D97-AF65-F5344CB8AC3E}">
        <p14:creationId xmlns:p14="http://schemas.microsoft.com/office/powerpoint/2010/main" val="598662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SC02955.JPG">
            <a:extLst>
              <a:ext uri="{FF2B5EF4-FFF2-40B4-BE49-F238E27FC236}">
                <a16:creationId xmlns:a16="http://schemas.microsoft.com/office/drawing/2014/main" id="{652C5046-3C5E-204A-ABB1-0E1970D3DA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461"/>
          <a:stretch/>
        </p:blipFill>
        <p:spPr>
          <a:xfrm>
            <a:off x="-430530" y="-640079"/>
            <a:ext cx="12622530" cy="10013734"/>
          </a:xfrm>
          <a:prstGeom prst="rect">
            <a:avLst/>
          </a:prstGeom>
        </p:spPr>
      </p:pic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252500" y="253854"/>
            <a:ext cx="8948650" cy="595312"/>
          </a:xfrm>
        </p:spPr>
        <p:txBody>
          <a:bodyPr/>
          <a:lstStyle/>
          <a:p>
            <a:r>
              <a:rPr lang="en-US" altLang="nl-NL" sz="3200" dirty="0">
                <a:latin typeface="+mn-lt"/>
                <a:ea typeface="ＭＳ Ｐゴシック" panose="020B0600070205080204" pitchFamily="34" charset="-128"/>
              </a:rPr>
              <a:t>Hydrology is the blood stream of the Ecosystem</a:t>
            </a:r>
            <a:endParaRPr lang="nl-NL" altLang="nl-NL" sz="3200" baseline="-25000" dirty="0">
              <a:latin typeface="+mn-lt"/>
              <a:ea typeface="ＭＳ Ｐゴシック" panose="020B0600070205080204" pitchFamily="34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2500" y="1469564"/>
            <a:ext cx="9108669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7800" indent="-1778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</a:rPr>
              <a:t>Maximum power implies ‘optimality’ in the ecosystem</a:t>
            </a:r>
          </a:p>
          <a:p>
            <a:pPr marL="177800" indent="-177800">
              <a:buFont typeface="Arial" panose="020B0604020202020204" pitchFamily="34" charset="0"/>
              <a:buChar char="•"/>
            </a:pPr>
            <a:r>
              <a:rPr lang="en-GB" sz="2800" dirty="0">
                <a:solidFill>
                  <a:schemeClr val="bg1"/>
                </a:solidFill>
              </a:rPr>
              <a:t>The hydrology function near to the Carnot limit</a:t>
            </a:r>
          </a:p>
          <a:p>
            <a:pPr marL="177800" indent="-177800">
              <a:buFont typeface="Arial" panose="020B0604020202020204" pitchFamily="34" charset="0"/>
              <a:buChar char="•"/>
              <a:tabLst>
                <a:tab pos="177800" algn="l"/>
              </a:tabLst>
            </a:pPr>
            <a:r>
              <a:rPr lang="en-GB" sz="2800" dirty="0">
                <a:solidFill>
                  <a:schemeClr val="bg1"/>
                </a:solidFill>
              </a:rPr>
              <a:t>This holds the key to model structure and parameter values:</a:t>
            </a:r>
          </a:p>
          <a:p>
            <a:pPr>
              <a:tabLst>
                <a:tab pos="177800" algn="l"/>
              </a:tabLst>
            </a:pPr>
            <a:r>
              <a:rPr lang="en-GB" sz="2800" dirty="0">
                <a:solidFill>
                  <a:schemeClr val="bg1"/>
                </a:solidFill>
              </a:rPr>
              <a:t>	- Infiltration capacity</a:t>
            </a:r>
          </a:p>
          <a:p>
            <a:pPr>
              <a:tabLst>
                <a:tab pos="177800" algn="l"/>
              </a:tabLst>
            </a:pPr>
            <a:r>
              <a:rPr lang="en-GB" sz="2800" dirty="0">
                <a:solidFill>
                  <a:schemeClr val="bg1"/>
                </a:solidFill>
              </a:rPr>
              <a:t>	- Partitioning</a:t>
            </a:r>
          </a:p>
          <a:p>
            <a:pPr defTabSz="177800"/>
            <a:r>
              <a:rPr lang="en-GB" sz="2800" dirty="0">
                <a:solidFill>
                  <a:schemeClr val="bg1"/>
                </a:solidFill>
              </a:rPr>
              <a:t>	- Root zone storage</a:t>
            </a:r>
          </a:p>
          <a:p>
            <a:pPr defTabSz="177800"/>
            <a:r>
              <a:rPr lang="en-GB" sz="2800" dirty="0">
                <a:solidFill>
                  <a:schemeClr val="bg1"/>
                </a:solidFill>
              </a:rPr>
              <a:t>	- Dominant drainage and runoff characteristics</a:t>
            </a:r>
          </a:p>
          <a:p>
            <a:endParaRPr lang="en-GB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430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3"/>
          <p:cNvSpPr>
            <a:spLocks noGrp="1"/>
          </p:cNvSpPr>
          <p:nvPr>
            <p:ph type="title"/>
          </p:nvPr>
        </p:nvSpPr>
        <p:spPr>
          <a:xfrm>
            <a:off x="771658" y="428423"/>
            <a:ext cx="8226425" cy="595312"/>
          </a:xfrm>
        </p:spPr>
        <p:txBody>
          <a:bodyPr/>
          <a:lstStyle/>
          <a:p>
            <a:r>
              <a:rPr lang="en-US" altLang="nl-NL" sz="2800" dirty="0">
                <a:ea typeface="ＭＳ Ｐゴシック" panose="020B0600070205080204" pitchFamily="34" charset="-128"/>
              </a:rPr>
              <a:t>Landscape-based Modelling</a:t>
            </a:r>
            <a:endParaRPr lang="nl-NL" altLang="nl-NL" sz="2800" baseline="-25000" dirty="0">
              <a:ea typeface="ＭＳ Ｐゴシック" panose="020B0600070205080204" pitchFamily="34" charset="-128"/>
            </a:endParaRPr>
          </a:p>
        </p:txBody>
      </p:sp>
      <p:sp>
        <p:nvSpPr>
          <p:cNvPr id="35" name="Ondertitel 2"/>
          <p:cNvSpPr txBox="1">
            <a:spLocks/>
          </p:cNvSpPr>
          <p:nvPr/>
        </p:nvSpPr>
        <p:spPr bwMode="auto">
          <a:xfrm>
            <a:off x="787938" y="984826"/>
            <a:ext cx="7334251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>
              <a:lnSpc>
                <a:spcPts val="2500"/>
              </a:lnSpc>
              <a:buClr>
                <a:srgbClr val="00A6D6"/>
              </a:buClr>
              <a:defRPr/>
            </a:pPr>
            <a:r>
              <a:rPr lang="en-GB" altLang="nl-NL" sz="2000" dirty="0">
                <a:solidFill>
                  <a:srgbClr val="00A6D6"/>
                </a:solidFill>
                <a:latin typeface="+mn-lt"/>
                <a:ea typeface="ＭＳ Ｐゴシック" charset="-128"/>
              </a:rPr>
              <a:t>Landscape reflects evolution and is key to dominant processes</a:t>
            </a:r>
            <a:endParaRPr lang="nl-NL" altLang="nl-NL" sz="2000" dirty="0">
              <a:solidFill>
                <a:srgbClr val="00A6D6"/>
              </a:solidFill>
              <a:latin typeface="+mn-lt"/>
              <a:ea typeface="ＭＳ Ｐゴシック" charset="-12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7935" y="1585003"/>
            <a:ext cx="4946650" cy="2667000"/>
          </a:xfrm>
          <a:prstGeom prst="rect">
            <a:avLst/>
          </a:prstGeom>
        </p:spPr>
      </p:pic>
      <p:sp>
        <p:nvSpPr>
          <p:cNvPr id="2" name="Right Arrow 1">
            <a:extLst>
              <a:ext uri="{FF2B5EF4-FFF2-40B4-BE49-F238E27FC236}">
                <a16:creationId xmlns:a16="http://schemas.microsoft.com/office/drawing/2014/main" id="{2AB6FC15-A79A-694C-86A8-2A6800927D9C}"/>
              </a:ext>
            </a:extLst>
          </p:cNvPr>
          <p:cNvSpPr/>
          <p:nvPr/>
        </p:nvSpPr>
        <p:spPr bwMode="auto">
          <a:xfrm rot="5400000" flipH="1">
            <a:off x="1166861" y="3105427"/>
            <a:ext cx="367459" cy="42172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144912A5-338E-BF44-809E-B28D304A9021}"/>
              </a:ext>
            </a:extLst>
          </p:cNvPr>
          <p:cNvSpPr/>
          <p:nvPr/>
        </p:nvSpPr>
        <p:spPr bwMode="auto">
          <a:xfrm rot="5400000" flipH="1">
            <a:off x="3113382" y="3393571"/>
            <a:ext cx="367458" cy="421720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1" name="Right Arrow 10">
            <a:extLst>
              <a:ext uri="{FF2B5EF4-FFF2-40B4-BE49-F238E27FC236}">
                <a16:creationId xmlns:a16="http://schemas.microsoft.com/office/drawing/2014/main" id="{156FCB95-B0A0-D044-B821-468EB572A8F0}"/>
              </a:ext>
            </a:extLst>
          </p:cNvPr>
          <p:cNvSpPr/>
          <p:nvPr/>
        </p:nvSpPr>
        <p:spPr bwMode="auto">
          <a:xfrm rot="5400000" flipH="1">
            <a:off x="4350953" y="3812758"/>
            <a:ext cx="367458" cy="32437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NL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86809" y="1291590"/>
            <a:ext cx="6558810" cy="295554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33330" y="1568911"/>
            <a:ext cx="4571400" cy="271385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97C6ED86-5F87-B643-8F9C-E07C95EF37EE}"/>
              </a:ext>
            </a:extLst>
          </p:cNvPr>
          <p:cNvSpPr txBox="1"/>
          <p:nvPr/>
        </p:nvSpPr>
        <p:spPr>
          <a:xfrm>
            <a:off x="4696869" y="4372651"/>
            <a:ext cx="4487126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000" dirty="0"/>
              <a:t>Gao, H., M. </a:t>
            </a:r>
            <a:r>
              <a:rPr lang="en-GB" sz="1000" dirty="0" err="1"/>
              <a:t>Hrachowitz</a:t>
            </a:r>
            <a:r>
              <a:rPr lang="en-GB" sz="1000" dirty="0"/>
              <a:t>, F. </a:t>
            </a:r>
            <a:r>
              <a:rPr lang="en-GB" sz="1000" dirty="0" err="1"/>
              <a:t>Fenicia</a:t>
            </a:r>
            <a:r>
              <a:rPr lang="en-GB" sz="1000" dirty="0"/>
              <a:t>, S. </a:t>
            </a:r>
            <a:r>
              <a:rPr lang="en-GB" sz="1000" dirty="0" err="1"/>
              <a:t>Gharari</a:t>
            </a:r>
            <a:r>
              <a:rPr lang="en-GB" sz="1000" dirty="0"/>
              <a:t>, and H. H. G. </a:t>
            </a:r>
            <a:r>
              <a:rPr lang="en-GB" sz="1000" dirty="0" err="1"/>
              <a:t>Savenije</a:t>
            </a:r>
            <a:r>
              <a:rPr lang="en-GB" sz="1000" dirty="0"/>
              <a:t>, 2014. </a:t>
            </a:r>
            <a:endParaRPr lang="en-NL" sz="1000" dirty="0"/>
          </a:p>
        </p:txBody>
      </p:sp>
    </p:spTree>
    <p:extLst>
      <p:ext uri="{BB962C8B-B14F-4D97-AF65-F5344CB8AC3E}">
        <p14:creationId xmlns:p14="http://schemas.microsoft.com/office/powerpoint/2010/main" val="3904768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45" y="-1508422"/>
            <a:ext cx="9177265" cy="6881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" name="Rectangle 20"/>
          <p:cNvSpPr>
            <a:spLocks noChangeArrowheads="1"/>
          </p:cNvSpPr>
          <p:nvPr/>
        </p:nvSpPr>
        <p:spPr bwMode="auto">
          <a:xfrm>
            <a:off x="-9939" y="-860031"/>
            <a:ext cx="469900" cy="2057400"/>
          </a:xfrm>
          <a:prstGeom prst="rect">
            <a:avLst/>
          </a:prstGeom>
          <a:solidFill>
            <a:srgbClr val="00A6D6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r" eaLnBrk="1" hangingPunct="1">
              <a:defRPr/>
            </a:pPr>
            <a:endParaRPr lang="nl-NL" sz="2200">
              <a:cs typeface="+mn-cs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35492" y="1270497"/>
            <a:ext cx="2600462" cy="923330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Do not let soil observations control transpiration</a:t>
            </a:r>
          </a:p>
        </p:txBody>
      </p:sp>
      <p:sp>
        <p:nvSpPr>
          <p:cNvPr id="86" name="TextBox 85"/>
          <p:cNvSpPr txBox="1"/>
          <p:nvPr/>
        </p:nvSpPr>
        <p:spPr>
          <a:xfrm>
            <a:off x="4191570" y="1331648"/>
            <a:ext cx="2560859" cy="646331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Transpiration demand controls root-systems</a:t>
            </a:r>
          </a:p>
        </p:txBody>
      </p:sp>
      <p:sp>
        <p:nvSpPr>
          <p:cNvPr id="90" name="TextBox 89"/>
          <p:cNvSpPr txBox="1"/>
          <p:nvPr/>
        </p:nvSpPr>
        <p:spPr>
          <a:xfrm>
            <a:off x="5760720" y="3528286"/>
            <a:ext cx="3140526" cy="1200329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Vegetation is an </a:t>
            </a:r>
            <a:r>
              <a:rPr lang="en-GB" sz="1800" b="1" dirty="0">
                <a:solidFill>
                  <a:schemeClr val="bg2">
                    <a:lumMod val="75000"/>
                  </a:schemeClr>
                </a:solidFill>
              </a:rPr>
              <a:t>active agent </a:t>
            </a:r>
            <a:r>
              <a:rPr lang="en-GB" sz="1800" dirty="0"/>
              <a:t>that adapted root-systems to meet water (and nutrient) requirements</a:t>
            </a:r>
          </a:p>
        </p:txBody>
      </p:sp>
      <p:grpSp>
        <p:nvGrpSpPr>
          <p:cNvPr id="32" name="Group 31"/>
          <p:cNvGrpSpPr/>
          <p:nvPr/>
        </p:nvGrpSpPr>
        <p:grpSpPr>
          <a:xfrm>
            <a:off x="467360" y="2184961"/>
            <a:ext cx="1885234" cy="2877374"/>
            <a:chOff x="893826" y="3689682"/>
            <a:chExt cx="1885234" cy="2877374"/>
          </a:xfrm>
        </p:grpSpPr>
        <p:sp>
          <p:nvSpPr>
            <p:cNvPr id="5" name="Rectangle 4"/>
            <p:cNvSpPr/>
            <p:nvPr/>
          </p:nvSpPr>
          <p:spPr bwMode="auto">
            <a:xfrm>
              <a:off x="893826" y="3689682"/>
              <a:ext cx="1885234" cy="2877374"/>
            </a:xfrm>
            <a:prstGeom prst="rect">
              <a:avLst/>
            </a:prstGeom>
            <a:solidFill>
              <a:schemeClr val="bg1">
                <a:lumMod val="85000"/>
                <a:alpha val="81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  <p:grpSp>
          <p:nvGrpSpPr>
            <p:cNvPr id="7195" name="Group 7194"/>
            <p:cNvGrpSpPr/>
            <p:nvPr/>
          </p:nvGrpSpPr>
          <p:grpSpPr>
            <a:xfrm>
              <a:off x="1102889" y="4035932"/>
              <a:ext cx="1161892" cy="2399324"/>
              <a:chOff x="1102889" y="4035932"/>
              <a:chExt cx="1161892" cy="2399324"/>
            </a:xfrm>
          </p:grpSpPr>
          <p:sp>
            <p:nvSpPr>
              <p:cNvPr id="91" name="Rectangle 90"/>
              <p:cNvSpPr/>
              <p:nvPr/>
            </p:nvSpPr>
            <p:spPr bwMode="auto">
              <a:xfrm>
                <a:off x="1226556" y="5639621"/>
                <a:ext cx="1038225" cy="795635"/>
              </a:xfrm>
              <a:prstGeom prst="rect">
                <a:avLst/>
              </a:prstGeom>
              <a:pattFill prst="pct25">
                <a:fgClr>
                  <a:srgbClr val="AC8300"/>
                </a:fgClr>
                <a:bgClr>
                  <a:schemeClr val="bg1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93" name="Rectangle 92"/>
              <p:cNvSpPr/>
              <p:nvPr/>
            </p:nvSpPr>
            <p:spPr bwMode="auto">
              <a:xfrm>
                <a:off x="1235832" y="5639621"/>
                <a:ext cx="1028949" cy="429071"/>
              </a:xfrm>
              <a:prstGeom prst="rect">
                <a:avLst/>
              </a:prstGeom>
              <a:solidFill>
                <a:schemeClr val="accent6">
                  <a:lumMod val="25000"/>
                  <a:lumOff val="75000"/>
                  <a:alpha val="3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latin typeface="Arial" charset="0"/>
                  <a:ea typeface="ＭＳ Ｐゴシック" pitchFamily="1" charset="-128"/>
                </a:endParaRPr>
              </a:p>
            </p:txBody>
          </p:sp>
          <p:pic>
            <p:nvPicPr>
              <p:cNvPr id="92" name="Picture 2" descr="C:\Users\markushrachowitz\AppData\Local\Microsoft\Windows\Temporary Internet Files\Content.IE5\18DII3ER\large-Simple-Tree-66.6-17178[1]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2889" y="4035932"/>
                <a:ext cx="1138260" cy="20996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7196" name="Group 7195"/>
          <p:cNvGrpSpPr/>
          <p:nvPr/>
        </p:nvGrpSpPr>
        <p:grpSpPr>
          <a:xfrm>
            <a:off x="582500" y="4134900"/>
            <a:ext cx="702670" cy="791258"/>
            <a:chOff x="1008966" y="5639621"/>
            <a:chExt cx="702670" cy="791258"/>
          </a:xfrm>
        </p:grpSpPr>
        <p:sp>
          <p:nvSpPr>
            <p:cNvPr id="7171" name="Oval 7170"/>
            <p:cNvSpPr/>
            <p:nvPr/>
          </p:nvSpPr>
          <p:spPr bwMode="auto">
            <a:xfrm>
              <a:off x="1508167" y="5639621"/>
              <a:ext cx="203469" cy="495983"/>
            </a:xfrm>
            <a:prstGeom prst="ellipse">
              <a:avLst/>
            </a:prstGeom>
            <a:solidFill>
              <a:srgbClr val="72604E">
                <a:alpha val="31000"/>
              </a:srgbClr>
            </a:solidFill>
            <a:ln w="34925" cap="flat" cmpd="sng" algn="ctr">
              <a:solidFill>
                <a:srgbClr val="72604E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05" name="TextBox 104"/>
            <p:cNvSpPr txBox="1"/>
            <p:nvPr/>
          </p:nvSpPr>
          <p:spPr>
            <a:xfrm>
              <a:off x="1008966" y="6092325"/>
              <a:ext cx="514474" cy="338554"/>
            </a:xfrm>
            <a:prstGeom prst="rect">
              <a:avLst/>
            </a:prstGeom>
            <a:solidFill>
              <a:srgbClr val="72604E">
                <a:alpha val="31000"/>
              </a:srgb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>
                  <a:solidFill>
                    <a:srgbClr val="72604E"/>
                  </a:solidFill>
                </a:rPr>
                <a:t>Root depth</a:t>
              </a:r>
              <a:endParaRPr lang="nl-NL" sz="800" b="1" dirty="0">
                <a:solidFill>
                  <a:srgbClr val="72604E"/>
                </a:solidFill>
              </a:endParaRPr>
            </a:p>
          </p:txBody>
        </p:sp>
      </p:grpSp>
      <p:grpSp>
        <p:nvGrpSpPr>
          <p:cNvPr id="7197" name="Group 7196"/>
          <p:cNvGrpSpPr/>
          <p:nvPr/>
        </p:nvGrpSpPr>
        <p:grpSpPr>
          <a:xfrm>
            <a:off x="1598952" y="4382891"/>
            <a:ext cx="675625" cy="512468"/>
            <a:chOff x="2025415" y="5887612"/>
            <a:chExt cx="675625" cy="512468"/>
          </a:xfrm>
        </p:grpSpPr>
        <p:sp>
          <p:nvSpPr>
            <p:cNvPr id="103" name="Oval 102"/>
            <p:cNvSpPr/>
            <p:nvPr/>
          </p:nvSpPr>
          <p:spPr bwMode="auto">
            <a:xfrm>
              <a:off x="2025415" y="5887612"/>
              <a:ext cx="203469" cy="247992"/>
            </a:xfrm>
            <a:prstGeom prst="ellipse">
              <a:avLst/>
            </a:prstGeom>
            <a:solidFill>
              <a:schemeClr val="tx1">
                <a:alpha val="26000"/>
              </a:schemeClr>
            </a:solidFill>
            <a:ln w="349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2025415" y="6184636"/>
              <a:ext cx="675625" cy="215444"/>
            </a:xfrm>
            <a:prstGeom prst="rect">
              <a:avLst/>
            </a:prstGeom>
            <a:solidFill>
              <a:schemeClr val="tx1">
                <a:alpha val="31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800" b="1" dirty="0"/>
                <a:t>Porosity</a:t>
              </a:r>
              <a:endParaRPr lang="nl-NL" sz="800" b="1" dirty="0"/>
            </a:p>
          </p:txBody>
        </p:sp>
      </p:grpSp>
      <p:grpSp>
        <p:nvGrpSpPr>
          <p:cNvPr id="7198" name="Group 7197"/>
          <p:cNvGrpSpPr/>
          <p:nvPr/>
        </p:nvGrpSpPr>
        <p:grpSpPr>
          <a:xfrm>
            <a:off x="1192925" y="2170428"/>
            <a:ext cx="867625" cy="2517611"/>
            <a:chOff x="1183435" y="3675149"/>
            <a:chExt cx="867625" cy="2517611"/>
          </a:xfrm>
        </p:grpSpPr>
        <p:sp>
          <p:nvSpPr>
            <p:cNvPr id="107" name="TextBox 106"/>
            <p:cNvSpPr txBox="1"/>
            <p:nvPr/>
          </p:nvSpPr>
          <p:spPr>
            <a:xfrm>
              <a:off x="1277486" y="5792650"/>
              <a:ext cx="336378" cy="400110"/>
            </a:xfrm>
            <a:prstGeom prst="rect">
              <a:avLst/>
            </a:prstGeom>
            <a:noFill/>
            <a:ln>
              <a:noFill/>
              <a:tailEnd w="med" len="lg"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000" b="1" dirty="0"/>
                <a:t>x</a:t>
              </a:r>
              <a:endParaRPr lang="nl-NL" sz="2000" b="1" dirty="0"/>
            </a:p>
          </p:txBody>
        </p:sp>
        <p:cxnSp>
          <p:nvCxnSpPr>
            <p:cNvPr id="7185" name="Elbow Connector 7184"/>
            <p:cNvCxnSpPr>
              <a:stCxn id="7171" idx="0"/>
            </p:cNvCxnSpPr>
            <p:nvPr/>
          </p:nvCxnSpPr>
          <p:spPr bwMode="auto">
            <a:xfrm rot="5400000" flipH="1" flipV="1">
              <a:off x="1306073" y="4597539"/>
              <a:ext cx="271974" cy="517249"/>
            </a:xfrm>
            <a:prstGeom prst="bentConnector2">
              <a:avLst/>
            </a:prstGeom>
            <a:solidFill>
              <a:schemeClr val="accent1"/>
            </a:solidFill>
            <a:ln w="19050" cap="flat" cmpd="sng" algn="ctr">
              <a:solidFill>
                <a:srgbClr val="72604E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cxnSp>
          <p:nvCxnSpPr>
            <p:cNvPr id="7190" name="Elbow Connector 7189"/>
            <p:cNvCxnSpPr>
              <a:cxnSpLocks/>
            </p:cNvCxnSpPr>
            <p:nvPr/>
          </p:nvCxnSpPr>
          <p:spPr bwMode="auto">
            <a:xfrm rot="5400000" flipH="1" flipV="1">
              <a:off x="975295" y="4528681"/>
              <a:ext cx="1929297" cy="222233"/>
            </a:xfrm>
            <a:prstGeom prst="bentConnector3">
              <a:avLst>
                <a:gd name="adj1" fmla="val 50000"/>
              </a:avLst>
            </a:prstGeom>
            <a:solidFill>
              <a:schemeClr val="accent1"/>
            </a:solidFill>
            <a:ln w="1905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</p:grpSp>
      <p:grpSp>
        <p:nvGrpSpPr>
          <p:cNvPr id="7199" name="Group 7198"/>
          <p:cNvGrpSpPr/>
          <p:nvPr/>
        </p:nvGrpSpPr>
        <p:grpSpPr>
          <a:xfrm>
            <a:off x="1384496" y="2149335"/>
            <a:ext cx="696544" cy="840208"/>
            <a:chOff x="1810962" y="3654056"/>
            <a:chExt cx="696544" cy="840208"/>
          </a:xfrm>
        </p:grpSpPr>
        <p:cxnSp>
          <p:nvCxnSpPr>
            <p:cNvPr id="30" name="Elbow Connector 29"/>
            <p:cNvCxnSpPr/>
            <p:nvPr/>
          </p:nvCxnSpPr>
          <p:spPr bwMode="auto">
            <a:xfrm rot="5400000" flipH="1" flipV="1">
              <a:off x="1889720" y="4032665"/>
              <a:ext cx="717911" cy="205288"/>
            </a:xfrm>
            <a:prstGeom prst="bentConnector3">
              <a:avLst/>
            </a:prstGeom>
            <a:solidFill>
              <a:schemeClr val="accent1"/>
            </a:solidFill>
            <a:ln w="31750" cap="flat" cmpd="sng" algn="ctr">
              <a:solidFill>
                <a:schemeClr val="accent6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7172" name="TextBox 7171"/>
            <p:cNvSpPr txBox="1"/>
            <p:nvPr/>
          </p:nvSpPr>
          <p:spPr>
            <a:xfrm>
              <a:off x="1923538" y="3654056"/>
              <a:ext cx="424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accent6">
                      <a:lumMod val="50000"/>
                      <a:lumOff val="50000"/>
                    </a:schemeClr>
                  </a:solidFill>
                </a:rPr>
                <a:t>T</a:t>
              </a:r>
              <a:endParaRPr lang="nl-NL" b="1" dirty="0">
                <a:solidFill>
                  <a:schemeClr val="accent6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7193" name="Oval 7192"/>
            <p:cNvSpPr/>
            <p:nvPr/>
          </p:nvSpPr>
          <p:spPr bwMode="auto">
            <a:xfrm>
              <a:off x="1810962" y="3680717"/>
              <a:ext cx="696544" cy="709583"/>
            </a:xfrm>
            <a:prstGeom prst="ellipse">
              <a:avLst/>
            </a:prstGeom>
            <a:solidFill>
              <a:schemeClr val="accent2">
                <a:lumMod val="50000"/>
                <a:lumOff val="50000"/>
                <a:alpha val="13000"/>
              </a:schemeClr>
            </a:solidFill>
            <a:ln w="31750" cap="flat" cmpd="sng" algn="ctr">
              <a:solidFill>
                <a:schemeClr val="accent2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125" name="Group 124"/>
          <p:cNvGrpSpPr/>
          <p:nvPr/>
        </p:nvGrpSpPr>
        <p:grpSpPr>
          <a:xfrm>
            <a:off x="3323782" y="2184295"/>
            <a:ext cx="2080187" cy="2877374"/>
            <a:chOff x="893825" y="3689682"/>
            <a:chExt cx="2080187" cy="2877374"/>
          </a:xfrm>
        </p:grpSpPr>
        <p:sp>
          <p:nvSpPr>
            <p:cNvPr id="126" name="Rectangle 125"/>
            <p:cNvSpPr/>
            <p:nvPr/>
          </p:nvSpPr>
          <p:spPr bwMode="auto">
            <a:xfrm>
              <a:off x="893825" y="3689682"/>
              <a:ext cx="2080187" cy="2877374"/>
            </a:xfrm>
            <a:prstGeom prst="rect">
              <a:avLst/>
            </a:prstGeom>
            <a:solidFill>
              <a:schemeClr val="bg1">
                <a:lumMod val="85000"/>
                <a:alpha val="81000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  <p:grpSp>
          <p:nvGrpSpPr>
            <p:cNvPr id="127" name="Group 126"/>
            <p:cNvGrpSpPr/>
            <p:nvPr/>
          </p:nvGrpSpPr>
          <p:grpSpPr>
            <a:xfrm>
              <a:off x="1102889" y="4035932"/>
              <a:ext cx="1161892" cy="2399324"/>
              <a:chOff x="1102889" y="4035932"/>
              <a:chExt cx="1161892" cy="2399324"/>
            </a:xfrm>
          </p:grpSpPr>
          <p:sp>
            <p:nvSpPr>
              <p:cNvPr id="128" name="Rectangle 127"/>
              <p:cNvSpPr/>
              <p:nvPr/>
            </p:nvSpPr>
            <p:spPr bwMode="auto">
              <a:xfrm>
                <a:off x="1226556" y="5639621"/>
                <a:ext cx="1038225" cy="795635"/>
              </a:xfrm>
              <a:prstGeom prst="rect">
                <a:avLst/>
              </a:prstGeom>
              <a:pattFill prst="pct25">
                <a:fgClr>
                  <a:srgbClr val="AC8300"/>
                </a:fgClr>
                <a:bgClr>
                  <a:schemeClr val="bg1"/>
                </a:bgClr>
              </a:patt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latin typeface="Arial" charset="0"/>
                  <a:ea typeface="ＭＳ Ｐゴシック" pitchFamily="1" charset="-128"/>
                </a:endParaRPr>
              </a:p>
            </p:txBody>
          </p:sp>
          <p:sp>
            <p:nvSpPr>
              <p:cNvPr id="129" name="Rectangle 128"/>
              <p:cNvSpPr/>
              <p:nvPr/>
            </p:nvSpPr>
            <p:spPr bwMode="auto">
              <a:xfrm>
                <a:off x="1235832" y="5639621"/>
                <a:ext cx="1028949" cy="429071"/>
              </a:xfrm>
              <a:prstGeom prst="rect">
                <a:avLst/>
              </a:prstGeom>
              <a:solidFill>
                <a:schemeClr val="accent6">
                  <a:lumMod val="25000"/>
                  <a:lumOff val="75000"/>
                  <a:alpha val="36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endParaRPr lang="nl-NL">
                  <a:latin typeface="Arial" charset="0"/>
                  <a:ea typeface="ＭＳ Ｐゴシック" pitchFamily="1" charset="-128"/>
                </a:endParaRPr>
              </a:p>
            </p:txBody>
          </p:sp>
          <p:pic>
            <p:nvPicPr>
              <p:cNvPr id="130" name="Picture 2" descr="C:\Users\markushrachowitz\AppData\Local\Microsoft\Windows\Temporary Internet Files\Content.IE5\18DII3ER\large-Simple-Tree-66.6-17178[1].gif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102889" y="4035932"/>
                <a:ext cx="1138260" cy="209967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</p:grpSp>
      <p:grpSp>
        <p:nvGrpSpPr>
          <p:cNvPr id="33" name="Group 32"/>
          <p:cNvGrpSpPr/>
          <p:nvPr/>
        </p:nvGrpSpPr>
        <p:grpSpPr>
          <a:xfrm>
            <a:off x="4416184" y="2136053"/>
            <a:ext cx="427782" cy="840208"/>
            <a:chOff x="4451809" y="3716126"/>
            <a:chExt cx="427782" cy="840208"/>
          </a:xfrm>
        </p:grpSpPr>
        <p:cxnSp>
          <p:nvCxnSpPr>
            <p:cNvPr id="132" name="Elbow Connector 131"/>
            <p:cNvCxnSpPr/>
            <p:nvPr/>
          </p:nvCxnSpPr>
          <p:spPr bwMode="auto">
            <a:xfrm rot="5400000" flipH="1" flipV="1">
              <a:off x="4417991" y="4094735"/>
              <a:ext cx="717911" cy="205288"/>
            </a:xfrm>
            <a:prstGeom prst="bentConnector3">
              <a:avLst/>
            </a:prstGeom>
            <a:solidFill>
              <a:schemeClr val="accent1"/>
            </a:solidFill>
            <a:ln w="31750" cap="flat" cmpd="sng" algn="ctr">
              <a:solidFill>
                <a:schemeClr val="accent6">
                  <a:lumMod val="50000"/>
                  <a:lumOff val="50000"/>
                </a:schemeClr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  <p:sp>
          <p:nvSpPr>
            <p:cNvPr id="133" name="TextBox 132"/>
            <p:cNvSpPr txBox="1"/>
            <p:nvPr/>
          </p:nvSpPr>
          <p:spPr>
            <a:xfrm>
              <a:off x="4451809" y="3716126"/>
              <a:ext cx="4241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b="1" dirty="0">
                  <a:solidFill>
                    <a:schemeClr val="accent6">
                      <a:lumMod val="50000"/>
                      <a:lumOff val="50000"/>
                    </a:schemeClr>
                  </a:solidFill>
                </a:rPr>
                <a:t>T</a:t>
              </a:r>
              <a:endParaRPr lang="nl-NL" b="1" dirty="0">
                <a:solidFill>
                  <a:schemeClr val="accent6">
                    <a:lumMod val="50000"/>
                    <a:lumOff val="50000"/>
                  </a:schemeClr>
                </a:solidFill>
              </a:endParaRPr>
            </a:p>
          </p:txBody>
        </p:sp>
      </p:grpSp>
      <p:sp>
        <p:nvSpPr>
          <p:cNvPr id="134" name="Oval 133"/>
          <p:cNvSpPr/>
          <p:nvPr/>
        </p:nvSpPr>
        <p:spPr bwMode="auto">
          <a:xfrm>
            <a:off x="4284763" y="2184298"/>
            <a:ext cx="696544" cy="709583"/>
          </a:xfrm>
          <a:prstGeom prst="ellipse">
            <a:avLst/>
          </a:prstGeom>
          <a:solidFill>
            <a:schemeClr val="accent2">
              <a:lumMod val="50000"/>
              <a:lumOff val="50000"/>
              <a:alpha val="13000"/>
            </a:schemeClr>
          </a:solidFill>
          <a:ln w="31750" cap="flat" cmpd="sng" algn="ctr">
            <a:solidFill>
              <a:schemeClr val="accent2">
                <a:lumMod val="50000"/>
                <a:lumOff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nl-NL">
              <a:latin typeface="Arial" charset="0"/>
              <a:ea typeface="ＭＳ Ｐゴシック" pitchFamily="1" charset="-128"/>
            </a:endParaRPr>
          </a:p>
        </p:txBody>
      </p:sp>
      <p:grpSp>
        <p:nvGrpSpPr>
          <p:cNvPr id="63" name="Group 62"/>
          <p:cNvGrpSpPr/>
          <p:nvPr/>
        </p:nvGrpSpPr>
        <p:grpSpPr>
          <a:xfrm>
            <a:off x="4718906" y="2712629"/>
            <a:ext cx="236436" cy="1575300"/>
            <a:chOff x="4296886" y="4218271"/>
            <a:chExt cx="236436" cy="1575300"/>
          </a:xfrm>
        </p:grpSpPr>
        <p:cxnSp>
          <p:nvCxnSpPr>
            <p:cNvPr id="58" name="Straight Connector 57"/>
            <p:cNvCxnSpPr/>
            <p:nvPr/>
          </p:nvCxnSpPr>
          <p:spPr bwMode="auto">
            <a:xfrm>
              <a:off x="4533322" y="4218271"/>
              <a:ext cx="0" cy="1564667"/>
            </a:xfrm>
            <a:prstGeom prst="line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6">
                  <a:lumMod val="90000"/>
                  <a:lumOff val="10000"/>
                </a:schemeClr>
              </a:solidFill>
              <a:prstDash val="solid"/>
              <a:round/>
              <a:headEnd type="none" w="med" len="med"/>
              <a:tailEnd type="none" w="med" len="lg"/>
            </a:ln>
            <a:effectLst/>
          </p:spPr>
        </p:cxnSp>
        <p:cxnSp>
          <p:nvCxnSpPr>
            <p:cNvPr id="62" name="Straight Arrow Connector 61"/>
            <p:cNvCxnSpPr/>
            <p:nvPr/>
          </p:nvCxnSpPr>
          <p:spPr bwMode="auto">
            <a:xfrm flipH="1">
              <a:off x="4296886" y="5782938"/>
              <a:ext cx="236436" cy="10633"/>
            </a:xfrm>
            <a:prstGeom prst="straightConnector1">
              <a:avLst/>
            </a:prstGeom>
            <a:solidFill>
              <a:schemeClr val="accent1"/>
            </a:solidFill>
            <a:ln w="19050" cap="flat" cmpd="sng" algn="ctr">
              <a:solidFill>
                <a:schemeClr val="accent6">
                  <a:lumMod val="90000"/>
                  <a:lumOff val="10000"/>
                </a:schemeClr>
              </a:solidFill>
              <a:prstDash val="solid"/>
              <a:round/>
              <a:headEnd type="none" w="med" len="med"/>
              <a:tailEnd type="triangle" w="med" len="lg"/>
            </a:ln>
            <a:effectLst/>
          </p:spPr>
        </p:cxnSp>
      </p:grpSp>
      <p:sp>
        <p:nvSpPr>
          <p:cNvPr id="2053" name="Freeform 2052"/>
          <p:cNvSpPr/>
          <p:nvPr/>
        </p:nvSpPr>
        <p:spPr bwMode="auto">
          <a:xfrm>
            <a:off x="3735450" y="4133158"/>
            <a:ext cx="920750" cy="482600"/>
          </a:xfrm>
          <a:custGeom>
            <a:avLst/>
            <a:gdLst>
              <a:gd name="connsiteX0" fmla="*/ 158750 w 920750"/>
              <a:gd name="connsiteY0" fmla="*/ 0 h 482600"/>
              <a:gd name="connsiteX1" fmla="*/ 107950 w 920750"/>
              <a:gd name="connsiteY1" fmla="*/ 63500 h 482600"/>
              <a:gd name="connsiteX2" fmla="*/ 69850 w 920750"/>
              <a:gd name="connsiteY2" fmla="*/ 114300 h 482600"/>
              <a:gd name="connsiteX3" fmla="*/ 25400 w 920750"/>
              <a:gd name="connsiteY3" fmla="*/ 165100 h 482600"/>
              <a:gd name="connsiteX4" fmla="*/ 0 w 920750"/>
              <a:gd name="connsiteY4" fmla="*/ 228600 h 482600"/>
              <a:gd name="connsiteX5" fmla="*/ 0 w 920750"/>
              <a:gd name="connsiteY5" fmla="*/ 228600 h 482600"/>
              <a:gd name="connsiteX6" fmla="*/ 76200 w 920750"/>
              <a:gd name="connsiteY6" fmla="*/ 285750 h 482600"/>
              <a:gd name="connsiteX7" fmla="*/ 146050 w 920750"/>
              <a:gd name="connsiteY7" fmla="*/ 266700 h 482600"/>
              <a:gd name="connsiteX8" fmla="*/ 203200 w 920750"/>
              <a:gd name="connsiteY8" fmla="*/ 247650 h 482600"/>
              <a:gd name="connsiteX9" fmla="*/ 234950 w 920750"/>
              <a:gd name="connsiteY9" fmla="*/ 247650 h 482600"/>
              <a:gd name="connsiteX10" fmla="*/ 241300 w 920750"/>
              <a:gd name="connsiteY10" fmla="*/ 260350 h 482600"/>
              <a:gd name="connsiteX11" fmla="*/ 241300 w 920750"/>
              <a:gd name="connsiteY11" fmla="*/ 260350 h 482600"/>
              <a:gd name="connsiteX12" fmla="*/ 209550 w 920750"/>
              <a:gd name="connsiteY12" fmla="*/ 336550 h 482600"/>
              <a:gd name="connsiteX13" fmla="*/ 203200 w 920750"/>
              <a:gd name="connsiteY13" fmla="*/ 368300 h 482600"/>
              <a:gd name="connsiteX14" fmla="*/ 196850 w 920750"/>
              <a:gd name="connsiteY14" fmla="*/ 406400 h 482600"/>
              <a:gd name="connsiteX15" fmla="*/ 196850 w 920750"/>
              <a:gd name="connsiteY15" fmla="*/ 406400 h 482600"/>
              <a:gd name="connsiteX16" fmla="*/ 260350 w 920750"/>
              <a:gd name="connsiteY16" fmla="*/ 457200 h 482600"/>
              <a:gd name="connsiteX17" fmla="*/ 260350 w 920750"/>
              <a:gd name="connsiteY17" fmla="*/ 457200 h 482600"/>
              <a:gd name="connsiteX18" fmla="*/ 336550 w 920750"/>
              <a:gd name="connsiteY18" fmla="*/ 400050 h 482600"/>
              <a:gd name="connsiteX19" fmla="*/ 336550 w 920750"/>
              <a:gd name="connsiteY19" fmla="*/ 400050 h 482600"/>
              <a:gd name="connsiteX20" fmla="*/ 406400 w 920750"/>
              <a:gd name="connsiteY20" fmla="*/ 342900 h 482600"/>
              <a:gd name="connsiteX21" fmla="*/ 406400 w 920750"/>
              <a:gd name="connsiteY21" fmla="*/ 342900 h 482600"/>
              <a:gd name="connsiteX22" fmla="*/ 438150 w 920750"/>
              <a:gd name="connsiteY22" fmla="*/ 425450 h 482600"/>
              <a:gd name="connsiteX23" fmla="*/ 488950 w 920750"/>
              <a:gd name="connsiteY23" fmla="*/ 476250 h 482600"/>
              <a:gd name="connsiteX24" fmla="*/ 539750 w 920750"/>
              <a:gd name="connsiteY24" fmla="*/ 482600 h 482600"/>
              <a:gd name="connsiteX25" fmla="*/ 558800 w 920750"/>
              <a:gd name="connsiteY25" fmla="*/ 431800 h 482600"/>
              <a:gd name="connsiteX26" fmla="*/ 565150 w 920750"/>
              <a:gd name="connsiteY26" fmla="*/ 374650 h 482600"/>
              <a:gd name="connsiteX27" fmla="*/ 584200 w 920750"/>
              <a:gd name="connsiteY27" fmla="*/ 374650 h 482600"/>
              <a:gd name="connsiteX28" fmla="*/ 584200 w 920750"/>
              <a:gd name="connsiteY28" fmla="*/ 374650 h 482600"/>
              <a:gd name="connsiteX29" fmla="*/ 615950 w 920750"/>
              <a:gd name="connsiteY29" fmla="*/ 412750 h 482600"/>
              <a:gd name="connsiteX30" fmla="*/ 641350 w 920750"/>
              <a:gd name="connsiteY30" fmla="*/ 457200 h 482600"/>
              <a:gd name="connsiteX31" fmla="*/ 666750 w 920750"/>
              <a:gd name="connsiteY31" fmla="*/ 469900 h 482600"/>
              <a:gd name="connsiteX32" fmla="*/ 692150 w 920750"/>
              <a:gd name="connsiteY32" fmla="*/ 419100 h 482600"/>
              <a:gd name="connsiteX33" fmla="*/ 711200 w 920750"/>
              <a:gd name="connsiteY33" fmla="*/ 374650 h 482600"/>
              <a:gd name="connsiteX34" fmla="*/ 698500 w 920750"/>
              <a:gd name="connsiteY34" fmla="*/ 317500 h 482600"/>
              <a:gd name="connsiteX35" fmla="*/ 673100 w 920750"/>
              <a:gd name="connsiteY35" fmla="*/ 266700 h 482600"/>
              <a:gd name="connsiteX36" fmla="*/ 673100 w 920750"/>
              <a:gd name="connsiteY36" fmla="*/ 266700 h 482600"/>
              <a:gd name="connsiteX37" fmla="*/ 800100 w 920750"/>
              <a:gd name="connsiteY37" fmla="*/ 234950 h 482600"/>
              <a:gd name="connsiteX38" fmla="*/ 857250 w 920750"/>
              <a:gd name="connsiteY38" fmla="*/ 260350 h 482600"/>
              <a:gd name="connsiteX39" fmla="*/ 908050 w 920750"/>
              <a:gd name="connsiteY39" fmla="*/ 279400 h 482600"/>
              <a:gd name="connsiteX40" fmla="*/ 920750 w 920750"/>
              <a:gd name="connsiteY40" fmla="*/ 228600 h 482600"/>
              <a:gd name="connsiteX41" fmla="*/ 920750 w 920750"/>
              <a:gd name="connsiteY41" fmla="*/ 228600 h 482600"/>
              <a:gd name="connsiteX42" fmla="*/ 882650 w 920750"/>
              <a:gd name="connsiteY42" fmla="*/ 158750 h 482600"/>
              <a:gd name="connsiteX43" fmla="*/ 825500 w 920750"/>
              <a:gd name="connsiteY43" fmla="*/ 127000 h 482600"/>
              <a:gd name="connsiteX44" fmla="*/ 762000 w 920750"/>
              <a:gd name="connsiteY44" fmla="*/ 95250 h 482600"/>
              <a:gd name="connsiteX45" fmla="*/ 762000 w 920750"/>
              <a:gd name="connsiteY45" fmla="*/ 95250 h 482600"/>
              <a:gd name="connsiteX46" fmla="*/ 730250 w 920750"/>
              <a:gd name="connsiteY46" fmla="*/ 38100 h 482600"/>
              <a:gd name="connsiteX47" fmla="*/ 717550 w 920750"/>
              <a:gd name="connsiteY47" fmla="*/ 19050 h 482600"/>
              <a:gd name="connsiteX48" fmla="*/ 717550 w 920750"/>
              <a:gd name="connsiteY48" fmla="*/ 0 h 482600"/>
              <a:gd name="connsiteX49" fmla="*/ 158750 w 920750"/>
              <a:gd name="connsiteY49" fmla="*/ 0 h 482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920750" h="482600">
                <a:moveTo>
                  <a:pt x="158750" y="0"/>
                </a:moveTo>
                <a:lnTo>
                  <a:pt x="107950" y="63500"/>
                </a:lnTo>
                <a:lnTo>
                  <a:pt x="69850" y="114300"/>
                </a:lnTo>
                <a:lnTo>
                  <a:pt x="25400" y="165100"/>
                </a:lnTo>
                <a:lnTo>
                  <a:pt x="0" y="228600"/>
                </a:lnTo>
                <a:lnTo>
                  <a:pt x="0" y="228600"/>
                </a:lnTo>
                <a:lnTo>
                  <a:pt x="76200" y="285750"/>
                </a:lnTo>
                <a:lnTo>
                  <a:pt x="146050" y="266700"/>
                </a:lnTo>
                <a:lnTo>
                  <a:pt x="203200" y="247650"/>
                </a:lnTo>
                <a:lnTo>
                  <a:pt x="234950" y="247650"/>
                </a:lnTo>
                <a:lnTo>
                  <a:pt x="241300" y="260350"/>
                </a:lnTo>
                <a:lnTo>
                  <a:pt x="241300" y="260350"/>
                </a:lnTo>
                <a:lnTo>
                  <a:pt x="209550" y="336550"/>
                </a:lnTo>
                <a:lnTo>
                  <a:pt x="203200" y="368300"/>
                </a:lnTo>
                <a:lnTo>
                  <a:pt x="196850" y="406400"/>
                </a:lnTo>
                <a:lnTo>
                  <a:pt x="196850" y="406400"/>
                </a:lnTo>
                <a:lnTo>
                  <a:pt x="260350" y="457200"/>
                </a:lnTo>
                <a:lnTo>
                  <a:pt x="260350" y="457200"/>
                </a:lnTo>
                <a:lnTo>
                  <a:pt x="336550" y="400050"/>
                </a:lnTo>
                <a:lnTo>
                  <a:pt x="336550" y="400050"/>
                </a:lnTo>
                <a:lnTo>
                  <a:pt x="406400" y="342900"/>
                </a:lnTo>
                <a:lnTo>
                  <a:pt x="406400" y="342900"/>
                </a:lnTo>
                <a:lnTo>
                  <a:pt x="438150" y="425450"/>
                </a:lnTo>
                <a:lnTo>
                  <a:pt x="488950" y="476250"/>
                </a:lnTo>
                <a:lnTo>
                  <a:pt x="539750" y="482600"/>
                </a:lnTo>
                <a:lnTo>
                  <a:pt x="558800" y="431800"/>
                </a:lnTo>
                <a:lnTo>
                  <a:pt x="565150" y="374650"/>
                </a:lnTo>
                <a:lnTo>
                  <a:pt x="584200" y="374650"/>
                </a:lnTo>
                <a:lnTo>
                  <a:pt x="584200" y="374650"/>
                </a:lnTo>
                <a:lnTo>
                  <a:pt x="615950" y="412750"/>
                </a:lnTo>
                <a:lnTo>
                  <a:pt x="641350" y="457200"/>
                </a:lnTo>
                <a:lnTo>
                  <a:pt x="666750" y="469900"/>
                </a:lnTo>
                <a:lnTo>
                  <a:pt x="692150" y="419100"/>
                </a:lnTo>
                <a:lnTo>
                  <a:pt x="711200" y="374650"/>
                </a:lnTo>
                <a:lnTo>
                  <a:pt x="698500" y="317500"/>
                </a:lnTo>
                <a:lnTo>
                  <a:pt x="673100" y="266700"/>
                </a:lnTo>
                <a:lnTo>
                  <a:pt x="673100" y="266700"/>
                </a:lnTo>
                <a:lnTo>
                  <a:pt x="800100" y="234950"/>
                </a:lnTo>
                <a:lnTo>
                  <a:pt x="857250" y="260350"/>
                </a:lnTo>
                <a:lnTo>
                  <a:pt x="908050" y="279400"/>
                </a:lnTo>
                <a:lnTo>
                  <a:pt x="920750" y="228600"/>
                </a:lnTo>
                <a:lnTo>
                  <a:pt x="920750" y="228600"/>
                </a:lnTo>
                <a:lnTo>
                  <a:pt x="882650" y="158750"/>
                </a:lnTo>
                <a:lnTo>
                  <a:pt x="825500" y="127000"/>
                </a:lnTo>
                <a:lnTo>
                  <a:pt x="762000" y="95250"/>
                </a:lnTo>
                <a:lnTo>
                  <a:pt x="762000" y="95250"/>
                </a:lnTo>
                <a:lnTo>
                  <a:pt x="730250" y="38100"/>
                </a:lnTo>
                <a:lnTo>
                  <a:pt x="717550" y="19050"/>
                </a:lnTo>
                <a:lnTo>
                  <a:pt x="717550" y="0"/>
                </a:lnTo>
                <a:lnTo>
                  <a:pt x="158750" y="0"/>
                </a:lnTo>
                <a:close/>
              </a:path>
            </a:pathLst>
          </a:custGeom>
          <a:solidFill>
            <a:schemeClr val="accent6">
              <a:lumMod val="90000"/>
              <a:lumOff val="10000"/>
              <a:alpha val="26000"/>
            </a:schemeClr>
          </a:solidFill>
          <a:ln w="19050" cap="flat" cmpd="sng" algn="ctr">
            <a:solidFill>
              <a:schemeClr val="accent6">
                <a:lumMod val="90000"/>
                <a:lumOff val="1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nl-NL">
              <a:latin typeface="Arial" charset="0"/>
              <a:ea typeface="ＭＳ Ｐゴシック" pitchFamily="1" charset="-128"/>
            </a:endParaRPr>
          </a:p>
        </p:txBody>
      </p:sp>
      <p:sp>
        <p:nvSpPr>
          <p:cNvPr id="2054" name="TextBox 2053"/>
          <p:cNvSpPr txBox="1"/>
          <p:nvPr/>
        </p:nvSpPr>
        <p:spPr>
          <a:xfrm rot="5400000">
            <a:off x="4520112" y="3383025"/>
            <a:ext cx="1415781" cy="338554"/>
          </a:xfrm>
          <a:prstGeom prst="rect">
            <a:avLst/>
          </a:prstGeom>
          <a:solidFill>
            <a:schemeClr val="accent6">
              <a:lumMod val="90000"/>
              <a:lumOff val="10000"/>
              <a:alpha val="1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800" b="1" dirty="0">
                <a:solidFill>
                  <a:schemeClr val="accent6">
                    <a:lumMod val="90000"/>
                    <a:lumOff val="10000"/>
                  </a:schemeClr>
                </a:solidFill>
              </a:rPr>
              <a:t>Vegetation-accessible water volume</a:t>
            </a:r>
            <a:endParaRPr lang="nl-NL" sz="800" b="1" dirty="0">
              <a:solidFill>
                <a:schemeClr val="accent6">
                  <a:lumMod val="90000"/>
                  <a:lumOff val="10000"/>
                </a:schemeClr>
              </a:solidFill>
            </a:endParaRPr>
          </a:p>
        </p:txBody>
      </p:sp>
      <p:sp>
        <p:nvSpPr>
          <p:cNvPr id="161" name="TextBox 160"/>
          <p:cNvSpPr txBox="1"/>
          <p:nvPr/>
        </p:nvSpPr>
        <p:spPr>
          <a:xfrm>
            <a:off x="2828612" y="1408996"/>
            <a:ext cx="1330005" cy="36933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800" dirty="0"/>
              <a:t>instead</a:t>
            </a:r>
          </a:p>
        </p:txBody>
      </p:sp>
      <p:cxnSp>
        <p:nvCxnSpPr>
          <p:cNvPr id="2056" name="Straight Connector 2055"/>
          <p:cNvCxnSpPr/>
          <p:nvPr/>
        </p:nvCxnSpPr>
        <p:spPr bwMode="auto">
          <a:xfrm>
            <a:off x="8193974" y="-483359"/>
            <a:ext cx="914400" cy="91440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grpSp>
        <p:nvGrpSpPr>
          <p:cNvPr id="2061" name="Group 2060"/>
          <p:cNvGrpSpPr/>
          <p:nvPr/>
        </p:nvGrpSpPr>
        <p:grpSpPr>
          <a:xfrm>
            <a:off x="171120" y="1270497"/>
            <a:ext cx="2564837" cy="3885918"/>
            <a:chOff x="171117" y="2776139"/>
            <a:chExt cx="2564837" cy="3885918"/>
          </a:xfrm>
        </p:grpSpPr>
        <p:cxnSp>
          <p:nvCxnSpPr>
            <p:cNvPr id="2058" name="Straight Connector 2057"/>
            <p:cNvCxnSpPr/>
            <p:nvPr/>
          </p:nvCxnSpPr>
          <p:spPr bwMode="auto">
            <a:xfrm flipV="1">
              <a:off x="225011" y="2776139"/>
              <a:ext cx="2510943" cy="3885918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6" name="Straight Connector 165"/>
            <p:cNvCxnSpPr/>
            <p:nvPr/>
          </p:nvCxnSpPr>
          <p:spPr bwMode="auto">
            <a:xfrm flipH="1" flipV="1">
              <a:off x="171117" y="2847416"/>
              <a:ext cx="2217102" cy="3814641"/>
            </a:xfrm>
            <a:prstGeom prst="line">
              <a:avLst/>
            </a:prstGeom>
            <a:solidFill>
              <a:schemeClr val="accent1"/>
            </a:solidFill>
            <a:ln w="317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53" name="Title 3"/>
          <p:cNvSpPr txBox="1">
            <a:spLocks/>
          </p:cNvSpPr>
          <p:nvPr/>
        </p:nvSpPr>
        <p:spPr bwMode="auto">
          <a:xfrm>
            <a:off x="771658" y="148908"/>
            <a:ext cx="8070781" cy="627062"/>
          </a:xfrm>
          <a:prstGeom prst="rect">
            <a:avLst/>
          </a:prstGeom>
          <a:solidFill>
            <a:schemeClr val="bg1">
              <a:lumMod val="85000"/>
              <a:alpha val="69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2pPr>
            <a:lvl3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3pPr>
            <a:lvl4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4pPr>
            <a:lvl5pPr marL="8572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  <a:ea typeface="ＭＳ Ｐゴシック" charset="-128"/>
                <a:cs typeface="ＭＳ Ｐゴシック" charset="-128"/>
              </a:defRPr>
            </a:lvl5pPr>
            <a:lvl6pPr marL="13144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6pPr>
            <a:lvl7pPr marL="17716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7pPr>
            <a:lvl8pPr marL="22288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8pPr>
            <a:lvl9pPr marL="2686050" indent="-857250" algn="l" rtl="0" eaLnBrk="0" fontAlgn="base" hangingPunct="0">
              <a:spcBef>
                <a:spcPct val="0"/>
              </a:spcBef>
              <a:spcAft>
                <a:spcPct val="0"/>
              </a:spcAft>
              <a:defRPr sz="3300">
                <a:solidFill>
                  <a:schemeClr val="tx1"/>
                </a:solidFill>
                <a:latin typeface="Bookman Old Style" pitchFamily="18" charset="0"/>
              </a:defRPr>
            </a:lvl9pPr>
          </a:lstStyle>
          <a:p>
            <a:r>
              <a:rPr lang="en-US" altLang="nl-NL" sz="2800" kern="0" dirty="0">
                <a:ea typeface="ＭＳ Ｐゴシック" panose="020B0600070205080204" pitchFamily="34" charset="-128"/>
              </a:rPr>
              <a:t>Vegetation-accessible water storage volume S</a:t>
            </a:r>
            <a:r>
              <a:rPr lang="en-US" altLang="nl-NL" sz="2800" kern="0" baseline="-25000" dirty="0">
                <a:ea typeface="ＭＳ Ｐゴシック" panose="020B0600070205080204" pitchFamily="34" charset="-128"/>
              </a:rPr>
              <a:t>R</a:t>
            </a:r>
            <a:endParaRPr lang="nl-NL" altLang="nl-NL" sz="2800" kern="0" baseline="-25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186179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 animBg="1"/>
      <p:bldP spid="86" grpId="0" animBg="1"/>
      <p:bldP spid="90" grpId="0" animBg="1"/>
      <p:bldP spid="134" grpId="0" animBg="1"/>
      <p:bldP spid="2053" grpId="0" animBg="1"/>
      <p:bldP spid="2054" grpId="0" animBg="1"/>
      <p:bldP spid="1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56"/>
          <a:stretch/>
        </p:blipFill>
        <p:spPr>
          <a:xfrm>
            <a:off x="593746" y="3799323"/>
            <a:ext cx="4664057" cy="132856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233"/>
          <a:stretch/>
        </p:blipFill>
        <p:spPr>
          <a:xfrm>
            <a:off x="593746" y="2234282"/>
            <a:ext cx="4664057" cy="16099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032"/>
          <a:stretch/>
        </p:blipFill>
        <p:spPr>
          <a:xfrm>
            <a:off x="736598" y="1405795"/>
            <a:ext cx="2819402" cy="9108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47510"/>
          <a:stretch/>
        </p:blipFill>
        <p:spPr>
          <a:xfrm>
            <a:off x="736600" y="381875"/>
            <a:ext cx="2820231" cy="1040377"/>
          </a:xfrm>
          <a:prstGeom prst="rect">
            <a:avLst/>
          </a:prstGeom>
        </p:spPr>
      </p:pic>
      <p:grpSp>
        <p:nvGrpSpPr>
          <p:cNvPr id="21" name="Group 20"/>
          <p:cNvGrpSpPr/>
          <p:nvPr/>
        </p:nvGrpSpPr>
        <p:grpSpPr>
          <a:xfrm>
            <a:off x="914399" y="381875"/>
            <a:ext cx="2582334" cy="4630741"/>
            <a:chOff x="914399" y="1372125"/>
            <a:chExt cx="2582334" cy="4630741"/>
          </a:xfrm>
        </p:grpSpPr>
        <p:sp>
          <p:nvSpPr>
            <p:cNvPr id="9" name="Rectangle 8"/>
            <p:cNvSpPr/>
            <p:nvPr/>
          </p:nvSpPr>
          <p:spPr bwMode="auto">
            <a:xfrm>
              <a:off x="965201" y="3357685"/>
              <a:ext cx="457199" cy="2645181"/>
            </a:xfrm>
            <a:prstGeom prst="rect">
              <a:avLst/>
            </a:prstGeom>
            <a:solidFill>
              <a:schemeClr val="bg1">
                <a:lumMod val="85000"/>
                <a:alpha val="38000"/>
              </a:schemeClr>
            </a:solidFill>
            <a:ln w="2857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914399" y="1372125"/>
              <a:ext cx="2582334" cy="1852407"/>
            </a:xfrm>
            <a:prstGeom prst="rect">
              <a:avLst/>
            </a:prstGeom>
            <a:solidFill>
              <a:schemeClr val="bg1">
                <a:lumMod val="85000"/>
                <a:alpha val="38000"/>
              </a:schemeClr>
            </a:solidFill>
            <a:ln w="25400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endParaRPr lang="nl-NL">
                <a:latin typeface="Arial" charset="0"/>
                <a:ea typeface="ＭＳ Ｐゴシック" pitchFamily="1" charset="-128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14399" y="364311"/>
            <a:ext cx="2582334" cy="4648305"/>
            <a:chOff x="914399" y="1354561"/>
            <a:chExt cx="2582334" cy="4648305"/>
          </a:xfrm>
        </p:grpSpPr>
        <p:cxnSp>
          <p:nvCxnSpPr>
            <p:cNvPr id="13" name="Straight Connector 12"/>
            <p:cNvCxnSpPr/>
            <p:nvPr/>
          </p:nvCxnSpPr>
          <p:spPr bwMode="auto">
            <a:xfrm>
              <a:off x="914399" y="3224532"/>
              <a:ext cx="50802" cy="277833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" name="Straight Connector 14"/>
            <p:cNvCxnSpPr/>
            <p:nvPr/>
          </p:nvCxnSpPr>
          <p:spPr bwMode="auto">
            <a:xfrm flipH="1">
              <a:off x="1422400" y="3224532"/>
              <a:ext cx="2074333" cy="277833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" name="Straight Connector 17"/>
            <p:cNvCxnSpPr/>
            <p:nvPr/>
          </p:nvCxnSpPr>
          <p:spPr bwMode="auto">
            <a:xfrm>
              <a:off x="939800" y="1354561"/>
              <a:ext cx="50802" cy="20031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0" name="Straight Connector 19"/>
            <p:cNvCxnSpPr/>
            <p:nvPr/>
          </p:nvCxnSpPr>
          <p:spPr bwMode="auto">
            <a:xfrm flipH="1">
              <a:off x="1422400" y="1354561"/>
              <a:ext cx="2065866" cy="2003124"/>
            </a:xfrm>
            <a:prstGeom prst="line">
              <a:avLst/>
            </a:prstGeom>
            <a:solidFill>
              <a:schemeClr val="accent1"/>
            </a:solidFill>
            <a:ln w="9525" cap="flat" cmpd="sng" algn="ctr">
              <a:solidFill>
                <a:schemeClr val="bg1">
                  <a:lumMod val="6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23" name="Straight Connector 22"/>
          <p:cNvCxnSpPr/>
          <p:nvPr/>
        </p:nvCxnSpPr>
        <p:spPr bwMode="auto">
          <a:xfrm>
            <a:off x="2734733" y="1578524"/>
            <a:ext cx="0" cy="22727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sm" len="med"/>
            <a:tailEnd type="triangle" w="sm" len="med"/>
          </a:ln>
          <a:effectLst/>
        </p:spPr>
      </p:cxnSp>
      <p:sp>
        <p:nvSpPr>
          <p:cNvPr id="27" name="TextBox 26"/>
          <p:cNvSpPr txBox="1"/>
          <p:nvPr/>
        </p:nvSpPr>
        <p:spPr>
          <a:xfrm>
            <a:off x="1076324" y="1812357"/>
            <a:ext cx="221932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dirty="0"/>
              <a:t>Maximum annual storage deficit S</a:t>
            </a:r>
            <a:r>
              <a:rPr lang="en-GB" sz="700" dirty="0"/>
              <a:t>R,1</a:t>
            </a:r>
            <a:endParaRPr lang="nl-NL" sz="700" dirty="0"/>
          </a:p>
        </p:txBody>
      </p:sp>
      <p:cxnSp>
        <p:nvCxnSpPr>
          <p:cNvPr id="30" name="Straight Connector 29"/>
          <p:cNvCxnSpPr/>
          <p:nvPr/>
        </p:nvCxnSpPr>
        <p:spPr bwMode="auto">
          <a:xfrm>
            <a:off x="2525183" y="3991322"/>
            <a:ext cx="0" cy="799104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sm" len="med"/>
            <a:tailEnd type="triangle" w="sm" len="med"/>
          </a:ln>
          <a:effectLst/>
        </p:spPr>
      </p:cxnSp>
      <p:sp>
        <p:nvSpPr>
          <p:cNvPr id="33" name="TextBox 32"/>
          <p:cNvSpPr txBox="1"/>
          <p:nvPr/>
        </p:nvSpPr>
        <p:spPr>
          <a:xfrm>
            <a:off x="2639484" y="4190819"/>
            <a:ext cx="1697569" cy="400110"/>
          </a:xfrm>
          <a:prstGeom prst="rect">
            <a:avLst/>
          </a:prstGeom>
          <a:solidFill>
            <a:schemeClr val="bg1">
              <a:lumMod val="65000"/>
              <a:alpha val="51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en-GB" sz="1000" dirty="0"/>
              <a:t>Maximum storage deficit </a:t>
            </a:r>
          </a:p>
          <a:p>
            <a:r>
              <a:rPr lang="en-GB" sz="1000" dirty="0"/>
              <a:t>10-year return period S</a:t>
            </a:r>
            <a:r>
              <a:rPr lang="en-GB" sz="700" dirty="0"/>
              <a:t>R,10</a:t>
            </a:r>
            <a:endParaRPr lang="nl-NL" sz="700" dirty="0"/>
          </a:p>
        </p:txBody>
      </p:sp>
      <p:pic>
        <p:nvPicPr>
          <p:cNvPr id="34" name="Picture 33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9330" y="2367435"/>
            <a:ext cx="2707005" cy="2456815"/>
          </a:xfrm>
          <a:prstGeom prst="rect">
            <a:avLst/>
          </a:prstGeom>
          <a:noFill/>
        </p:spPr>
      </p:pic>
      <p:sp>
        <p:nvSpPr>
          <p:cNvPr id="2" name="TextBox 1"/>
          <p:cNvSpPr txBox="1"/>
          <p:nvPr/>
        </p:nvSpPr>
        <p:spPr>
          <a:xfrm>
            <a:off x="4212908" y="525810"/>
            <a:ext cx="4543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GB" sz="1800" b="1" u="sng" dirty="0"/>
              <a:t>Hypothesis:</a:t>
            </a:r>
          </a:p>
          <a:p>
            <a:pPr algn="just"/>
            <a:r>
              <a:rPr lang="en-GB" sz="1800" dirty="0"/>
              <a:t>Vegetation designs its root system to guarantee continuous access to water similar to how humans design water reservoirs, exclusively based on supply and demand, i.e. water balance.</a:t>
            </a:r>
          </a:p>
        </p:txBody>
      </p:sp>
      <p:sp>
        <p:nvSpPr>
          <p:cNvPr id="11" name="Oval 10"/>
          <p:cNvSpPr/>
          <p:nvPr/>
        </p:nvSpPr>
        <p:spPr bwMode="auto">
          <a:xfrm>
            <a:off x="5963605" y="3476972"/>
            <a:ext cx="561023" cy="400050"/>
          </a:xfrm>
          <a:prstGeom prst="ellipse">
            <a:avLst/>
          </a:prstGeom>
          <a:solidFill>
            <a:srgbClr val="C00000">
              <a:alpha val="15000"/>
            </a:srgbClr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nl-NL">
              <a:latin typeface="Arial" charset="0"/>
              <a:ea typeface="ＭＳ Ｐゴシック" pitchFamily="1" charset="-128"/>
            </a:endParaRPr>
          </a:p>
        </p:txBody>
      </p:sp>
      <p:sp>
        <p:nvSpPr>
          <p:cNvPr id="26" name="Ondertitel 2"/>
          <p:cNvSpPr txBox="1">
            <a:spLocks/>
          </p:cNvSpPr>
          <p:nvPr/>
        </p:nvSpPr>
        <p:spPr bwMode="auto">
          <a:xfrm>
            <a:off x="914403" y="117651"/>
            <a:ext cx="6807198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1pPr>
            <a:lvl2pPr marL="37931725" indent="-37474525"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2pPr>
            <a:lvl3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3pPr>
            <a:lvl4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4pPr>
            <a:lvl5pPr eaLnBrk="0" hangingPunct="0"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ahoma" charset="0"/>
                <a:cs typeface="Arial" charset="0"/>
              </a:defRPr>
            </a:lvl9pPr>
          </a:lstStyle>
          <a:p>
            <a:pPr algn="r">
              <a:lnSpc>
                <a:spcPts val="2500"/>
              </a:lnSpc>
              <a:buClr>
                <a:srgbClr val="00A6D6"/>
              </a:buClr>
              <a:defRPr/>
            </a:pPr>
            <a:r>
              <a:rPr lang="en-GB" altLang="nl-NL" sz="2000" dirty="0">
                <a:solidFill>
                  <a:srgbClr val="00A6D6"/>
                </a:solidFill>
                <a:latin typeface="+mn-lt"/>
                <a:ea typeface="ＭＳ Ｐゴシック" charset="-128"/>
              </a:rPr>
              <a:t>Catchment-scale estimation of S</a:t>
            </a:r>
            <a:r>
              <a:rPr lang="en-GB" altLang="nl-NL" sz="2000" baseline="-25000" dirty="0">
                <a:solidFill>
                  <a:srgbClr val="00A6D6"/>
                </a:solidFill>
                <a:latin typeface="+mn-lt"/>
                <a:ea typeface="ＭＳ Ｐゴシック" charset="-128"/>
              </a:rPr>
              <a:t>R</a:t>
            </a:r>
            <a:endParaRPr lang="nl-NL" altLang="nl-NL" sz="2000" baseline="-25000" dirty="0">
              <a:solidFill>
                <a:srgbClr val="00A6D6"/>
              </a:solidFill>
              <a:latin typeface="+mn-lt"/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46065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33" grpId="0" animBg="1"/>
      <p:bldP spid="11" grpId="0" animBg="1"/>
    </p:bldLst>
  </p:timing>
</p:sld>
</file>

<file path=ppt/theme/theme1.xml><?xml version="1.0" encoding="utf-8"?>
<a:theme xmlns:a="http://schemas.openxmlformats.org/drawingml/2006/main" name="text">
  <a:themeElements>
    <a:clrScheme name="">
      <a:dk1>
        <a:srgbClr val="000000"/>
      </a:dk1>
      <a:lt1>
        <a:srgbClr val="FFFFFF"/>
      </a:lt1>
      <a:dk2>
        <a:srgbClr val="000000"/>
      </a:dk2>
      <a:lt2>
        <a:srgbClr val="108BD9"/>
      </a:lt2>
      <a:accent1>
        <a:srgbClr val="ADC610"/>
      </a:accent1>
      <a:accent2>
        <a:srgbClr val="002B60"/>
      </a:accent2>
      <a:accent3>
        <a:srgbClr val="FFFFFF"/>
      </a:accent3>
      <a:accent4>
        <a:srgbClr val="000000"/>
      </a:accent4>
      <a:accent5>
        <a:srgbClr val="D3DFAA"/>
      </a:accent5>
      <a:accent6>
        <a:srgbClr val="002656"/>
      </a:accent6>
      <a:hlink>
        <a:srgbClr val="A10058"/>
      </a:hlink>
      <a:folHlink>
        <a:srgbClr val="66BCAA"/>
      </a:folHlink>
    </a:clrScheme>
    <a:fontScheme name="text">
      <a:majorFont>
        <a:latin typeface="Bookman Old Style"/>
        <a:ea typeface=""/>
        <a:cs typeface=""/>
      </a:majorFont>
      <a:minorFont>
        <a:latin typeface="Tahoma"/>
        <a:ea typeface=""/>
        <a:cs typeface="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text 1">
        <a:dk1>
          <a:srgbClr val="000000"/>
        </a:dk1>
        <a:lt1>
          <a:srgbClr val="FFFFFF"/>
        </a:lt1>
        <a:dk2>
          <a:srgbClr val="000000"/>
        </a:dk2>
        <a:lt2>
          <a:srgbClr val="108BD9"/>
        </a:lt2>
        <a:accent1>
          <a:srgbClr val="C1C700"/>
        </a:accent1>
        <a:accent2>
          <a:srgbClr val="003B74"/>
        </a:accent2>
        <a:accent3>
          <a:srgbClr val="FFFFFF"/>
        </a:accent3>
        <a:accent4>
          <a:srgbClr val="000000"/>
        </a:accent4>
        <a:accent5>
          <a:srgbClr val="DDE0AA"/>
        </a:accent5>
        <a:accent6>
          <a:srgbClr val="003568"/>
        </a:accent6>
        <a:hlink>
          <a:srgbClr val="C2006E"/>
        </a:hlink>
        <a:folHlink>
          <a:srgbClr val="7FC6B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-th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Kantoor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3071</TotalTime>
  <Words>2019</Words>
  <Application>Microsoft Macintosh PowerPoint</Application>
  <PresentationFormat>On-screen Show (16:9)</PresentationFormat>
  <Paragraphs>116</Paragraphs>
  <Slides>20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5" baseType="lpstr">
      <vt:lpstr>Arial</vt:lpstr>
      <vt:lpstr>Bookman Old Style</vt:lpstr>
      <vt:lpstr>Tahoma</vt:lpstr>
      <vt:lpstr>Times</vt:lpstr>
      <vt:lpstr>text</vt:lpstr>
      <vt:lpstr>Hydrology as an Evolving Ecosystem</vt:lpstr>
      <vt:lpstr>PowerPoint Presentation</vt:lpstr>
      <vt:lpstr>PowerPoint Presentation</vt:lpstr>
      <vt:lpstr>Thermodynamics</vt:lpstr>
      <vt:lpstr>Maximum Power in the water cycle</vt:lpstr>
      <vt:lpstr>Hydrology is the blood stream of the Ecosystem</vt:lpstr>
      <vt:lpstr>Landscape-based Modelling</vt:lpstr>
      <vt:lpstr>PowerPoint Presentation</vt:lpstr>
      <vt:lpstr>PowerPoint Presentation</vt:lpstr>
      <vt:lpstr>PowerPoint Presentation</vt:lpstr>
      <vt:lpstr>Root zone storage capacity from space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Conclusions</vt:lpstr>
      <vt:lpstr>Thank you!</vt:lpstr>
      <vt:lpstr>PowerPoint Presentation</vt:lpstr>
      <vt:lpstr>PowerPoint Presentation</vt:lpstr>
    </vt:vector>
  </TitlesOfParts>
  <Company>biwilderd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Missie en Visie TU Delft</dc:title>
  <dc:creator>Bianca Wighman</dc:creator>
  <cp:lastModifiedBy>Microsoft Office User</cp:lastModifiedBy>
  <cp:revision>1598</cp:revision>
  <cp:lastPrinted>2010-08-18T11:28:56Z</cp:lastPrinted>
  <dcterms:created xsi:type="dcterms:W3CDTF">2011-02-22T09:03:58Z</dcterms:created>
  <dcterms:modified xsi:type="dcterms:W3CDTF">2021-09-28T09:41:57Z</dcterms:modified>
</cp:coreProperties>
</file>