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4" r:id="rId1"/>
  </p:sldMasterIdLst>
  <p:notesMasterIdLst>
    <p:notesMasterId r:id="rId37"/>
  </p:notesMasterIdLst>
  <p:sldIdLst>
    <p:sldId id="287" r:id="rId2"/>
    <p:sldId id="288" r:id="rId3"/>
    <p:sldId id="289" r:id="rId4"/>
    <p:sldId id="584" r:id="rId5"/>
    <p:sldId id="595" r:id="rId6"/>
    <p:sldId id="594" r:id="rId7"/>
    <p:sldId id="596" r:id="rId8"/>
    <p:sldId id="581" r:id="rId9"/>
    <p:sldId id="262" r:id="rId10"/>
    <p:sldId id="583" r:id="rId11"/>
    <p:sldId id="290" r:id="rId12"/>
    <p:sldId id="603" r:id="rId13"/>
    <p:sldId id="600" r:id="rId14"/>
    <p:sldId id="266" r:id="rId15"/>
    <p:sldId id="259" r:id="rId16"/>
    <p:sldId id="280" r:id="rId17"/>
    <p:sldId id="272" r:id="rId18"/>
    <p:sldId id="592" r:id="rId19"/>
    <p:sldId id="578" r:id="rId20"/>
    <p:sldId id="267" r:id="rId21"/>
    <p:sldId id="260" r:id="rId22"/>
    <p:sldId id="282" r:id="rId23"/>
    <p:sldId id="559" r:id="rId24"/>
    <p:sldId id="257" r:id="rId25"/>
    <p:sldId id="265" r:id="rId26"/>
    <p:sldId id="268" r:id="rId27"/>
    <p:sldId id="602" r:id="rId28"/>
    <p:sldId id="261" r:id="rId29"/>
    <p:sldId id="284" r:id="rId30"/>
    <p:sldId id="277" r:id="rId31"/>
    <p:sldId id="281" r:id="rId32"/>
    <p:sldId id="279" r:id="rId33"/>
    <p:sldId id="283" r:id="rId34"/>
    <p:sldId id="276" r:id="rId35"/>
    <p:sldId id="285" r:id="rId3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9E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02" autoAdjust="0"/>
    <p:restoredTop sz="94660"/>
  </p:normalViewPr>
  <p:slideViewPr>
    <p:cSldViewPr snapToGrid="0">
      <p:cViewPr varScale="1">
        <p:scale>
          <a:sx n="88" d="100"/>
          <a:sy n="88" d="100"/>
        </p:scale>
        <p:origin x="216" y="9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8T20:29:38.149"/>
    </inkml:context>
    <inkml:brush xml:id="br0">
      <inkml:brushProperty name="width" value="0.34286" units="cm"/>
      <inkml:brushProperty name="height" value="0.34286" units="cm"/>
      <inkml:brushProperty name="color" value="#004F8B"/>
    </inkml:brush>
  </inkml:definitions>
  <inkml:trace contextRef="#ctx0" brushRef="#br0">3217 70 7918,'-18'-18'237,"1"7"-477,0-1-674,-1 8 523,1-11 801,7 13-144,-5-5-212,13 7 0,-13 1-97,3 5 1,3-2-79,-3 8 0,1-1 75,-7 6 0,1 3 46,0 3 0,1-2-64,5 8 244,-5-1-208,7 15 1,-8-3-63,-1 12 261,1 4-383,7 13 0,-5 10 331,3 7 0,3 12-378,3-41 0,0 1 1,3 0-1,1 2 269,-4 5 0,0 2 1,3 4-1,0 0-287,-2 6 1,-1 2 0,0 3 0,0 1 270,-2 7 0,-1-1 0,0-5 0,1-1-274,0 1 0,-2-1 0,-1-3 0,-3 0 282,0-2 0,0-1 0,-2 0 0,-1 0 29,0-1 1,-1-2 0,-1-4 0,-2-2-34,1-3 0,0-3 0,-1-4 1,1-1 110,3-2 1,0 0 0,-1-1 0,1 0-54,0 1 0,0-1 1,-3-4-1,-1 0 25,1 2 1,0 0-1,-1-2 1,0 2-37,0 2 0,1 1 1,-1-2-1,-2 0-53,-2 2 0,-2-1 0,1-1 1,-2 0 36,0-1 0,-1 0 0,2 0 0,0-1-6,-2 1 1,0 0 0,-1 0 0,-1 0 9,-1 0 0,0 0 0,0-1 1,-1 0-10,1-2 1,1 0 0,-3-1 0,0 0 30,2-2 1,1 0-1,0 0 1,0 0-26,0 6 0,-1 0 0,1-5 0,1 0-104,-2 5 0,0 0 1,-1-5-1,1 0 38,3 2 1,0 0 0,-3 0 0,1 0 129,2 3 0,0 0 0,1-7 0,0 0-43,-18 41-438,4-11 216,7 2 0,-1-8-138,-4 1 345,11-1-70,-12-8 0,14-3 101,-7-12 0,-1 4 382,1-4 1,5-4-318,0-1 0,6-7 580,-6-5 0,6 4-695,-6-4 0,8-4 420,-2-2 1,4-4-446,2-2 1,-1-5 646,1-1-713,0 1 21,-1 5 1,-5 0 37,0 1 1,0-7-153,6 1 176,7-1 0,-5 1 17,3-1-55,5-7 229,-9 4-210,15-1 44,-15-5 21,7 6 66,-9 0-79,9-6 119,-7 5-104,14-7 264,-13 0-222,13 0-62,-6 0-11,1-7-147,5 5-2830,-6-6 2489,23 8 462,-11 8 0,27-6 0,-12 5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8T20:30:02.076"/>
    </inkml:context>
    <inkml:brush xml:id="br0">
      <inkml:brushProperty name="width" value="0.34286" units="cm"/>
      <inkml:brushProperty name="height" value="0.34286" units="cm"/>
      <inkml:brushProperty name="color" value="#FF0066"/>
    </inkml:brush>
  </inkml:definitions>
  <inkml:trace contextRef="#ctx0" brushRef="#br0">1557 1 7752,'-17'9'-288,"-1"-1"897,9 0-165,-7-6-558,15 5 86,-15-7-309,-1 0 217,-2 8 5,-14-6 91,14 6 25,-6-1 0,2 3-14,0 7 1,-6 0-116,6 1 372,-8-1-166,12 8 1,-18 2-44,9 7 1,-15 1-4,9 0 0,-7 5 298,1 0 1,2 8-109,-9-2 1,1 3-120,-6-3 0,1 4-153,-1-4 1,-8 7 90,-3-1 1,3 4 70,3-10 0,1-2 3,-2 3 0,6-3-25,0 2-67,8-4 26,10-7 0,1-3-124,4-3 1,4 2 78,8-8 0,0-6-90,-1-5 1,7-6 54,-1 5-70,8-7 235,-3 4-202,14-24 0,3 10 14,7-11 0,1 4-172,-1-5 1,6 1 61,0 0 1,8-2-28,-2-4 0,3 3-29,3-3 281,7-4-59,-5 1 1,7-3-145,-4 0 255,-3 8-80,5-12 1,6 6-133,4-7 220,4-9-178,-5 7 0,3-8 84,4 3 0,-4-1-8,3-4 1,-3 2 0,-2 3 0,-6 5-15,0-5 235,0-3-236,-2 8 1,-1-8 5,-9 3 163,-7 5-74,6-7 0,-14 11 36,4 3 1,-4-2-32,-1 8-163,-1 0 86,-7-2-4,-3 6 66,-7 2 7,0 9-1027,0 8 828,-15 15 154,11-11-117,-11 19 242,15-13-242,0-1 146,0 7 283,0-14-171,0 13-52,0-13-23,0 13-28,0-5 104,0 7-101,0 1 66,7 7 0,1-4-91,4 7 1,3-6 10,-4 1 1,5 4 42,1 1 21,0 13-77,8 3 0,-3 4 79,6 4-251,-6-4 76,10 11 1,-11 1-19,8 3 0,-8-3 50,2-2 1,-3-6 19,-3-6 0,0-2-57,0-4 523,1-3-280,-1-3 0,-5-3 28,-1-8-67,1 8 17,5 3-261,0 3 76,-7-2 1,-1-11-307,-3-6 106,-4-9-13,6 14 102,-1-11 74,3 13 8,0-8 27,-3-7-24,1 5 27,-6-13-39,13 6-1,-5-8-16,0 0 34,-3 0 26,1 0-46,-6 0 56,6-8-33,-8-1 28,0-1-17,0-5-137,0 13 131,0-14-230,0 14-372,0-13 428,0 13-753,0-13 230,0 13 710,0-6 0,-8 0 0,-2-1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8T20:30:05.493"/>
    </inkml:context>
    <inkml:brush xml:id="br0">
      <inkml:brushProperty name="width" value="0.34286" units="cm"/>
      <inkml:brushProperty name="height" value="0.34286" units="cm"/>
      <inkml:brushProperty name="color" value="#FF0066"/>
    </inkml:brush>
  </inkml:definitions>
  <inkml:trace contextRef="#ctx0" brushRef="#br0">485 4773 8154,'-27'10'-264,"2"5"308,0-13 333,-2 14-562,0-14 88,2 5 1,8-5-69,-1 4 236,9-4-216,-7 13 35,15-13 39,-15 6 61,7 0-73,-1 1 64,-5 1 312,5 5 7,-7-13-99,-1 6 346,9-1-388,-7-5 57,7 6 346,-8-8-204,-1 0-215,1 0 74,0 0-398,-1 0 38,9 0 280,-7-8-206,14-9 33,-13-2 0,13-14 94,-4 4 0,4-3-7,2-3 1,0-7-108,0-4 0,8-10 85,4-2 1,3-7-71,2 2 0,3-7 79,3-4 0,-4 2-166,4-2 1,2 2 170,-2 3-446,0 0 524,2 0 0,-4 5-74,8 1 357,-8 7-218,12-3 1,-12 5-29,8-4 1,0 10-43,5-4 1,1 4-164,-1-3 1,3-1 109,3 0 1,-3 0-91,3 0 0,4-2 59,2-3 0,4 3-148,2-4 1,0 4 59,0 2-748,-8 1 797,6-9 1,-4 4 146,12-7 0,-4 1-176,3-1 0,-3-4 161,-2 3 0,8-5-25,3-6-76,4 4-29,-32 33 1,-1-1 0,1 2 0,0-1 28,-1 1 1,1-1 0,3 0 0,1 0-2,1 0 0,0 1 1,1 0-1,-1-1 19,3-5 1,0-1-733,2 3 1,1 0 708,5-10 0,1 0 1,1 5-1,0 1 7,2-4 0,0 0 0,-6 7 0,0 2 31,0-1 1,0 1-1,-4 3 1,0 1-204,-2 1 1,0 1-1,1-1 1,-1 1-2,0-1 1,0 1 0,0 3 0,-1 2 67,39-23 1,-3 0 23,-3 6-308,-4 4 198,6-8 0,-8 19 55,1-3 0,-7 11 250,0-1 0,1 5-228,5 2 1,-8 2-15,-3 3 1,-4-1 143,-2 7 1,0-6-171,0 7 272,-8-9 719,6 4 0,-14-1-935,5-1 313,-5 9 126,-1-13 1,-8 12-395,-4-7 764,4 7-759,-8-4 69,13 1-61,-5-3 1,0-2 26,-4 1-8,-4 7-89,-1-11 274,-9 13-204,-1-14 87,0 15-71,-6-7-114,13 0-239,-13 6-2163,6-5 1895,-1 14-113,-5 3 63,6-1 669,-8 7 0,8 1 0,1 10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8T20:30:06.333"/>
    </inkml:context>
    <inkml:brush xml:id="br0">
      <inkml:brushProperty name="width" value="0.34286" units="cm"/>
      <inkml:brushProperty name="height" value="0.34286" units="cm"/>
      <inkml:brushProperty name="color" value="#FF0066"/>
    </inkml:brush>
  </inkml:definitions>
  <inkml:trace contextRef="#ctx0" brushRef="#br0">277 174 8268,'-34'0'-785,"-1"0"1067,1 0 878,-1 0-991,1 0 34,-1 0-612,8 8 167,2 1 91,15 8 22,3-7 193,7 5-156,0-5 114,7 7 0,5-5-30,11-1 0,4-5-27,8 6 0,9-8 6,8 1 0,1-3 37,11-2 0,1 0-11,10 0 1,-2-7-4,8-5 1,-1-3-262,7-3 0,-6-7 213,-1-3 1,1 1-11,6-2 0,-3 2 69,-3-2 0,-10 4-24,-8 8 1,-13 1 32,2 5 1,-12-3 89,1 9 11,-12-1-125,-4 6 187,-8 0 24,-7 8 118,-3-6 1,-9 15-243,-3 0 0,-5 0-77,-7 6 0,-3 2 48,-3-1 0,2 8-104,-8 3 1,1-1 64,-7 7 0,0-3-15,1 2 0,-1 5 7,1 7-142,-1-1 146,0 1 0,1 0-11,-1 0-670,8 8 661,-5 1 1,13 3 137,-5-1 0,7-7-127,6 1 0,1 3 215,4-2 0,4-3 207,-3-9-196,3 4 1,4-4-84,3 1-181,-3-9 114,14-21 1,-13 1 64,9-1 495,0 0-1000,5 0 259,0 1 1,-5-7-295,-1 1 186,-7-8-61,4 3-77,-1-7-603,-5 0 473,14 0-107,-14 0 592,5 8 0,1 2 0,2 7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8T20:29:39.646"/>
    </inkml:context>
    <inkml:brush xml:id="br0">
      <inkml:brushProperty name="width" value="0.34286" units="cm"/>
      <inkml:brushProperty name="height" value="0.34286" units="cm"/>
      <inkml:brushProperty name="color" value="#004F8B"/>
    </inkml:brush>
  </inkml:definitions>
  <inkml:trace contextRef="#ctx0" brushRef="#br0">104 0 7763,'-19'0'-385,"2"2"539,11 4-120,4-4-206,-13 13 0,11 1 91,-8 7 0,8 2 42,-1-2 1,3-2-34,2 8 175,0 7-132,-8 1 0,6 13 26,-4-4 0,4 6 99,2 5 1,0 5-128,0 7 0,0-6 29,0 1 1,2-3 238,4 3 0,-4 7 107,4-8-859,-4-7 548,-2-6 1,2-8-1,3 4 0,-3 2 14,4-7 18,-4-1-236,-2 2 207,0-13-132,0 4 103,0-8 108,0-14-36,0 5 726,0-16-873,0-24 110,8 19-119,-6-26 90,5 29-60,-7-6 47,0 1-261,0 5 262,8-6 3,2 8-1,7 0 11,8 0 24,2 0 0,13 0-36,1 0 1,-1 0 1,-6 0 1,7 2 2,-1 4 128,8-4-127,-11 5 1,13-7 10,-4 0-47,4 0 37,-6 0 1,4 0-18,-8 0 1,6 0 18,-5 0 1,5 0-147,-6 0 1,1 0 81,-7 0 0,-3 0-24,4 0 45,-12 0 17,17 8-31,-13 2 48,0 7 0,-2 0 220,-8 1-253,-7-1 249,-3 0 31,1 0-71,-6-7-182,6 5-251,-8-13 210,0 14-276,-8-14 2,6 5 1,-13-7 0,5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9T05:05:14.383"/>
    </inkml:context>
    <inkml:brush xml:id="br0">
      <inkml:brushProperty name="width" value="0.34286" units="cm"/>
      <inkml:brushProperty name="height" value="0.34286" units="cm"/>
      <inkml:brushProperty name="color" value="#FF0066"/>
    </inkml:brush>
  </inkml:definitions>
  <inkml:trace contextRef="#ctx0" brushRef="#br0">2059 154 7854,'0'-27'-224,"7"2"1180,-5 8-390,14 0-264,-15-1-234,7 1 75,-8 7-264,0-5 54,0 13 1,-2-4 123,-4 12 0,3 4-275,-9 7 0,1 2 39,-7 4 0,1 4-16,0 8 1,-3 9-75,-3 8 198,-4 0-158,1 15 1,-7 2 122,4 12-906,-4 3 992,12-33 0,0 0 0,2-1 1,0 0 60,-4 7 0,0 1 1,0 0-1,1 0-212,0 2 0,-2 1 0,-1-1 0,-2 1 223,2 0 0,-1-1 0,0-6 1,0-1 6,-3 0 0,0-2 0,2-4 0,0-2 93,1 2 0,0-1 0,-26 38-74,27-40 1,-1-1 12,-26 32-58,26-29 0,0 0 0,-24 27-23,4 8 0,-4-1-243,4 7 0,-2-8 146,2-5 0,1-2 80,5-3 0,3 0 26,-3 0 0,6-6-83,5 1-98,-4-16 668,14 10 0,-8-14-561,4 8 84,4-8 348,-6-10 0,7-3-391,1-8 785,7 0-766,-5-13 564,13-2-1765,-5-8 1027,14 7 240,-5 3-6,6-1 84,-8 15 0,-2-13-166,-4 12 300,-3-4-158,-1-1 1,-5-1-19,3 0 0,-1 2-28,1 4 0,-3-3-53,3 3 0,-5 2 49,-6-2 1,4 2-217,-4-2 1,3-2-30,3 8-32,0-8 194,-1 4 1,1-2-32,0 0-22,7 0-19,-5-6 3,5 1-138,-7-9 168,7-1-822,3-8 869,7-15 0,7-5 0,3-14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9T05:05:14.384"/>
    </inkml:context>
    <inkml:brush xml:id="br0">
      <inkml:brushProperty name="width" value="0.34286" units="cm"/>
      <inkml:brushProperty name="height" value="0.34286" units="cm"/>
      <inkml:brushProperty name="color" value="#FF0066"/>
    </inkml:brush>
  </inkml:definitions>
  <inkml:trace contextRef="#ctx0" brushRef="#br0">1557 1 7752,'-17'9'-288,"-1"-1"897,9 0-165,-7-6-558,15 5 86,-15-7-309,-1 0 217,-2 8 5,-14-6 91,14 6 25,-6-1 0,2 3-14,0 7 1,-6 0-116,6 1 372,-8-1-166,12 8 1,-18 2-44,9 7 1,-15 1-4,9 0 0,-7 5 298,1 0 1,2 8-109,-9-2 1,1 3-120,-6-3 0,1 4-153,-1-4 1,-8 7 90,-3-1 1,3 4 70,3-10 0,1-2 3,-2 3 0,6-3-25,0 2-67,8-4 26,10-7 0,1-3-124,4-3 1,4 2 78,8-8 0,0-6-90,-1-5 1,7-6 54,-1 5-70,8-7 235,-3 4-202,14-24 0,3 10 14,7-11 0,1 4-172,-1-5 1,6 1 61,0 0 1,8-2-28,-2-4 0,3 3-29,3-3 281,7-4-59,-5 1 1,7-3-145,-4 0 255,-3 8-80,5-12 1,6 6-133,4-7 220,4-9-178,-5 7 0,3-8 84,4 3 0,-4-1-8,3-4 1,-3 2 0,-2 3 0,-6 5-15,0-5 235,0-3-236,-2 8 1,-1-8 5,-9 3 163,-7 5-74,6-7 0,-14 11 36,4 3 1,-4-2-32,-1 8-163,-1 0 86,-7-2-4,-3 6 66,-7 2 7,0 9-1027,0 8 828,-15 15 154,11-11-117,-11 19 242,15-13-242,0-1 146,0 7 283,0-14-171,0 13-52,0-13-23,0 13-28,0-5 104,0 7-101,0 1 66,7 7 0,1-4-91,4 7 1,3-6 10,-4 1 1,5 4 42,1 1 21,0 13-77,8 3 0,-3 4 79,6 4-251,-6-4 76,10 11 1,-11 1-19,8 3 0,-8-3 50,2-2 1,-3-6 19,-3-6 0,0-2-57,0-4 523,1-3-280,-1-3 0,-5-3 28,-1-8-67,1 8 17,5 3-261,0 3 76,-7-2 1,-1-11-307,-3-6 106,-4-9-13,6 14 102,-1-11 74,3 13 8,0-8 27,-3-7-24,1 5 27,-6-13-39,13 6-1,-5-8-16,0 0 34,-3 0 26,1 0-46,-6 0 56,6-8-33,-8-1 28,0-1-17,0-5-137,0 13 131,0-14-230,0 14-372,0-13 428,0 13-753,0-13 230,0 13 710,0-6 0,-8 0 0,-2-1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9T05:08:07.652"/>
    </inkml:context>
    <inkml:brush xml:id="br0">
      <inkml:brushProperty name="width" value="0.34286" units="cm"/>
      <inkml:brushProperty name="height" value="0.34286" units="cm"/>
      <inkml:brushProperty name="color" value="#FF0066"/>
    </inkml:brush>
  </inkml:definitions>
  <inkml:trace contextRef="#ctx0" brushRef="#br0">2059 154 7854,'0'-27'-224,"7"2"1180,-5 8-390,14 0-264,-15-1-234,7 1 75,-8 7-264,0-5 54,0 13 1,-2-4 123,-4 12 0,3 4-275,-9 7 0,1 2 39,-7 4 0,1 4-16,0 8 1,-3 9-75,-3 8 198,-4 0-158,1 15 1,-7 2 122,4 12-906,-4 3 992,12-33 0,0 0 0,2-1 1,0 0 60,-4 7 0,0 1 1,0 0-1,1 0-212,0 2 0,-2 1 0,-1-1 0,-2 1 223,2 0 0,-1-1 0,0-6 1,0-1 6,-3 0 0,0-2 0,2-4 0,0-2 93,1 2 0,0-1 0,-26 38-74,27-40 1,-1-1 12,-26 32-58,26-29 0,0 0 0,-24 27-23,4 8 0,-4-1-243,4 7 0,-2-8 146,2-5 0,1-2 80,5-3 0,3 0 26,-3 0 0,6-6-83,5 1-98,-4-16 668,14 10 0,-8-14-561,4 8 84,4-8 348,-6-10 0,7-3-391,1-8 785,7 0-766,-5-13 564,13-2-1765,-5-8 1027,14 7 240,-5 3-6,6-1 84,-8 15 0,-2-13-166,-4 12 300,-3-4-158,-1-1 1,-5-1-19,3 0 0,-1 2-28,1 4 0,-3-3-53,3 3 0,-5 2 49,-6-2 1,4 2-217,-4-2 1,3-2-30,3 8-32,0-8 194,-1 4 1,1-2-32,0 0-22,7 0-19,-5-6 3,5 1-138,-7-9 168,7-1-822,3-8 869,7-15 0,7-5 0,3-14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9T05:08:07.653"/>
    </inkml:context>
    <inkml:brush xml:id="br0">
      <inkml:brushProperty name="width" value="0.34286" units="cm"/>
      <inkml:brushProperty name="height" value="0.34286" units="cm"/>
      <inkml:brushProperty name="color" value="#FF0066"/>
    </inkml:brush>
  </inkml:definitions>
  <inkml:trace contextRef="#ctx0" brushRef="#br0">1557 1 7752,'-17'9'-288,"-1"-1"897,9 0-165,-7-6-558,15 5 86,-15-7-309,-1 0 217,-2 8 5,-14-6 91,14 6 25,-6-1 0,2 3-14,0 7 1,-6 0-116,6 1 372,-8-1-166,12 8 1,-18 2-44,9 7 1,-15 1-4,9 0 0,-7 5 298,1 0 1,2 8-109,-9-2 1,1 3-120,-6-3 0,1 4-153,-1-4 1,-8 7 90,-3-1 1,3 4 70,3-10 0,1-2 3,-2 3 0,6-3-25,0 2-67,8-4 26,10-7 0,1-3-124,4-3 1,4 2 78,8-8 0,0-6-90,-1-5 1,7-6 54,-1 5-70,8-7 235,-3 4-202,14-24 0,3 10 14,7-11 0,1 4-172,-1-5 1,6 1 61,0 0 1,8-2-28,-2-4 0,3 3-29,3-3 281,7-4-59,-5 1 1,7-3-145,-4 0 255,-3 8-80,5-12 1,6 6-133,4-7 220,4-9-178,-5 7 0,3-8 84,4 3 0,-4-1-8,3-4 1,-3 2 0,-2 3 0,-6 5-15,0-5 235,0-3-236,-2 8 1,-1-8 5,-9 3 163,-7 5-74,6-7 0,-14 11 36,4 3 1,-4-2-32,-1 8-163,-1 0 86,-7-2-4,-3 6 66,-7 2 7,0 9-1027,0 8 828,-15 15 154,11-11-117,-11 19 242,15-13-242,0-1 146,0 7 283,0-14-171,0 13-52,0-13-23,0 13-28,0-5 104,0 7-101,0 1 66,7 7 0,1-4-91,4 7 1,3-6 10,-4 1 1,5 4 42,1 1 21,0 13-77,8 3 0,-3 4 79,6 4-251,-6-4 76,10 11 1,-11 1-19,8 3 0,-8-3 50,2-2 1,-3-6 19,-3-6 0,0-2-57,0-4 523,1-3-280,-1-3 0,-5-3 28,-1-8-67,1 8 17,5 3-261,0 3 76,-7-2 1,-1-11-307,-3-6 106,-4-9-13,6 14 102,-1-11 74,3 13 8,0-8 27,-3-7-24,1 5 27,-6-13-39,13 6-1,-5-8-16,0 0 34,-3 0 26,1 0-46,-6 0 56,6-8-33,-8-1 28,0-1-17,0-5-137,0 13 131,0-14-230,0 14-372,0-13 428,0 13-753,0-13 230,0 13 710,0-6 0,-8 0 0,-2-1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9T05:08:44.855"/>
    </inkml:context>
    <inkml:brush xml:id="br0">
      <inkml:brushProperty name="width" value="0.34286" units="cm"/>
      <inkml:brushProperty name="height" value="0.34286" units="cm"/>
      <inkml:brushProperty name="color" value="#FF0066"/>
    </inkml:brush>
  </inkml:definitions>
  <inkml:trace contextRef="#ctx0" brushRef="#br0">1290 96 7854,'0'-16'-224,"4"0"1180,-2 5-390,8 1-264,-10-2-234,5 2 75,-5 3-264,0-2 54,0 8 1,-1-3 123,-3 8 0,2 2-275,-5 5 0,0 1 39,-4 2 0,0 3-16,0 5 1,-1 5-75,-2 6 198,-3 0-158,0 8 1,-3 3 122,2 6-906,-3 3 992,8-21 0,0 0 0,1-1 1,0 1 60,-3 3 0,1 2 1,0-1-1,0 0-212,0 2 0,-1 0 0,-1 0 0,-1 0 223,2 0 0,-2 0 0,1-5 1,0 1 6,-2-1 0,0-1 0,1-3 0,0-1 93,0 2 0,1-1 0,-16 23-74,16-24 1,0-1 12,-17 20-58,17-18 0,-1-1 0,-14 18-23,2 5 0,-2-1-243,2 4 0,-1-4 146,1-4 0,1-1 80,3-1 0,2-1 26,-2 0 0,4-4-83,2 2-98,-1-11 668,8 6 0,-5-8-561,2 4 84,4-4 348,-5-7 0,5-2-391,0-4 785,5-1-766,-4-8 564,9-1-1765,-3-5 1027,8 5 240,-3 1-6,4 0 84,-5 9 0,-1-8-166,-3 7 300,-1-2-158,-2-1 1,-2 0-19,2 0 0,-2 0-28,2 4 0,-3-3-53,3 3 0,-4 0 49,-3 0 1,2 0-217,-2 0 1,1-2-30,2 5-32,1-5 194,-1 3 1,0-2-32,0 1-22,5-1-19,-3-3 3,2 0-138,-3-5 168,3-1-822,3-5 869,4-10 0,4-2 0,3-9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9T05:08:44.856"/>
    </inkml:context>
    <inkml:brush xml:id="br0">
      <inkml:brushProperty name="width" value="0.34286" units="cm"/>
      <inkml:brushProperty name="height" value="0.34286" units="cm"/>
      <inkml:brushProperty name="color" value="#FF0066"/>
    </inkml:brush>
  </inkml:definitions>
  <inkml:trace contextRef="#ctx0" brushRef="#br0">976 1 7752,'-11'6'-288,"0"-1"897,5 0-165,-4-4-558,9 3 86,-9-4-309,0 0 217,-2 5 5,-9-3 91,9 3 25,-3-1 0,0 2-14,1 5 1,-4 0-116,3 0 372,-4-1-166,7 6 1,-11 1-44,5 4 1,-9 1-4,6 0 0,-5 3 298,1 0 1,1 5-109,-5-1 1,0 2-120,-3-2 0,0 2-153,-1-2 1,-4 4 90,-3 0 1,2 2 70,3-7 0,0 0 3,-2 1 0,5-1-25,-1 1-67,6-3 26,5-4 0,2-2-124,2-2 1,2 2 78,5-6 0,1-3-90,-2-4 1,5-3 54,0 3-70,4-5 235,-1 3-202,8-15 0,3 7 14,3-8 0,2 3-172,-2-3 1,5 0 61,-1 0 1,5-1-28,0-2 0,1 1-29,2-1 281,4-3-59,-3 1 1,5-2-145,-3-1 255,-2 6-80,3-7 1,4 3-133,3-5 220,2-4-178,-3 3 0,2-5 84,2 3 0,-2-2-8,1-1 1,-1 0 0,-1 2 0,-4 4-15,0-4 235,-1-1-236,0 4 1,-1-5 5,-6 3 163,-4 2-74,4-4 0,-9 7 36,2 2 1,-2-1-32,-1 4-163,0 1 86,-5-2-4,-2 4 66,-4 2 7,0 5-1027,0 5 828,-9 9 154,7-6-117,-8 11 242,10-8-242,0 0 146,0 4 283,0-9-171,0 9-52,0-9-23,0 8-28,0-3 104,0 5-101,0 0 66,5 5 0,0-3-91,2 5 1,2-5 10,-2 2 1,3 2 42,1 0 21,0 9-77,4 2 0,-1 2 79,4 2-251,-5-2 76,7 7 1,-6 1-19,4 1 0,-5-1 50,1-2 1,-1-3 19,-2-4 0,-1-2-57,1-2 523,0-2-280,0-1 0,-4-3 28,0-5-67,1 6 17,2 1-261,1 2 76,-5-1 1,0-7-307,-2-3 106,-3-7-13,4 10 102,-1-8 74,3 9 8,-1-6 27,-2-3-24,1 2 27,-4-8-39,9 4-1,-4-5-16,0 0 34,-1 0 26,0 0-46,-4 0 56,4-5-33,-5 0 28,0-2-17,0-2-137,0 8 131,0-9-230,0 9-372,0-9 428,0 9-753,0-8 230,0 7 710,0-3 0,-5 0 0,-1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8T20:30:00.472"/>
    </inkml:context>
    <inkml:brush xml:id="br0">
      <inkml:brushProperty name="width" value="0.34286" units="cm"/>
      <inkml:brushProperty name="height" value="0.34286" units="cm"/>
      <inkml:brushProperty name="color" value="#FF0066"/>
    </inkml:brush>
  </inkml:definitions>
  <inkml:trace contextRef="#ctx0" brushRef="#br0">2059 154 7854,'0'-27'-224,"7"2"1180,-5 8-390,14 0-264,-15-1-234,7 1 75,-8 7-264,0-5 54,0 13 1,-2-4 123,-4 12 0,3 4-275,-9 7 0,1 2 39,-7 4 0,1 4-16,0 8 1,-3 9-75,-3 8 198,-4 0-158,1 15 1,-7 2 122,4 12-906,-4 3 992,12-33 0,0 0 0,2-1 1,0 0 60,-4 7 0,0 1 1,0 0-1,1 0-212,0 2 0,-2 1 0,-1-1 0,-2 1 223,2 0 0,-1-1 0,0-6 1,0-1 6,-3 0 0,0-2 0,2-4 0,0-2 93,1 2 0,0-1 0,-26 38-74,27-40 1,-1-1 12,-26 32-58,26-29 0,0 0 0,-24 27-23,4 8 0,-4-1-243,4 7 0,-2-8 146,2-5 0,1-2 80,5-3 0,3 0 26,-3 0 0,6-6-83,5 1-98,-4-16 668,14 10 0,-8-14-561,4 8 84,4-8 348,-6-10 0,7-3-391,1-8 785,7 0-766,-5-13 564,13-2-1765,-5-8 1027,14 7 240,-5 3-6,6-1 84,-8 15 0,-2-13-166,-4 12 300,-3-4-158,-1-1 1,-5-1-19,3 0 0,-1 2-28,1 4 0,-3-3-53,3 3 0,-5 2 49,-6-2 1,4 2-217,-4-2 1,3-2-30,3 8-32,0-8 194,-1 4 1,1-2-32,0 0-22,7 0-19,-5-6 3,5 1-138,-7-9 168,7-1-822,3-8 869,7-15 0,7-5 0,3-14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5549BA-F956-45CA-A622-E671CF7890F8}" type="datetimeFigureOut">
              <a:rPr lang="it-IT" smtClean="0"/>
              <a:t>26/10/21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1B4C7A-CB1E-4600-AEB8-FF05A04EA5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8493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 title="Page Number Shape">
            <a:extLst>
              <a:ext uri="{FF2B5EF4-FFF2-40B4-BE49-F238E27FC236}">
                <a16:creationId xmlns:a16="http://schemas.microsoft.com/office/drawing/2014/main" id="{DD4C4B28-6B4B-4445-8535-F516D74E4AA9}"/>
              </a:ext>
            </a:extLst>
          </p:cNvPr>
          <p:cNvSpPr/>
          <p:nvPr/>
        </p:nvSpPr>
        <p:spPr bwMode="auto">
          <a:xfrm>
            <a:off x="11784011" y="578356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cxnSp>
        <p:nvCxnSpPr>
          <p:cNvPr id="12" name="Straight Connector 11" title="Verticle Rule Line">
            <a:extLst>
              <a:ext uri="{FF2B5EF4-FFF2-40B4-BE49-F238E27FC236}">
                <a16:creationId xmlns:a16="http://schemas.microsoft.com/office/drawing/2014/main" id="{0CB1C732-7193-4253-8746-850D090A6B4E}"/>
              </a:ext>
            </a:extLst>
          </p:cNvPr>
          <p:cNvCxnSpPr>
            <a:cxnSpLocks/>
          </p:cNvCxnSpPr>
          <p:nvPr/>
        </p:nvCxnSpPr>
        <p:spPr>
          <a:xfrm>
            <a:off x="758952" y="1280160"/>
            <a:ext cx="0" cy="557784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03AA199-952B-427F-A5BE-B97D25FD07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992" y="1143000"/>
            <a:ext cx="6720840" cy="3730752"/>
          </a:xfrm>
        </p:spPr>
        <p:txBody>
          <a:bodyPr anchor="t">
            <a:normAutofit/>
          </a:bodyPr>
          <a:lstStyle>
            <a:lvl1pPr algn="l">
              <a:defRPr lang="en-US" sz="4000" b="0" i="0" kern="1200" spc="100" baseline="0">
                <a:solidFill>
                  <a:schemeClr val="tx1">
                    <a:lumMod val="85000"/>
                    <a:lumOff val="15000"/>
                  </a:schemeClr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1AA393-A876-475F-A05B-1CCAB6C1F0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5010912"/>
            <a:ext cx="6720840" cy="704088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395621-D631-4F31-AEEF-C8574E50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86356" y="6007608"/>
            <a:ext cx="3143643" cy="365125"/>
          </a:xfrm>
        </p:spPr>
        <p:txBody>
          <a:bodyPr/>
          <a:lstStyle/>
          <a:p>
            <a:fld id="{8AE6CC77-8013-482C-AF69-C4A65006D4A1}" type="datetime1">
              <a:rPr lang="en-US" smtClean="0"/>
              <a:t>10/26/21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EE125-77AD-4E23-AFB7-C5CFDEACA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78991" y="6007608"/>
            <a:ext cx="672083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69682-B530-4F52-87B9-39464A093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0400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59FCF-ACDF-495D-ACFA-15FCAC9EA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4000" b="0" i="0" kern="1200" spc="100" baseline="0">
                <a:solidFill>
                  <a:schemeClr val="tx1">
                    <a:lumMod val="85000"/>
                    <a:lumOff val="15000"/>
                  </a:schemeClr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3786E3-AB17-427E-8EF8-7FCB671A11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33B4E9-7A16-448C-8BE6-B14941A34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265EBBC2-2B22-4F62-811F-E0FC062D7AB7}" type="datetime1">
              <a:rPr lang="en-US" smtClean="0"/>
              <a:t>10/26/21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9212F5-5835-49FF-836F-5E3008A0E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9D492B-E5EE-4D24-A087-57D739CFA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705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31E395-94BD-4E79-8E42-9CD4EB33CA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475542" y="758952"/>
            <a:ext cx="2954458" cy="498600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9AA8A4-66BC-4E80-ABE3-F533F82B88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58952" y="758952"/>
            <a:ext cx="7407586" cy="498600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DA4EA6-6A1A-48ED-9D79-A438561C7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BF419320-B255-48C2-BA61-A2230A5226A3}" type="datetime1">
              <a:rPr lang="en-US" smtClean="0"/>
              <a:t>10/26/21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49B2BA-9250-4EBF-8820-10BDA5C1C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914475-55F3-4C46-BAE2-E4D93E9E3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75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51BD-5252-4168-A69E-C6864AE29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0" i="0">
                <a:latin typeface="Candara" panose="020E05020303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748EEE-19C9-493B-836D-73B9E4A0BE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FA6BFE-11ED-4FB4-9F65-508B5B0F0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7127E28F-A513-4119-A0DF-7647412EB287}" type="datetime1">
              <a:rPr lang="en-US" smtClean="0"/>
              <a:t>10/26/21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0F536E-BEFF-4E0D-B4EC-39DE28C67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EE02AF-6FE1-4972-BD48-A82499AD6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617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452EE-D9FC-4E51-9BFF-141F91923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051" y="2414016"/>
            <a:ext cx="10666949" cy="3099816"/>
          </a:xfrm>
        </p:spPr>
        <p:txBody>
          <a:bodyPr anchor="t"/>
          <a:lstStyle>
            <a:lvl1pPr>
              <a:defRPr lang="en-US" sz="4000" b="0" i="0" kern="1200" spc="100" baseline="0">
                <a:solidFill>
                  <a:schemeClr val="tx1">
                    <a:lumMod val="85000"/>
                    <a:lumOff val="15000"/>
                  </a:schemeClr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E086C4-4949-4E7A-A182-6709496A1C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8952" y="1389888"/>
            <a:ext cx="10671048" cy="822960"/>
          </a:xfrm>
        </p:spPr>
        <p:txBody>
          <a:bodyPr anchor="ctr">
            <a:normAutofit/>
          </a:bodyPr>
          <a:lstStyle>
            <a:lvl1pPr marL="0" indent="0">
              <a:buNone/>
              <a:defRPr sz="20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12BC88-6A2B-4851-9568-23A4B74D9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784613F6-7E20-45D4-9EA4-B4ED20A01FF5}" type="datetime1">
              <a:rPr lang="en-US" smtClean="0"/>
              <a:t>10/26/21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82CFE5-65C3-4F46-9141-464545594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21B390-4E13-4481-AC02-FF126656C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340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0E02F8-47BB-4D30-8EFE-69C9222D9E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4648" y="758952"/>
            <a:ext cx="6245352" cy="2240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844D33-6BF0-4205-A542-8537E35159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4647" y="3273551"/>
            <a:ext cx="6245351" cy="22402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D6953A83-D2BE-4015-8D64-BE93DDFE5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7C52970F-A8AD-4D74-8AE2-4B4695057A3D}" type="datetime1">
              <a:rPr lang="en-US" smtClean="0"/>
              <a:t>10/26/21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A849E67-05F9-4033-B033-74D6B8C8E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DFAAC6AA-CFFB-438F-9327-DDB023E2E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A4960CB-ABA7-4442-AB15-FE444F23C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4000" b="0" i="0" kern="1200" spc="100" baseline="0">
                <a:solidFill>
                  <a:schemeClr val="tx1">
                    <a:lumMod val="85000"/>
                    <a:lumOff val="15000"/>
                  </a:schemeClr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804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348291-9C7D-407E-8D07-FA3A323EA9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84648" y="758952"/>
            <a:ext cx="6245352" cy="548640"/>
          </a:xfrm>
        </p:spPr>
        <p:txBody>
          <a:bodyPr anchor="b"/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A192D2-8BA6-4A4D-814D-AD37A2A10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90323" y="1377198"/>
            <a:ext cx="6239675" cy="1828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6FD4BC-C948-41C4-BA24-5D26147E1C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84647" y="3319548"/>
            <a:ext cx="6245351" cy="548640"/>
          </a:xfrm>
        </p:spPr>
        <p:txBody>
          <a:bodyPr anchor="b"/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2E359C-F73D-4F1B-9F9A-6D62856710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84646" y="3932372"/>
            <a:ext cx="6245352" cy="1828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D76B63AE-38FF-40DD-A543-32DD98E6B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4000" b="0" i="0" kern="1200" spc="1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C686C0EB-E082-4BAB-99E8-B42F3C28B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07F05D83-957A-45D0-9354-673953914E6C}" type="datetime1">
              <a:rPr lang="en-US" smtClean="0"/>
              <a:t>10/26/21</a:t>
            </a:fld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3CB0152-BA1F-48C7-A66F-3ADB51C94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BD1C21B3-5CF6-415F-8295-EED3DF5CB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418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470D5-4EB9-4410-A8AE-6D85F1923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4000" b="0" i="0" kern="1200" spc="100" baseline="0">
                <a:solidFill>
                  <a:schemeClr val="tx1">
                    <a:lumMod val="85000"/>
                    <a:lumOff val="15000"/>
                  </a:schemeClr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887FB59-BA77-4864-B9E8-994851250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6E47124-AB1A-4C8E-96F1-7C1160ABF60B}" type="datetime1">
              <a:rPr lang="en-US" smtClean="0"/>
              <a:t>10/26/21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6F0BC0B-BA67-455B-B567-1473DF062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CF0BCF3-6FB5-4529-AA6A-A31467351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89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F1315B-6865-4A5A-91C1-B75339038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A926885-C8A7-4126-91A0-5C2B49494A9D}" type="datetime1">
              <a:rPr lang="en-US" smtClean="0"/>
              <a:t>10/26/21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536720-08C7-43DE-8EB5-CAB52D0E9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2477AF-B012-491C-AE42-22DE1203B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057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D183AC-72A9-43F5-A1B3-1D7A6A4C7E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58951"/>
            <a:ext cx="6245352" cy="475488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045592-52ED-4270-ACBB-BCC528DAC4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58953" y="3815080"/>
            <a:ext cx="3831336" cy="169875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99A93518-F9B5-418F-9883-BEF8359B0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61B31C42-DAB7-4BD5-9A91-E0049063253C}" type="datetime1">
              <a:rPr lang="en-US" smtClean="0"/>
              <a:t>10/26/21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7B9FFE7-C4AB-425B-9B56-E412C7221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9231052-EBA8-4781-B28A-2FEA8BE52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DBF9E7-F686-4FA1-9BA5-69BDD014B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58952"/>
            <a:ext cx="3831336" cy="2930179"/>
          </a:xfrm>
        </p:spPr>
        <p:txBody>
          <a:bodyPr/>
          <a:lstStyle>
            <a:lvl1pPr>
              <a:defRPr lang="en-US" sz="4000" b="0" i="0" kern="1200" spc="1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26598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16CF06-B27C-4DC4-981D-38E31997BD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758951"/>
            <a:ext cx="6245352" cy="475488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976E66-2CB3-4F47-97F6-077C42818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58952" y="3794760"/>
            <a:ext cx="3831336" cy="1719072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71414C9F-CBBD-4D5E-A831-BC0CDFEBC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2B4F797D-F29A-47A4-9F2C-5E482EB8B644}" type="datetime1">
              <a:rPr lang="en-US" smtClean="0"/>
              <a:t>10/26/21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58DC0C8-B580-442D-8DAC-4F0F869B1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B0D29E8-DFEE-49AB-83AF-85FF25252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EAAF1B-6B6E-4D37-8F57-E403C6371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58952"/>
            <a:ext cx="3831336" cy="2926080"/>
          </a:xfrm>
        </p:spPr>
        <p:txBody>
          <a:bodyPr/>
          <a:lstStyle>
            <a:lvl1pPr>
              <a:defRPr lang="en-US" sz="4000" b="0" i="0" kern="1200" spc="1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96915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 title="Page Number Shape">
            <a:extLst>
              <a:ext uri="{FF2B5EF4-FFF2-40B4-BE49-F238E27FC236}">
                <a16:creationId xmlns:a16="http://schemas.microsoft.com/office/drawing/2014/main" id="{72411438-92A5-42B0-9C54-EA4FB32ACB5E}"/>
              </a:ext>
            </a:extLst>
          </p:cNvPr>
          <p:cNvSpPr/>
          <p:nvPr/>
        </p:nvSpPr>
        <p:spPr bwMode="auto">
          <a:xfrm>
            <a:off x="11784011" y="5778801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56E4D8-47B6-4DEC-BD29-B3B6ED4CC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58952"/>
            <a:ext cx="3831336" cy="47548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0F5D4C-4873-4052-A294-99CCB9421C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84648" y="758952"/>
            <a:ext cx="6245352" cy="4754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1D62B3-3490-46B4-A10E-33FCE4A1FB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pc="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r"/>
            <a:fld id="{B05E987B-80E3-42EB-9993-3AE2FF6D1BC7}" type="datetime1">
              <a:rPr lang="en-US" smtClean="0"/>
              <a:t>10/26/21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424CB1-7D5F-4F52-9F99-7068F5819E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spc="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F9CC9-1431-4569-B2F1-D048149553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900" b="1">
                <a:solidFill>
                  <a:schemeClr val="bg1"/>
                </a:solidFill>
              </a:defRPr>
            </a:lvl1pPr>
          </a:lstStyle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59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57" r:id="rId6"/>
    <p:sldLayoutId id="2147483853" r:id="rId7"/>
    <p:sldLayoutId id="2147483854" r:id="rId8"/>
    <p:sldLayoutId id="2147483855" r:id="rId9"/>
    <p:sldLayoutId id="2147483856" r:id="rId10"/>
    <p:sldLayoutId id="214748385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b="0" i="0" kern="1200" spc="100" baseline="0">
          <a:solidFill>
            <a:schemeClr val="tx1">
              <a:lumMod val="85000"/>
              <a:lumOff val="15000"/>
            </a:schemeClr>
          </a:solidFill>
          <a:latin typeface="Candara" panose="020E0502030303020204" pitchFamily="34" charset="0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182880" indent="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None/>
        <a:defRPr sz="18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82880" indent="-18288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82880" indent="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None/>
        <a:defRPr sz="14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" indent="-18288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5" Type="http://schemas.openxmlformats.org/officeDocument/2006/relationships/image" Target="../media/image4.png"/><Relationship Id="rId4" Type="http://schemas.openxmlformats.org/officeDocument/2006/relationships/customXml" Target="../ink/ink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5.xml"/><Relationship Id="rId3" Type="http://schemas.openxmlformats.org/officeDocument/2006/relationships/image" Target="../media/image7.jpg"/><Relationship Id="rId7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4.xml"/><Relationship Id="rId11" Type="http://schemas.openxmlformats.org/officeDocument/2006/relationships/customXml" Target="../ink/ink8.xml"/><Relationship Id="rId5" Type="http://schemas.openxmlformats.org/officeDocument/2006/relationships/image" Target="../media/image11.png"/><Relationship Id="rId10" Type="http://schemas.openxmlformats.org/officeDocument/2006/relationships/customXml" Target="../ink/ink7.xml"/><Relationship Id="rId4" Type="http://schemas.openxmlformats.org/officeDocument/2006/relationships/customXml" Target="../ink/ink3.xml"/><Relationship Id="rId9" Type="http://schemas.openxmlformats.org/officeDocument/2006/relationships/customXml" Target="../ink/ink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11.xml"/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0.xml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0" Type="http://schemas.openxmlformats.org/officeDocument/2006/relationships/customXml" Target="../ink/ink12.xml"/><Relationship Id="rId4" Type="http://schemas.openxmlformats.org/officeDocument/2006/relationships/customXml" Target="../ink/ink9.xml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>
            <a:extLst>
              <a:ext uri="{FF2B5EF4-FFF2-40B4-BE49-F238E27FC236}">
                <a16:creationId xmlns:a16="http://schemas.microsoft.com/office/drawing/2014/main" id="{5F10A5C6-D96B-AF41-B292-7639804201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115" y="3072384"/>
            <a:ext cx="6720840" cy="704088"/>
          </a:xfrm>
        </p:spPr>
        <p:txBody>
          <a:bodyPr>
            <a:normAutofit fontScale="70000" lnSpcReduction="20000"/>
          </a:bodyPr>
          <a:lstStyle/>
          <a:p>
            <a:r>
              <a:rPr lang="it-IT" dirty="0"/>
              <a:t>Pierluigi </a:t>
            </a:r>
            <a:r>
              <a:rPr lang="it-IT" dirty="0" err="1"/>
              <a:t>Claps</a:t>
            </a:r>
            <a:r>
              <a:rPr lang="it-IT" dirty="0"/>
              <a:t>  and </a:t>
            </a:r>
          </a:p>
          <a:p>
            <a:r>
              <a:rPr lang="it-IT" dirty="0"/>
              <a:t>Paola </a:t>
            </a:r>
            <a:r>
              <a:rPr lang="it-IT" dirty="0" err="1"/>
              <a:t>Mazzoglio</a:t>
            </a:r>
            <a:r>
              <a:rPr lang="it-IT" dirty="0"/>
              <a:t>, Roberto </a:t>
            </a:r>
            <a:r>
              <a:rPr lang="it-IT" dirty="0" err="1"/>
              <a:t>Deidda</a:t>
            </a:r>
            <a:r>
              <a:rPr lang="it-IT" dirty="0"/>
              <a:t>, Giuseppe Volpini, Eliana </a:t>
            </a:r>
            <a:r>
              <a:rPr lang="it-IT" dirty="0" err="1"/>
              <a:t>Perucca</a:t>
            </a:r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D213D12-03C8-EB4C-B5B1-2197A16FF5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2918" y="5715000"/>
            <a:ext cx="5657850" cy="949695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978D2F73-03F2-9C4A-BE3D-065277F934AB}"/>
              </a:ext>
            </a:extLst>
          </p:cNvPr>
          <p:cNvSpPr/>
          <p:nvPr/>
        </p:nvSpPr>
        <p:spPr>
          <a:xfrm>
            <a:off x="971115" y="1121140"/>
            <a:ext cx="962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dirty="0" err="1"/>
              <a:t>Updating</a:t>
            </a:r>
            <a:r>
              <a:rPr lang="it-IT" sz="3600" dirty="0"/>
              <a:t> the UPH list with </a:t>
            </a:r>
            <a:r>
              <a:rPr lang="it-IT" sz="3600" dirty="0" err="1"/>
              <a:t>recent</a:t>
            </a:r>
            <a:r>
              <a:rPr lang="it-IT" sz="3600" dirty="0"/>
              <a:t> </a:t>
            </a:r>
            <a:r>
              <a:rPr lang="it-IT" sz="3600" dirty="0" err="1"/>
              <a:t>disasters</a:t>
            </a:r>
            <a:r>
              <a:rPr lang="it-IT" sz="3600" dirty="0"/>
              <a:t>: the case of Bitti (</a:t>
            </a:r>
            <a:r>
              <a:rPr lang="it-IT" sz="3600" dirty="0" err="1"/>
              <a:t>Sardinia</a:t>
            </a:r>
            <a:r>
              <a:rPr lang="it-IT" sz="3600" dirty="0"/>
              <a:t>, 2020)</a:t>
            </a:r>
          </a:p>
        </p:txBody>
      </p:sp>
    </p:spTree>
    <p:extLst>
      <p:ext uri="{BB962C8B-B14F-4D97-AF65-F5344CB8AC3E}">
        <p14:creationId xmlns:p14="http://schemas.microsoft.com/office/powerpoint/2010/main" val="3597392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B36A83-B536-4242-B679-0B3E51483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800" dirty="0"/>
              <a:t>Update 1 to the UPH:</a:t>
            </a:r>
            <a:br>
              <a:rPr lang="it-IT" sz="2800" dirty="0"/>
            </a:br>
            <a:br>
              <a:rPr lang="it-IT" sz="2800" dirty="0"/>
            </a:br>
            <a:r>
              <a:rPr lang="it-IT" sz="2800" dirty="0" err="1"/>
              <a:t>what</a:t>
            </a:r>
            <a:r>
              <a:rPr lang="it-IT" sz="2800" dirty="0"/>
              <a:t> </a:t>
            </a:r>
            <a:r>
              <a:rPr lang="it-IT" sz="2800" dirty="0" err="1"/>
              <a:t>is</a:t>
            </a:r>
            <a:r>
              <a:rPr lang="it-IT" sz="2800" dirty="0"/>
              <a:t> the concrete </a:t>
            </a:r>
            <a:r>
              <a:rPr lang="it-IT" sz="2800" dirty="0" err="1"/>
              <a:t>possibility</a:t>
            </a:r>
            <a:r>
              <a:rPr lang="it-IT" sz="2800" dirty="0"/>
              <a:t> to validate an estimate of the </a:t>
            </a:r>
            <a:r>
              <a:rPr lang="it-IT" sz="2800" dirty="0" err="1"/>
              <a:t>concentration</a:t>
            </a:r>
            <a:r>
              <a:rPr lang="it-IT" sz="2800" dirty="0"/>
              <a:t> time, </a:t>
            </a:r>
            <a:r>
              <a:rPr lang="it-IT" sz="2800" dirty="0" err="1"/>
              <a:t>as</a:t>
            </a:r>
            <a:r>
              <a:rPr lang="it-IT" sz="2800" dirty="0"/>
              <a:t> </a:t>
            </a:r>
            <a:r>
              <a:rPr lang="it-IT" sz="2800" dirty="0" err="1"/>
              <a:t>opposed</a:t>
            </a:r>
            <a:r>
              <a:rPr lang="it-IT" sz="2800" dirty="0"/>
              <a:t> to the </a:t>
            </a:r>
            <a:r>
              <a:rPr lang="it-IT" sz="2800" dirty="0" err="1"/>
              <a:t>lag</a:t>
            </a:r>
            <a:r>
              <a:rPr lang="it-IT" sz="2800" dirty="0"/>
              <a:t> time?</a:t>
            </a:r>
            <a:br>
              <a:rPr lang="it-IT" sz="2800" dirty="0"/>
            </a:br>
            <a:br>
              <a:rPr lang="it-IT" sz="2800" dirty="0"/>
            </a:br>
            <a:br>
              <a:rPr lang="it-IT" sz="2800" dirty="0"/>
            </a:br>
            <a:endParaRPr lang="it-IT" sz="2800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3FDF71-48A8-7B4C-9107-7E662BD76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10</a:t>
            </a:fld>
            <a:endParaRPr lang="en-US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926A5D71-400C-584F-B02E-B8AC8B5A2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5443" y="0"/>
            <a:ext cx="4154557" cy="6858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30DC029E-6612-D549-B40B-B27A14405F71}"/>
              </a:ext>
            </a:extLst>
          </p:cNvPr>
          <p:cNvSpPr txBox="1"/>
          <p:nvPr/>
        </p:nvSpPr>
        <p:spPr>
          <a:xfrm>
            <a:off x="758952" y="5263116"/>
            <a:ext cx="20236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Recent</a:t>
            </a:r>
            <a:r>
              <a:rPr lang="it-IT" dirty="0"/>
              <a:t> </a:t>
            </a:r>
            <a:r>
              <a:rPr lang="it-IT" dirty="0" err="1"/>
              <a:t>advances</a:t>
            </a:r>
            <a:r>
              <a:rPr lang="it-IT" dirty="0"/>
              <a:t>:</a:t>
            </a:r>
          </a:p>
          <a:p>
            <a:r>
              <a:rPr lang="it-IT" dirty="0" err="1"/>
              <a:t>Azizian</a:t>
            </a:r>
            <a:r>
              <a:rPr lang="it-IT" dirty="0"/>
              <a:t> (2019)</a:t>
            </a:r>
          </a:p>
          <a:p>
            <a:r>
              <a:rPr lang="it-IT" dirty="0" err="1"/>
              <a:t>Beven</a:t>
            </a:r>
            <a:r>
              <a:rPr lang="it-IT" dirty="0"/>
              <a:t> (2020)</a:t>
            </a:r>
          </a:p>
          <a:p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074988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402A694-0579-1C48-A2CD-C91337388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686" y="326589"/>
            <a:ext cx="4621123" cy="3102411"/>
          </a:xfrm>
        </p:spPr>
        <p:txBody>
          <a:bodyPr>
            <a:normAutofit fontScale="90000"/>
          </a:bodyPr>
          <a:lstStyle/>
          <a:p>
            <a:r>
              <a:rPr lang="it-IT" dirty="0"/>
              <a:t>Update 2 to the UPH:</a:t>
            </a:r>
            <a:br>
              <a:rPr lang="it-IT" dirty="0"/>
            </a:br>
            <a:br>
              <a:rPr lang="it-IT" dirty="0"/>
            </a:br>
            <a:r>
              <a:rPr lang="it-IT" dirty="0"/>
              <a:t>How to </a:t>
            </a:r>
            <a:r>
              <a:rPr lang="it-IT" dirty="0" err="1"/>
              <a:t>manage</a:t>
            </a:r>
            <a:r>
              <a:rPr lang="it-IT" dirty="0"/>
              <a:t> the </a:t>
            </a:r>
            <a:r>
              <a:rPr lang="it-IT" dirty="0" err="1"/>
              <a:t>variability</a:t>
            </a:r>
            <a:r>
              <a:rPr lang="it-IT" dirty="0"/>
              <a:t> of the </a:t>
            </a:r>
            <a:r>
              <a:rPr lang="it-IT" dirty="0" err="1"/>
              <a:t>runoff</a:t>
            </a:r>
            <a:r>
              <a:rPr lang="it-IT" dirty="0"/>
              <a:t> </a:t>
            </a:r>
            <a:r>
              <a:rPr lang="it-IT" dirty="0" err="1"/>
              <a:t>coefficient</a:t>
            </a:r>
            <a:r>
              <a:rPr lang="it-IT" dirty="0"/>
              <a:t> with T (</a:t>
            </a:r>
            <a:r>
              <a:rPr lang="it-IT" dirty="0" err="1"/>
              <a:t>admit</a:t>
            </a:r>
            <a:r>
              <a:rPr lang="it-IT" dirty="0"/>
              <a:t> C&gt;1)?</a:t>
            </a:r>
            <a:br>
              <a:rPr lang="it-IT" dirty="0"/>
            </a:br>
            <a:endParaRPr lang="it-IT" dirty="0"/>
          </a:p>
        </p:txBody>
      </p:sp>
      <p:pic>
        <p:nvPicPr>
          <p:cNvPr id="7" name="Segnaposto contenuto 6">
            <a:extLst>
              <a:ext uri="{FF2B5EF4-FFF2-40B4-BE49-F238E27FC236}">
                <a16:creationId xmlns:a16="http://schemas.microsoft.com/office/drawing/2014/main" id="{49DFFA16-A52B-9C4D-B0F4-0B7F350BCD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15861" y="1191314"/>
            <a:ext cx="6245225" cy="3890155"/>
          </a:xfrm>
          <a:prstGeom prst="rect">
            <a:avLst/>
          </a:prstGeom>
        </p:spPr>
      </p:pic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51708A8-A812-E743-9EB9-0D4E7446A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11</a:t>
            </a:fld>
            <a:endParaRPr lang="en-US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00D143A7-160E-2A49-8FC9-C691A41FAA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580" y="3580851"/>
            <a:ext cx="4962229" cy="3180020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C1CB3F2C-F244-1148-AC38-264111BE3158}"/>
              </a:ext>
            </a:extLst>
          </p:cNvPr>
          <p:cNvSpPr/>
          <p:nvPr/>
        </p:nvSpPr>
        <p:spPr>
          <a:xfrm>
            <a:off x="5637791" y="548810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occurrence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C(T) &gt; 1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inherently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related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to general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uncertainties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Q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(T) and I(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tc;T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well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to the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assumption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frequency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equivalence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between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rainfall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intensity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peak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discharge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9013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D2ECDC7-83D9-4E46-97E3-109F58936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379475"/>
            <a:ext cx="10671048" cy="1554480"/>
          </a:xfrm>
        </p:spPr>
        <p:txBody>
          <a:bodyPr anchor="ctr">
            <a:normAutofit/>
          </a:bodyPr>
          <a:lstStyle/>
          <a:p>
            <a:r>
              <a:rPr lang="it-IT" dirty="0" err="1">
                <a:solidFill>
                  <a:schemeClr val="bg1">
                    <a:lumMod val="50000"/>
                  </a:schemeClr>
                </a:solidFill>
              </a:rPr>
              <a:t>Types</a:t>
            </a:r>
            <a:r>
              <a:rPr lang="it-IT" dirty="0">
                <a:solidFill>
                  <a:schemeClr val="bg1">
                    <a:lumMod val="50000"/>
                  </a:schemeClr>
                </a:solidFill>
              </a:rPr>
              <a:t> of </a:t>
            </a:r>
            <a:r>
              <a:rPr lang="it-IT" dirty="0" err="1">
                <a:solidFill>
                  <a:schemeClr val="bg1">
                    <a:lumMod val="50000"/>
                  </a:schemeClr>
                </a:solidFill>
              </a:rPr>
              <a:t>unsolved</a:t>
            </a:r>
            <a:r>
              <a:rPr lang="it-IT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it-IT" dirty="0" err="1">
                <a:solidFill>
                  <a:schemeClr val="bg1">
                    <a:lumMod val="50000"/>
                  </a:schemeClr>
                </a:solidFill>
              </a:rPr>
              <a:t>problems</a:t>
            </a:r>
            <a:endParaRPr lang="it-IT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3887C7-C0A1-054D-B6E9-2F2B973A1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824" y="2607732"/>
            <a:ext cx="11128376" cy="317435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it-IT" dirty="0"/>
          </a:p>
          <a:p>
            <a:r>
              <a:rPr lang="it-IT" sz="2800" dirty="0">
                <a:latin typeface="Calibri" panose="020F0502020204030204" pitchFamily="34" charset="0"/>
                <a:cs typeface="Calibri" panose="020F0502020204030204" pitchFamily="34" charset="0"/>
              </a:rPr>
              <a:t>21. How can the (un)</a:t>
            </a:r>
            <a:r>
              <a:rPr lang="it-IT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certainty</a:t>
            </a:r>
            <a:r>
              <a:rPr lang="it-IT" sz="2800" dirty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it-IT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hydrological</a:t>
            </a:r>
            <a:r>
              <a:rPr lang="it-IT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predictions</a:t>
            </a:r>
            <a:r>
              <a:rPr lang="it-IT" sz="2800" dirty="0">
                <a:latin typeface="Calibri" panose="020F0502020204030204" pitchFamily="34" charset="0"/>
                <a:cs typeface="Calibri" panose="020F0502020204030204" pitchFamily="34" charset="0"/>
              </a:rPr>
              <a:t> be </a:t>
            </a:r>
            <a:r>
              <a:rPr lang="it-IT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communicated</a:t>
            </a:r>
            <a:r>
              <a:rPr lang="it-IT" sz="2800" dirty="0">
                <a:latin typeface="Calibri" panose="020F0502020204030204" pitchFamily="34" charset="0"/>
                <a:cs typeface="Calibri" panose="020F0502020204030204" pitchFamily="34" charset="0"/>
              </a:rPr>
              <a:t> to </a:t>
            </a:r>
            <a:r>
              <a:rPr lang="it-IT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decision</a:t>
            </a:r>
            <a:r>
              <a:rPr lang="it-IT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makers</a:t>
            </a:r>
            <a:r>
              <a:rPr lang="it-IT" sz="2800" dirty="0">
                <a:latin typeface="Calibri" panose="020F0502020204030204" pitchFamily="34" charset="0"/>
                <a:cs typeface="Calibri" panose="020F0502020204030204" pitchFamily="34" charset="0"/>
              </a:rPr>
              <a:t> and the general public?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8CAC1D0-8BA9-5340-A1CF-A0CDAC48C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86616" y="6007608"/>
            <a:ext cx="41148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79E6812-DF0E-4B88-AFAA-EAC7168F54C0}" type="slidenum">
              <a:rPr lang="en-US" smtClean="0"/>
              <a:pPr>
                <a:spcAft>
                  <a:spcPts val="600"/>
                </a:spcAft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2586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7543A59-8849-6347-AF0B-A3789D25C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13</a:t>
            </a:fld>
            <a:endParaRPr lang="en-US" dirty="0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F66CEAB1-D7DE-6C43-96BC-59CADAAD2C07}"/>
              </a:ext>
            </a:extLst>
          </p:cNvPr>
          <p:cNvSpPr/>
          <p:nvPr/>
        </p:nvSpPr>
        <p:spPr>
          <a:xfrm>
            <a:off x="944294" y="2395919"/>
            <a:ext cx="5276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dirty="0"/>
              <a:t>3 STATISTICAL ‘WEAPONS’</a:t>
            </a:r>
          </a:p>
        </p:txBody>
      </p:sp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0510DE49-116C-114A-BEF2-7AAEC7D2DA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115558"/>
              </p:ext>
            </p:extLst>
          </p:nvPr>
        </p:nvGraphicFramePr>
        <p:xfrm>
          <a:off x="7804308" y="1962925"/>
          <a:ext cx="3715121" cy="48950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8757">
                  <a:extLst>
                    <a:ext uri="{9D8B030D-6E8A-4147-A177-3AD203B41FA5}">
                      <a16:colId xmlns:a16="http://schemas.microsoft.com/office/drawing/2014/main" val="1857661484"/>
                    </a:ext>
                  </a:extLst>
                </a:gridCol>
                <a:gridCol w="1198757">
                  <a:extLst>
                    <a:ext uri="{9D8B030D-6E8A-4147-A177-3AD203B41FA5}">
                      <a16:colId xmlns:a16="http://schemas.microsoft.com/office/drawing/2014/main" val="301838079"/>
                    </a:ext>
                  </a:extLst>
                </a:gridCol>
                <a:gridCol w="1317607">
                  <a:extLst>
                    <a:ext uri="{9D8B030D-6E8A-4147-A177-3AD203B41FA5}">
                      <a16:colId xmlns:a16="http://schemas.microsoft.com/office/drawing/2014/main" val="3621307635"/>
                    </a:ext>
                  </a:extLst>
                </a:gridCol>
              </a:tblGrid>
              <a:tr h="73602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Extremes</a:t>
                      </a:r>
                      <a:r>
                        <a:rPr lang="it-IT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within</a:t>
                      </a:r>
                      <a:r>
                        <a:rPr lang="it-IT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the </a:t>
                      </a:r>
                      <a:r>
                        <a:rPr lang="it-IT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event</a:t>
                      </a:r>
                      <a:endParaRPr lang="it-I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3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it-IT" sz="2800" baseline="-25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obs</a:t>
                      </a:r>
                      <a:endParaRPr lang="it-IT" sz="1800" baseline="-25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515579215"/>
                  </a:ext>
                </a:extLst>
              </a:tr>
              <a:tr h="3627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d [h]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h [mm]</a:t>
                      </a:r>
                      <a:endParaRPr lang="it-IT" sz="1600" b="1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rgbClr val="439E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i [mm/h]</a:t>
                      </a:r>
                      <a:endParaRPr lang="it-IT" sz="1600" b="1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rgbClr val="439E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331552"/>
                  </a:ext>
                </a:extLst>
              </a:tr>
              <a:tr h="3627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0,25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23,8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95,2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235285474"/>
                  </a:ext>
                </a:extLst>
              </a:tr>
              <a:tr h="3627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0,5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33,6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67,2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374745287"/>
                  </a:ext>
                </a:extLst>
              </a:tr>
              <a:tr h="3627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0,75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42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56,0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085215993"/>
                  </a:ext>
                </a:extLst>
              </a:tr>
              <a:tr h="3627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1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54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54,0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851002837"/>
                  </a:ext>
                </a:extLst>
              </a:tr>
              <a:tr h="3627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125,4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41,8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462322755"/>
                  </a:ext>
                </a:extLst>
              </a:tr>
              <a:tr h="3627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6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218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36,3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170234269"/>
                  </a:ext>
                </a:extLst>
              </a:tr>
              <a:tr h="3627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9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283,2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31,5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564536283"/>
                  </a:ext>
                </a:extLst>
              </a:tr>
              <a:tr h="3627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12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293,4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24,5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2732867"/>
                  </a:ext>
                </a:extLst>
              </a:tr>
              <a:tr h="3627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24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327,2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13,6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903021055"/>
                  </a:ext>
                </a:extLst>
              </a:tr>
            </a:tbl>
          </a:graphicData>
        </a:graphic>
      </p:graphicFrame>
      <p:sp>
        <p:nvSpPr>
          <p:cNvPr id="8" name="Freccia destra 7">
            <a:extLst>
              <a:ext uri="{FF2B5EF4-FFF2-40B4-BE49-F238E27FC236}">
                <a16:creationId xmlns:a16="http://schemas.microsoft.com/office/drawing/2014/main" id="{E3D8C93A-E791-F14B-9C36-1C2D492D39F5}"/>
              </a:ext>
            </a:extLst>
          </p:cNvPr>
          <p:cNvSpPr/>
          <p:nvPr/>
        </p:nvSpPr>
        <p:spPr>
          <a:xfrm rot="10800000">
            <a:off x="4934483" y="3877306"/>
            <a:ext cx="1115568" cy="5852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2B05B449-6F8C-7C4F-A8BF-B22CE2A4D3E1}"/>
              </a:ext>
            </a:extLst>
          </p:cNvPr>
          <p:cNvSpPr txBox="1"/>
          <p:nvPr/>
        </p:nvSpPr>
        <p:spPr>
          <a:xfrm>
            <a:off x="963907" y="3662082"/>
            <a:ext cx="27478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dirty="0">
                <a:latin typeface="Candara" panose="020E0502030303020204" pitchFamily="34" charset="0"/>
                <a:cs typeface="Calibri" panose="020F0502020204030204" pitchFamily="34" charset="0"/>
              </a:rPr>
              <a:t>T</a:t>
            </a:r>
            <a:r>
              <a:rPr lang="it-IT" sz="4800" dirty="0">
                <a:latin typeface="Candara" panose="020E0502030303020204" pitchFamily="34" charset="0"/>
                <a:cs typeface="Calibri" panose="020F0502020204030204" pitchFamily="34" charset="0"/>
              </a:rPr>
              <a:t>(</a:t>
            </a:r>
            <a:r>
              <a:rPr lang="it-IT" sz="4800" dirty="0" err="1">
                <a:latin typeface="Candara" panose="020E0502030303020204" pitchFamily="34" charset="0"/>
                <a:cs typeface="Calibri" panose="020F0502020204030204" pitchFamily="34" charset="0"/>
              </a:rPr>
              <a:t>h</a:t>
            </a:r>
            <a:r>
              <a:rPr lang="it-IT" sz="4800" baseline="-25000" dirty="0" err="1">
                <a:latin typeface="Candara" panose="020E0502030303020204" pitchFamily="34" charset="0"/>
                <a:cs typeface="Calibri" panose="020F0502020204030204" pitchFamily="34" charset="0"/>
              </a:rPr>
              <a:t>obs</a:t>
            </a:r>
            <a:r>
              <a:rPr lang="it-IT" sz="4800" dirty="0">
                <a:latin typeface="Candara" panose="020E0502030303020204" pitchFamily="34" charset="0"/>
                <a:cs typeface="Calibri" panose="020F0502020204030204" pitchFamily="34" charset="0"/>
              </a:rPr>
              <a:t>(d))</a:t>
            </a:r>
            <a:endParaRPr lang="it-IT" sz="6000" dirty="0">
              <a:latin typeface="Candara" panose="020E050203030302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137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362AEDD-B823-4A2C-B3A8-BF322D3C0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9420" y="178943"/>
            <a:ext cx="7521170" cy="61264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200" dirty="0"/>
              <a:t>1 </a:t>
            </a:r>
            <a:r>
              <a:rPr lang="it-IT" sz="3200" dirty="0" err="1"/>
              <a:t>Regional</a:t>
            </a:r>
            <a:r>
              <a:rPr lang="it-IT" sz="3200" dirty="0"/>
              <a:t> </a:t>
            </a:r>
            <a:r>
              <a:rPr lang="it-IT" sz="3200" dirty="0" err="1"/>
              <a:t>analysis</a:t>
            </a:r>
            <a:r>
              <a:rPr lang="it-IT" sz="3200" dirty="0"/>
              <a:t> VAPI Sardegna 1998</a:t>
            </a:r>
            <a:br>
              <a:rPr lang="it-IT" sz="3200" dirty="0"/>
            </a:br>
            <a:r>
              <a:rPr lang="it-IT" sz="3200" dirty="0"/>
              <a:t>(</a:t>
            </a:r>
            <a:r>
              <a:rPr lang="it-IT" sz="3200" dirty="0" err="1"/>
              <a:t>homogeneous</a:t>
            </a:r>
            <a:r>
              <a:rPr lang="it-IT" sz="3200" dirty="0"/>
              <a:t> </a:t>
            </a:r>
            <a:r>
              <a:rPr lang="it-IT" sz="3200" dirty="0" err="1"/>
              <a:t>regions</a:t>
            </a:r>
            <a:r>
              <a:rPr lang="it-IT" sz="3200" dirty="0"/>
              <a:t>) </a:t>
            </a:r>
            <a:br>
              <a:rPr lang="it-IT" sz="3200" dirty="0"/>
            </a:br>
            <a:endParaRPr lang="it-IT" sz="3200" dirty="0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51C7681B-BAA5-40FF-AF98-159097AB1F74}"/>
              </a:ext>
            </a:extLst>
          </p:cNvPr>
          <p:cNvSpPr/>
          <p:nvPr/>
        </p:nvSpPr>
        <p:spPr>
          <a:xfrm>
            <a:off x="1781444" y="1107279"/>
            <a:ext cx="7967043" cy="570309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38C9EB33-78E1-490D-8C3A-FD94F71DC6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02645" y="1107280"/>
            <a:ext cx="3203496" cy="2912269"/>
          </a:xfrm>
        </p:spPr>
      </p:pic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8B8D5E8-1DBA-4C1B-AD3B-D1ADBC3AF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z="1100" smtClean="0"/>
              <a:pPr algn="ctr"/>
              <a:t>14</a:t>
            </a:fld>
            <a:endParaRPr lang="en-US" sz="1100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8B6A2C6-39F4-4049-BBDC-B042EA9FE8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445" y="1107279"/>
            <a:ext cx="2621200" cy="4048125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B4AD760E-1123-41B1-95C1-0748041BEB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5637" y="4360068"/>
            <a:ext cx="3230504" cy="2262188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0E40D8DC-4C92-42DC-BEAF-99D444D3BF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0563" y="1107279"/>
            <a:ext cx="2447925" cy="3743325"/>
          </a:xfrm>
          <a:prstGeom prst="rect">
            <a:avLst/>
          </a:prstGeom>
        </p:spPr>
      </p:pic>
      <p:cxnSp>
        <p:nvCxnSpPr>
          <p:cNvPr id="17" name="Connettore diritto 16">
            <a:extLst>
              <a:ext uri="{FF2B5EF4-FFF2-40B4-BE49-F238E27FC236}">
                <a16:creationId xmlns:a16="http://schemas.microsoft.com/office/drawing/2014/main" id="{D2735029-7C30-4CA4-A7E4-414F0B556241}"/>
              </a:ext>
            </a:extLst>
          </p:cNvPr>
          <p:cNvCxnSpPr>
            <a:cxnSpLocks/>
          </p:cNvCxnSpPr>
          <p:nvPr/>
        </p:nvCxnSpPr>
        <p:spPr>
          <a:xfrm flipH="1" flipV="1">
            <a:off x="1781443" y="1107278"/>
            <a:ext cx="7967044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Connettore diritto 19">
            <a:extLst>
              <a:ext uri="{FF2B5EF4-FFF2-40B4-BE49-F238E27FC236}">
                <a16:creationId xmlns:a16="http://schemas.microsoft.com/office/drawing/2014/main" id="{E8F248C0-C7DC-47FC-972D-4DBAD4AF816B}"/>
              </a:ext>
            </a:extLst>
          </p:cNvPr>
          <p:cNvCxnSpPr>
            <a:cxnSpLocks/>
          </p:cNvCxnSpPr>
          <p:nvPr/>
        </p:nvCxnSpPr>
        <p:spPr>
          <a:xfrm flipH="1">
            <a:off x="1781442" y="1107278"/>
            <a:ext cx="1" cy="57507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BDC38603-D70A-4C33-96EE-81FC725C2594}"/>
              </a:ext>
            </a:extLst>
          </p:cNvPr>
          <p:cNvCxnSpPr>
            <a:cxnSpLocks/>
          </p:cNvCxnSpPr>
          <p:nvPr/>
        </p:nvCxnSpPr>
        <p:spPr>
          <a:xfrm>
            <a:off x="133395" y="6810375"/>
            <a:ext cx="1165322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Connettore diritto 26">
            <a:extLst>
              <a:ext uri="{FF2B5EF4-FFF2-40B4-BE49-F238E27FC236}">
                <a16:creationId xmlns:a16="http://schemas.microsoft.com/office/drawing/2014/main" id="{BB0F493E-17C7-4630-9AAF-465E5C53DA3D}"/>
              </a:ext>
            </a:extLst>
          </p:cNvPr>
          <p:cNvCxnSpPr>
            <a:cxnSpLocks/>
          </p:cNvCxnSpPr>
          <p:nvPr/>
        </p:nvCxnSpPr>
        <p:spPr>
          <a:xfrm flipV="1">
            <a:off x="11786616" y="47625"/>
            <a:ext cx="0" cy="67627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nettore diritto 30">
            <a:extLst>
              <a:ext uri="{FF2B5EF4-FFF2-40B4-BE49-F238E27FC236}">
                <a16:creationId xmlns:a16="http://schemas.microsoft.com/office/drawing/2014/main" id="{F28003A0-000E-4E84-B507-FAE18B96D440}"/>
              </a:ext>
            </a:extLst>
          </p:cNvPr>
          <p:cNvCxnSpPr>
            <a:cxnSpLocks/>
          </p:cNvCxnSpPr>
          <p:nvPr/>
        </p:nvCxnSpPr>
        <p:spPr>
          <a:xfrm flipH="1" flipV="1">
            <a:off x="8100440" y="47624"/>
            <a:ext cx="3686176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1507860C-594E-4C06-A987-EC4264B8117B}"/>
              </a:ext>
            </a:extLst>
          </p:cNvPr>
          <p:cNvCxnSpPr>
            <a:cxnSpLocks/>
          </p:cNvCxnSpPr>
          <p:nvPr/>
        </p:nvCxnSpPr>
        <p:spPr>
          <a:xfrm>
            <a:off x="8100440" y="47624"/>
            <a:ext cx="0" cy="10596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9876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2CD80B-C556-4050-A4C6-BEFFC31C1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988" y="519255"/>
            <a:ext cx="3831336" cy="4754880"/>
          </a:xfrm>
        </p:spPr>
        <p:txBody>
          <a:bodyPr>
            <a:normAutofit/>
          </a:bodyPr>
          <a:lstStyle/>
          <a:p>
            <a:pPr algn="ctr"/>
            <a:r>
              <a:rPr lang="it-IT" sz="3600" dirty="0"/>
              <a:t>VAPI Sardegna 1998</a:t>
            </a:r>
            <a:br>
              <a:rPr lang="it-IT" sz="3600" dirty="0"/>
            </a:br>
            <a:endParaRPr lang="it-IT" sz="3600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1F490F7D-FC9A-42E5-85E0-B13C95441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15</a:t>
            </a:fld>
            <a:endParaRPr lang="en-US" dirty="0"/>
          </a:p>
        </p:txBody>
      </p:sp>
      <p:pic>
        <p:nvPicPr>
          <p:cNvPr id="7" name="Segnaposto contenuto 6">
            <a:extLst>
              <a:ext uri="{FF2B5EF4-FFF2-40B4-BE49-F238E27FC236}">
                <a16:creationId xmlns:a16="http://schemas.microsoft.com/office/drawing/2014/main" id="{5BB00409-FA16-41C6-9F85-19D4C9F657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758" y="245351"/>
            <a:ext cx="7311254" cy="6226470"/>
          </a:xfrm>
        </p:spPr>
      </p:pic>
    </p:spTree>
    <p:extLst>
      <p:ext uri="{BB962C8B-B14F-4D97-AF65-F5344CB8AC3E}">
        <p14:creationId xmlns:p14="http://schemas.microsoft.com/office/powerpoint/2010/main" val="39828538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99F3998-BAB9-472B-8340-DAC9DA635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723" y="1411860"/>
            <a:ext cx="3831336" cy="3449064"/>
          </a:xfrm>
        </p:spPr>
        <p:txBody>
          <a:bodyPr>
            <a:noAutofit/>
          </a:bodyPr>
          <a:lstStyle/>
          <a:p>
            <a:pPr algn="ctr"/>
            <a:r>
              <a:rPr lang="it-IT" sz="4000" dirty="0"/>
              <a:t>Diagramma di severità di evento</a:t>
            </a:r>
            <a:br>
              <a:rPr lang="it-IT" sz="4000" dirty="0"/>
            </a:br>
            <a:r>
              <a:rPr lang="it-IT" sz="4000" dirty="0"/>
              <a:t>Metodo VAPI Sardegna 1998 (versione originale)</a:t>
            </a:r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BDEABFE3-7AAC-4AB8-813B-48755EAE5D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361" y="341789"/>
            <a:ext cx="7407916" cy="5589206"/>
          </a:xfrm>
        </p:spPr>
      </p:pic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BCB3F41-67A3-45FB-9562-7D8FD19B9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8711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49FF24F-7E62-4D86-B618-A5323D057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195" y="1979675"/>
            <a:ext cx="3831336" cy="2898648"/>
          </a:xfrm>
        </p:spPr>
        <p:txBody>
          <a:bodyPr>
            <a:normAutofit/>
          </a:bodyPr>
          <a:lstStyle/>
          <a:p>
            <a:pPr algn="ctr"/>
            <a:r>
              <a:rPr lang="it-IT" sz="4000" dirty="0"/>
              <a:t>Esempio di applicazione del Metodo VAPI Sardegna 1998 per d ≥ 1 h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49FC78E-91E9-40B1-8820-F12572381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z="1050" smtClean="0"/>
              <a:pPr algn="ctr"/>
              <a:t>17</a:t>
            </a:fld>
            <a:endParaRPr lang="en-US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DF64CB1C-D68E-4717-844F-6D5E034BB8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941" y="104774"/>
            <a:ext cx="7499857" cy="664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849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917447A-EC60-403D-877A-86DEEC255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152" y="3383280"/>
            <a:ext cx="457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</a:pPr>
            <a:fld id="{767405AC-52A9-4EF7-BC4F-776CB35F405E}" type="slidenum">
              <a:rPr lang="en-US" sz="1400" b="1">
                <a:solidFill>
                  <a:srgbClr val="FFFFFF"/>
                </a:solidFill>
              </a:rPr>
              <a:pPr algn="ctr">
                <a:spcAft>
                  <a:spcPts val="600"/>
                </a:spcAft>
              </a:pPr>
              <a:t>18</a:t>
            </a:fld>
            <a:endParaRPr lang="en-US" sz="1400" b="1" dirty="0">
              <a:solidFill>
                <a:srgbClr val="FFFFFF"/>
              </a:solidFill>
            </a:endParaRPr>
          </a:p>
        </p:txBody>
      </p:sp>
      <p:pic>
        <p:nvPicPr>
          <p:cNvPr id="9" name="Immagine 8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2562E4D8-7B8A-4B06-931E-FA6F590F33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954" y="6192526"/>
            <a:ext cx="886847" cy="519352"/>
          </a:xfrm>
          <a:prstGeom prst="rect">
            <a:avLst/>
          </a:prstGeom>
        </p:spPr>
      </p:pic>
      <p:graphicFrame>
        <p:nvGraphicFramePr>
          <p:cNvPr id="48" name="Segnaposto contenuto 4">
            <a:extLst>
              <a:ext uri="{FF2B5EF4-FFF2-40B4-BE49-F238E27FC236}">
                <a16:creationId xmlns:a16="http://schemas.microsoft.com/office/drawing/2014/main" id="{7F0643BB-CFD1-40F9-80DF-BF39202183E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238274" y="2328164"/>
          <a:ext cx="10322424" cy="41564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7316">
                  <a:extLst>
                    <a:ext uri="{9D8B030D-6E8A-4147-A177-3AD203B41FA5}">
                      <a16:colId xmlns:a16="http://schemas.microsoft.com/office/drawing/2014/main" val="1036199551"/>
                    </a:ext>
                  </a:extLst>
                </a:gridCol>
                <a:gridCol w="737316">
                  <a:extLst>
                    <a:ext uri="{9D8B030D-6E8A-4147-A177-3AD203B41FA5}">
                      <a16:colId xmlns:a16="http://schemas.microsoft.com/office/drawing/2014/main" val="1199242634"/>
                    </a:ext>
                  </a:extLst>
                </a:gridCol>
                <a:gridCol w="737316">
                  <a:extLst>
                    <a:ext uri="{9D8B030D-6E8A-4147-A177-3AD203B41FA5}">
                      <a16:colId xmlns:a16="http://schemas.microsoft.com/office/drawing/2014/main" val="884887153"/>
                    </a:ext>
                  </a:extLst>
                </a:gridCol>
                <a:gridCol w="737316">
                  <a:extLst>
                    <a:ext uri="{9D8B030D-6E8A-4147-A177-3AD203B41FA5}">
                      <a16:colId xmlns:a16="http://schemas.microsoft.com/office/drawing/2014/main" val="4210971837"/>
                    </a:ext>
                  </a:extLst>
                </a:gridCol>
                <a:gridCol w="737316">
                  <a:extLst>
                    <a:ext uri="{9D8B030D-6E8A-4147-A177-3AD203B41FA5}">
                      <a16:colId xmlns:a16="http://schemas.microsoft.com/office/drawing/2014/main" val="706964748"/>
                    </a:ext>
                  </a:extLst>
                </a:gridCol>
                <a:gridCol w="737316">
                  <a:extLst>
                    <a:ext uri="{9D8B030D-6E8A-4147-A177-3AD203B41FA5}">
                      <a16:colId xmlns:a16="http://schemas.microsoft.com/office/drawing/2014/main" val="1796232117"/>
                    </a:ext>
                  </a:extLst>
                </a:gridCol>
                <a:gridCol w="737316">
                  <a:extLst>
                    <a:ext uri="{9D8B030D-6E8A-4147-A177-3AD203B41FA5}">
                      <a16:colId xmlns:a16="http://schemas.microsoft.com/office/drawing/2014/main" val="4089452693"/>
                    </a:ext>
                  </a:extLst>
                </a:gridCol>
                <a:gridCol w="737316">
                  <a:extLst>
                    <a:ext uri="{9D8B030D-6E8A-4147-A177-3AD203B41FA5}">
                      <a16:colId xmlns:a16="http://schemas.microsoft.com/office/drawing/2014/main" val="46032407"/>
                    </a:ext>
                  </a:extLst>
                </a:gridCol>
                <a:gridCol w="737316">
                  <a:extLst>
                    <a:ext uri="{9D8B030D-6E8A-4147-A177-3AD203B41FA5}">
                      <a16:colId xmlns:a16="http://schemas.microsoft.com/office/drawing/2014/main" val="4145569046"/>
                    </a:ext>
                  </a:extLst>
                </a:gridCol>
                <a:gridCol w="737316">
                  <a:extLst>
                    <a:ext uri="{9D8B030D-6E8A-4147-A177-3AD203B41FA5}">
                      <a16:colId xmlns:a16="http://schemas.microsoft.com/office/drawing/2014/main" val="849333560"/>
                    </a:ext>
                  </a:extLst>
                </a:gridCol>
                <a:gridCol w="737316">
                  <a:extLst>
                    <a:ext uri="{9D8B030D-6E8A-4147-A177-3AD203B41FA5}">
                      <a16:colId xmlns:a16="http://schemas.microsoft.com/office/drawing/2014/main" val="3312851768"/>
                    </a:ext>
                  </a:extLst>
                </a:gridCol>
                <a:gridCol w="737316">
                  <a:extLst>
                    <a:ext uri="{9D8B030D-6E8A-4147-A177-3AD203B41FA5}">
                      <a16:colId xmlns:a16="http://schemas.microsoft.com/office/drawing/2014/main" val="534951316"/>
                    </a:ext>
                  </a:extLst>
                </a:gridCol>
                <a:gridCol w="737316">
                  <a:extLst>
                    <a:ext uri="{9D8B030D-6E8A-4147-A177-3AD203B41FA5}">
                      <a16:colId xmlns:a16="http://schemas.microsoft.com/office/drawing/2014/main" val="2980893369"/>
                    </a:ext>
                  </a:extLst>
                </a:gridCol>
                <a:gridCol w="737316">
                  <a:extLst>
                    <a:ext uri="{9D8B030D-6E8A-4147-A177-3AD203B41FA5}">
                      <a16:colId xmlns:a16="http://schemas.microsoft.com/office/drawing/2014/main" val="1309382733"/>
                    </a:ext>
                  </a:extLst>
                </a:gridCol>
              </a:tblGrid>
              <a:tr h="706071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NOME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Orune RF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Orune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Lula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Sos</a:t>
                      </a:r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it-IT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Canales</a:t>
                      </a:r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(C.M.)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Mamone (Colonia Penale)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Osidda RF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Buddusò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Benetutti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Lodè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Osidda F.C.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Alà dei Sardi RF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Alà dei Sardi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Torpè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4958349"/>
                  </a:ext>
                </a:extLst>
              </a:tr>
              <a:tr h="268928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h 10 min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8,6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10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9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58809696"/>
                  </a:ext>
                </a:extLst>
              </a:tr>
              <a:tr h="268928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h 15 min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14,6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15,1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11,2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16,7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9,7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14,6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15,5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6,9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16,6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13,3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16,2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12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11592590"/>
                  </a:ext>
                </a:extLst>
              </a:tr>
              <a:tr h="268928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h 30 min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19,4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20,3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16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23,5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14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19,6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16,1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25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19,3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21,8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14728968"/>
                  </a:ext>
                </a:extLst>
              </a:tr>
              <a:tr h="268928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h 45 min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21,3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28,2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16,7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30,5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34,5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19,8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26,7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31603223"/>
                  </a:ext>
                </a:extLst>
              </a:tr>
              <a:tr h="268928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h 1 h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23,0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17,5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31,0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19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24,1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20,4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32,2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18,7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21,6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23,7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23,1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49513264"/>
                  </a:ext>
                </a:extLst>
              </a:tr>
              <a:tr h="268928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h 3 h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37,7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25,1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43,1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28,6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42,3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29,2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37,9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26,1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35,2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32,6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35,6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30225809"/>
                  </a:ext>
                </a:extLst>
              </a:tr>
              <a:tr h="268928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h 6 h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48,2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37,2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52,4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38,1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55,3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39,6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43,9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32,2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47,5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43,6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48,3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61186513"/>
                  </a:ext>
                </a:extLst>
              </a:tr>
              <a:tr h="268928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h 12 h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68,4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50,1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71,5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51,2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78,3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55,3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54,3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40,8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66,3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59,2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66,1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99608448"/>
                  </a:ext>
                </a:extLst>
              </a:tr>
              <a:tr h="268928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h 24 h</a:t>
                      </a:r>
                      <a:endParaRPr lang="it-IT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81,2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62,3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92,8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64,7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93,0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66,6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72,5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51,4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95,9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>
                          <a:effectLst/>
                        </a:rPr>
                        <a:t>73,2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u="none" strike="noStrike" dirty="0">
                          <a:effectLst/>
                        </a:rPr>
                        <a:t>87,0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83734761"/>
                  </a:ext>
                </a:extLst>
              </a:tr>
            </a:tbl>
          </a:graphicData>
        </a:graphic>
      </p:graphicFrame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4BCB7F7C-A12A-473E-8215-D64D05D5C00E}"/>
              </a:ext>
            </a:extLst>
          </p:cNvPr>
          <p:cNvSpPr txBox="1"/>
          <p:nvPr/>
        </p:nvSpPr>
        <p:spPr>
          <a:xfrm>
            <a:off x="1238274" y="875152"/>
            <a:ext cx="103224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800" dirty="0">
                <a:latin typeface="+mj-lt"/>
              </a:rPr>
              <a:t>Inserimento estremi su durate &lt;1h (non esistenti nel database)</a:t>
            </a:r>
          </a:p>
        </p:txBody>
      </p:sp>
    </p:spTree>
    <p:extLst>
      <p:ext uri="{BB962C8B-B14F-4D97-AF65-F5344CB8AC3E}">
        <p14:creationId xmlns:p14="http://schemas.microsoft.com/office/powerpoint/2010/main" val="34469272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7C0017-18C5-4C1A-8ED8-F4A26FC38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5815" y="143765"/>
            <a:ext cx="10232798" cy="6910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pluviometri</a:t>
            </a: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intorno</a:t>
            </a: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a </a:t>
            </a:r>
            <a:r>
              <a:rPr lang="en-US" sz="3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Bitti</a:t>
            </a:r>
            <a:endParaRPr lang="en-US" sz="3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917447A-EC60-403D-877A-86DEEC255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152" y="3383280"/>
            <a:ext cx="457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</a:pPr>
            <a:fld id="{767405AC-52A9-4EF7-BC4F-776CB35F405E}" type="slidenum">
              <a:rPr lang="en-US" sz="1400" b="1">
                <a:solidFill>
                  <a:srgbClr val="FFFFFF"/>
                </a:solidFill>
              </a:rPr>
              <a:pPr algn="ctr">
                <a:spcAft>
                  <a:spcPts val="600"/>
                </a:spcAft>
              </a:pPr>
              <a:t>19</a:t>
            </a:fld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9" name="Immagine 8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2562E4D8-7B8A-4B06-931E-FA6F590F33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954" y="6192526"/>
            <a:ext cx="886847" cy="519352"/>
          </a:xfrm>
          <a:prstGeom prst="rect">
            <a:avLst/>
          </a:prstGeom>
        </p:spPr>
      </p:pic>
      <p:pic>
        <p:nvPicPr>
          <p:cNvPr id="48" name="Immagine 47">
            <a:extLst>
              <a:ext uri="{FF2B5EF4-FFF2-40B4-BE49-F238E27FC236}">
                <a16:creationId xmlns:a16="http://schemas.microsoft.com/office/drawing/2014/main" id="{B3EEDFC2-DF46-4B0D-85DD-2F9A10E6C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586" y="980889"/>
            <a:ext cx="7482662" cy="5363071"/>
          </a:xfrm>
          <a:prstGeom prst="rect">
            <a:avLst/>
          </a:prstGeom>
        </p:spPr>
      </p:pic>
      <p:sp>
        <p:nvSpPr>
          <p:cNvPr id="50" name="Rettangolo 49">
            <a:extLst>
              <a:ext uri="{FF2B5EF4-FFF2-40B4-BE49-F238E27FC236}">
                <a16:creationId xmlns:a16="http://schemas.microsoft.com/office/drawing/2014/main" id="{B67377BF-B558-40D1-B587-DBF018564319}"/>
              </a:ext>
            </a:extLst>
          </p:cNvPr>
          <p:cNvSpPr/>
          <p:nvPr/>
        </p:nvSpPr>
        <p:spPr>
          <a:xfrm>
            <a:off x="2242731" y="6426446"/>
            <a:ext cx="7193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>
                <a:latin typeface="Helvetica Neue" panose="02000503000000020004" pitchFamily="2" charset="0"/>
              </a:rPr>
              <a:t> Dimensioni dei pallini dipendenti dalla </a:t>
            </a:r>
            <a:r>
              <a:rPr lang="it-IT" b="1" dirty="0">
                <a:latin typeface="Helvetica Neue" panose="02000503000000020004" pitchFamily="2" charset="0"/>
              </a:rPr>
              <a:t>lunghezza </a:t>
            </a:r>
            <a:r>
              <a:rPr lang="it-IT" dirty="0">
                <a:latin typeface="Helvetica Neue" panose="02000503000000020004" pitchFamily="2" charset="0"/>
              </a:rPr>
              <a:t>della serie</a:t>
            </a:r>
            <a:endParaRPr lang="it-IT" dirty="0">
              <a:effectLst/>
              <a:latin typeface="Helvetica Neue" panose="02000503000000020004" pitchFamily="2" charset="0"/>
            </a:endParaRPr>
          </a:p>
        </p:txBody>
      </p:sp>
      <p:sp>
        <p:nvSpPr>
          <p:cNvPr id="51" name="CasellaDiTesto 50">
            <a:extLst>
              <a:ext uri="{FF2B5EF4-FFF2-40B4-BE49-F238E27FC236}">
                <a16:creationId xmlns:a16="http://schemas.microsoft.com/office/drawing/2014/main" id="{AA4B93C2-4329-427D-9BAB-C25E37F314CA}"/>
              </a:ext>
            </a:extLst>
          </p:cNvPr>
          <p:cNvSpPr txBox="1"/>
          <p:nvPr/>
        </p:nvSpPr>
        <p:spPr>
          <a:xfrm>
            <a:off x="9400567" y="2462095"/>
            <a:ext cx="2437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/>
              <a:t>Osservazioni di pioggia con serie non molto lunghe: non possibile analisi locale</a:t>
            </a:r>
          </a:p>
        </p:txBody>
      </p:sp>
      <p:sp>
        <p:nvSpPr>
          <p:cNvPr id="46" name="CasellaDiTesto 45">
            <a:extLst>
              <a:ext uri="{FF2B5EF4-FFF2-40B4-BE49-F238E27FC236}">
                <a16:creationId xmlns:a16="http://schemas.microsoft.com/office/drawing/2014/main" id="{A1312740-3F04-3C45-8F48-189EC3C2F9C1}"/>
              </a:ext>
            </a:extLst>
          </p:cNvPr>
          <p:cNvSpPr txBox="1"/>
          <p:nvPr/>
        </p:nvSpPr>
        <p:spPr>
          <a:xfrm>
            <a:off x="9272991" y="4004145"/>
            <a:ext cx="27168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Poche stazioni hanno misurato gli estremi della tempesta ‘Cleopatra’ </a:t>
            </a:r>
          </a:p>
        </p:txBody>
      </p:sp>
    </p:spTree>
    <p:extLst>
      <p:ext uri="{BB962C8B-B14F-4D97-AF65-F5344CB8AC3E}">
        <p14:creationId xmlns:p14="http://schemas.microsoft.com/office/powerpoint/2010/main" val="1556497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9F496A6-DD5C-7C40-A9A8-FFABCB9BD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CB15ED6-6C37-A141-8949-85D484580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77D54E8-15A0-3943-B008-C1D2D9BFC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2</a:t>
            </a:fld>
            <a:endParaRPr lang="en-US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93BEBDEB-8E60-B94E-98EF-14C89711C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20" y="0"/>
            <a:ext cx="10109959" cy="68580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C6611F06-E47A-234D-A3FB-924C022EFC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6199" y="0"/>
            <a:ext cx="5481638" cy="1992766"/>
          </a:xfrm>
          <a:prstGeom prst="rect">
            <a:avLst/>
          </a:prstGeom>
        </p:spPr>
      </p:pic>
      <p:grpSp>
        <p:nvGrpSpPr>
          <p:cNvPr id="11" name="Gruppo 10">
            <a:extLst>
              <a:ext uri="{FF2B5EF4-FFF2-40B4-BE49-F238E27FC236}">
                <a16:creationId xmlns:a16="http://schemas.microsoft.com/office/drawing/2014/main" id="{B61DCCE3-2922-534B-BE0C-21DF96CFB26D}"/>
              </a:ext>
            </a:extLst>
          </p:cNvPr>
          <p:cNvGrpSpPr/>
          <p:nvPr/>
        </p:nvGrpSpPr>
        <p:grpSpPr>
          <a:xfrm>
            <a:off x="7908940" y="932391"/>
            <a:ext cx="1171080" cy="2608920"/>
            <a:chOff x="7908940" y="932391"/>
            <a:chExt cx="1171080" cy="2608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9" name="Input penna 8">
                  <a:extLst>
                    <a:ext uri="{FF2B5EF4-FFF2-40B4-BE49-F238E27FC236}">
                      <a16:creationId xmlns:a16="http://schemas.microsoft.com/office/drawing/2014/main" id="{EBEE6703-BBFD-0546-ABBF-A5A156A442C5}"/>
                    </a:ext>
                  </a:extLst>
                </p14:cNvPr>
                <p14:cNvContentPartPr/>
                <p14:nvPr/>
              </p14:nvContentPartPr>
              <p14:xfrm>
                <a:off x="7921540" y="932391"/>
                <a:ext cx="1158480" cy="2546640"/>
              </p14:xfrm>
            </p:contentPart>
          </mc:Choice>
          <mc:Fallback xmlns="">
            <p:pic>
              <p:nvPicPr>
                <p:cNvPr id="9" name="Input penna 8">
                  <a:extLst>
                    <a:ext uri="{FF2B5EF4-FFF2-40B4-BE49-F238E27FC236}">
                      <a16:creationId xmlns:a16="http://schemas.microsoft.com/office/drawing/2014/main" id="{EBEE6703-BBFD-0546-ABBF-A5A156A442C5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859980" y="870831"/>
                  <a:ext cx="1281240" cy="266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0" name="Input penna 9">
                  <a:extLst>
                    <a:ext uri="{FF2B5EF4-FFF2-40B4-BE49-F238E27FC236}">
                      <a16:creationId xmlns:a16="http://schemas.microsoft.com/office/drawing/2014/main" id="{307D448F-516A-5C4F-B176-85E09A75B859}"/>
                    </a:ext>
                  </a:extLst>
                </p14:cNvPr>
                <p14:cNvContentPartPr/>
                <p14:nvPr/>
              </p14:nvContentPartPr>
              <p14:xfrm>
                <a:off x="7908940" y="2986911"/>
                <a:ext cx="448560" cy="554400"/>
              </p14:xfrm>
            </p:contentPart>
          </mc:Choice>
          <mc:Fallback xmlns="">
            <p:pic>
              <p:nvPicPr>
                <p:cNvPr id="10" name="Input penna 9">
                  <a:extLst>
                    <a:ext uri="{FF2B5EF4-FFF2-40B4-BE49-F238E27FC236}">
                      <a16:creationId xmlns:a16="http://schemas.microsoft.com/office/drawing/2014/main" id="{307D448F-516A-5C4F-B176-85E09A75B859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847380" y="2925351"/>
                  <a:ext cx="571680" cy="6775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4064515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D2B4FB-B574-47A1-8178-EF882C3E2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561" y="127223"/>
            <a:ext cx="6546005" cy="1765371"/>
          </a:xfrm>
        </p:spPr>
        <p:txBody>
          <a:bodyPr>
            <a:noAutofit/>
          </a:bodyPr>
          <a:lstStyle/>
          <a:p>
            <a:pPr algn="ctr"/>
            <a:r>
              <a:rPr lang="it-IT" sz="4000" dirty="0" err="1"/>
              <a:t>Geostatistical</a:t>
            </a:r>
            <a:r>
              <a:rPr lang="it-IT" sz="4000" dirty="0"/>
              <a:t> </a:t>
            </a:r>
            <a:r>
              <a:rPr lang="it-IT" sz="4000" dirty="0" err="1"/>
              <a:t>method</a:t>
            </a:r>
            <a:r>
              <a:rPr lang="it-IT" sz="4000" dirty="0"/>
              <a:t> </a:t>
            </a:r>
            <a:r>
              <a:rPr lang="it-IT" sz="2800" dirty="0"/>
              <a:t>(</a:t>
            </a:r>
            <a:r>
              <a:rPr lang="it-IT" sz="2800" dirty="0" err="1"/>
              <a:t>Deidda</a:t>
            </a:r>
            <a:r>
              <a:rPr lang="it-IT" sz="2800" dirty="0"/>
              <a:t> et al, 2021, </a:t>
            </a:r>
            <a:r>
              <a:rPr lang="it-IT" sz="3200" dirty="0" err="1"/>
              <a:t>regionless</a:t>
            </a:r>
            <a:r>
              <a:rPr lang="it-IT" sz="4000" dirty="0"/>
              <a:t>)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AF1A50F-6436-40CD-A1DE-CE8B82655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z="1100" smtClean="0"/>
              <a:pPr algn="ctr"/>
              <a:t>20</a:t>
            </a:fld>
            <a:endParaRPr lang="en-US" sz="1100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BC81E472-7319-4D0D-BA7C-2FD61EBEC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066" y="1765006"/>
            <a:ext cx="9202994" cy="451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77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DC605C6-B35E-4F18-BE30-9217A037A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786" y="778002"/>
            <a:ext cx="3831336" cy="4754880"/>
          </a:xfrm>
        </p:spPr>
        <p:txBody>
          <a:bodyPr>
            <a:normAutofit/>
          </a:bodyPr>
          <a:lstStyle/>
          <a:p>
            <a:pPr algn="ctr"/>
            <a:r>
              <a:rPr lang="it-IT" sz="3600" dirty="0" err="1"/>
              <a:t>geostatistical</a:t>
            </a:r>
            <a:r>
              <a:rPr lang="it-IT" sz="3600" dirty="0"/>
              <a:t> GEV</a:t>
            </a:r>
            <a:br>
              <a:rPr lang="it-IT" sz="3600" dirty="0"/>
            </a:br>
            <a:endParaRPr lang="it-IT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ella 5">
                <a:extLst>
                  <a:ext uri="{FF2B5EF4-FFF2-40B4-BE49-F238E27FC236}">
                    <a16:creationId xmlns:a16="http://schemas.microsoft.com/office/drawing/2014/main" id="{1EC1CF55-6C75-42EC-B027-343D63DEF85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75018001"/>
                  </p:ext>
                </p:extLst>
              </p:nvPr>
            </p:nvGraphicFramePr>
            <p:xfrm>
              <a:off x="610124" y="2723863"/>
              <a:ext cx="3630659" cy="328374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28769">
                      <a:extLst>
                        <a:ext uri="{9D8B030D-6E8A-4147-A177-3AD203B41FA5}">
                          <a16:colId xmlns:a16="http://schemas.microsoft.com/office/drawing/2014/main" val="609088505"/>
                        </a:ext>
                      </a:extLst>
                    </a:gridCol>
                    <a:gridCol w="631742">
                      <a:extLst>
                        <a:ext uri="{9D8B030D-6E8A-4147-A177-3AD203B41FA5}">
                          <a16:colId xmlns:a16="http://schemas.microsoft.com/office/drawing/2014/main" val="405256519"/>
                        </a:ext>
                      </a:extLst>
                    </a:gridCol>
                    <a:gridCol w="943154">
                      <a:extLst>
                        <a:ext uri="{9D8B030D-6E8A-4147-A177-3AD203B41FA5}">
                          <a16:colId xmlns:a16="http://schemas.microsoft.com/office/drawing/2014/main" val="1280252745"/>
                        </a:ext>
                      </a:extLst>
                    </a:gridCol>
                    <a:gridCol w="776671">
                      <a:extLst>
                        <a:ext uri="{9D8B030D-6E8A-4147-A177-3AD203B41FA5}">
                          <a16:colId xmlns:a16="http://schemas.microsoft.com/office/drawing/2014/main" val="2791786779"/>
                        </a:ext>
                      </a:extLst>
                    </a:gridCol>
                    <a:gridCol w="650323">
                      <a:extLst>
                        <a:ext uri="{9D8B030D-6E8A-4147-A177-3AD203B41FA5}">
                          <a16:colId xmlns:a16="http://schemas.microsoft.com/office/drawing/2014/main" val="4140962311"/>
                        </a:ext>
                      </a:extLst>
                    </a:gridCol>
                  </a:tblGrid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d [h]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h [mm]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it-IT" sz="1100">
                                  <a:effectLst/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  <m:d>
                                <m:dPr>
                                  <m:ctrlPr>
                                    <a:rPr lang="it-IT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it-IT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𝝉</m:t>
                                  </m:r>
                                </m:e>
                              </m:d>
                            </m:oMath>
                          </a14:m>
                          <a:r>
                            <a:rPr lang="it-IT" sz="1100" dirty="0">
                              <a:effectLst/>
                            </a:rPr>
                            <a:t> [mm]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 err="1">
                              <a:effectLst/>
                            </a:rPr>
                            <a:t>KToss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T [anni]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625901383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0,25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23,8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13,8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1,727256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18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949195610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33,6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18,1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1,851698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21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92175848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0,75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42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21,3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1,970374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25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434352927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54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23,9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2,259831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42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665460960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125,4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34,8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3,608377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373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3688977314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218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44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4,952664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2363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3034213418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9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283,2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50,5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5,603247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5314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395129522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293,4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55,8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5,262723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2831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534973827"/>
                      </a:ext>
                    </a:extLst>
                  </a:tr>
                  <a:tr h="18002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327,2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70,6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4,63374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974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69523473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ella 5">
                <a:extLst>
                  <a:ext uri="{FF2B5EF4-FFF2-40B4-BE49-F238E27FC236}">
                    <a16:creationId xmlns:a16="http://schemas.microsoft.com/office/drawing/2014/main" id="{1EC1CF55-6C75-42EC-B027-343D63DEF85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75018001"/>
                  </p:ext>
                </p:extLst>
              </p:nvPr>
            </p:nvGraphicFramePr>
            <p:xfrm>
              <a:off x="610124" y="2723863"/>
              <a:ext cx="3630659" cy="328374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28769">
                      <a:extLst>
                        <a:ext uri="{9D8B030D-6E8A-4147-A177-3AD203B41FA5}">
                          <a16:colId xmlns:a16="http://schemas.microsoft.com/office/drawing/2014/main" val="609088505"/>
                        </a:ext>
                      </a:extLst>
                    </a:gridCol>
                    <a:gridCol w="631742">
                      <a:extLst>
                        <a:ext uri="{9D8B030D-6E8A-4147-A177-3AD203B41FA5}">
                          <a16:colId xmlns:a16="http://schemas.microsoft.com/office/drawing/2014/main" val="405256519"/>
                        </a:ext>
                      </a:extLst>
                    </a:gridCol>
                    <a:gridCol w="943154">
                      <a:extLst>
                        <a:ext uri="{9D8B030D-6E8A-4147-A177-3AD203B41FA5}">
                          <a16:colId xmlns:a16="http://schemas.microsoft.com/office/drawing/2014/main" val="1280252745"/>
                        </a:ext>
                      </a:extLst>
                    </a:gridCol>
                    <a:gridCol w="776671">
                      <a:extLst>
                        <a:ext uri="{9D8B030D-6E8A-4147-A177-3AD203B41FA5}">
                          <a16:colId xmlns:a16="http://schemas.microsoft.com/office/drawing/2014/main" val="2791786779"/>
                        </a:ext>
                      </a:extLst>
                    </a:gridCol>
                    <a:gridCol w="650323">
                      <a:extLst>
                        <a:ext uri="{9D8B030D-6E8A-4147-A177-3AD203B41FA5}">
                          <a16:colId xmlns:a16="http://schemas.microsoft.com/office/drawing/2014/main" val="4140962311"/>
                        </a:ext>
                      </a:extLst>
                    </a:gridCol>
                  </a:tblGrid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d [h]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h [mm]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44450" marR="44450" marT="0" marB="0" anchor="ctr">
                        <a:blipFill>
                          <a:blip r:embed="rId2"/>
                          <a:stretch>
                            <a:fillRect l="-134194" t="-1754" r="-153548" b="-8701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 err="1">
                              <a:effectLst/>
                            </a:rPr>
                            <a:t>KToss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T [anni]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625901383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0,25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23,8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13,8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1,727256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18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949195610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33,6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18,1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1,851698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21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92175848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0,75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42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21,3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1,970374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25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434352927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54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23,9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2,259831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42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665460960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125,4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34,8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3,608377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373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3688977314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218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44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4,952664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2363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3034213418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9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283,2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50,5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5,603247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5314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395129522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293,4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55,8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5,262723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2831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534973827"/>
                      </a:ext>
                    </a:extLst>
                  </a:tr>
                  <a:tr h="18002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327,2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70,6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4,63374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974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69523473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6D58749B-6688-4CFD-8317-3AB72CDE7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z="1100" smtClean="0"/>
              <a:pPr algn="ctr"/>
              <a:t>21</a:t>
            </a:fld>
            <a:endParaRPr lang="en-US" sz="1100" dirty="0"/>
          </a:p>
        </p:txBody>
      </p:sp>
      <p:pic>
        <p:nvPicPr>
          <p:cNvPr id="9" name="Segnaposto contenuto 8">
            <a:extLst>
              <a:ext uri="{FF2B5EF4-FFF2-40B4-BE49-F238E27FC236}">
                <a16:creationId xmlns:a16="http://schemas.microsoft.com/office/drawing/2014/main" id="{8BB4CF9A-5AB7-4FE1-9DCD-C72EE2526E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287" y="523287"/>
            <a:ext cx="7091927" cy="5811426"/>
          </a:xfrm>
        </p:spPr>
      </p:pic>
    </p:spTree>
    <p:extLst>
      <p:ext uri="{BB962C8B-B14F-4D97-AF65-F5344CB8AC3E}">
        <p14:creationId xmlns:p14="http://schemas.microsoft.com/office/powerpoint/2010/main" val="1924742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9585B8F-9542-4154-956A-0A4BD5A3C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824" y="1966714"/>
            <a:ext cx="3831336" cy="2339355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000" dirty="0"/>
              <a:t>Diagramma di severità di evento</a:t>
            </a:r>
            <a:br>
              <a:rPr lang="it-IT" sz="4000" dirty="0"/>
            </a:br>
            <a:r>
              <a:rPr lang="it-IT" sz="4000" dirty="0"/>
              <a:t>Metodo GEV geostatistico (versione originale)</a:t>
            </a:r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FA0F2C9B-F700-4EBE-B9BD-9B8B1E36ED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958" y="405076"/>
            <a:ext cx="6803767" cy="5390963"/>
          </a:xfrm>
        </p:spPr>
      </p:pic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DD6A927-3FA8-4FFD-A3DC-79A6A2545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9578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1F878AEE-19D6-42B8-8CE0-C7F0B09387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258" y="1029839"/>
            <a:ext cx="9873973" cy="5342894"/>
          </a:xfrm>
        </p:spPr>
      </p:pic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E8D5B9AF-E9E5-47EC-96AD-023A9539C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405AC-52A9-4EF7-BC4F-776CB35F405E}" type="slidenum">
              <a:rPr lang="it-IT" smtClean="0"/>
              <a:t>23</a:t>
            </a:fld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426563B-00EC-E34F-86D6-FE8A37C6F79F}"/>
              </a:ext>
            </a:extLst>
          </p:cNvPr>
          <p:cNvSpPr txBox="1"/>
          <p:nvPr/>
        </p:nvSpPr>
        <p:spPr>
          <a:xfrm>
            <a:off x="4370832" y="223657"/>
            <a:ext cx="2721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/>
              <a:t>Data </a:t>
            </a:r>
            <a:r>
              <a:rPr lang="it-IT" sz="2800" dirty="0" err="1"/>
              <a:t>limitations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2981459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45B17BE-8BF3-4D3F-BB96-3F7788055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641" y="258560"/>
            <a:ext cx="4656467" cy="593598"/>
          </a:xfrm>
        </p:spPr>
        <p:txBody>
          <a:bodyPr>
            <a:normAutofit fontScale="90000"/>
          </a:bodyPr>
          <a:lstStyle/>
          <a:p>
            <a:r>
              <a:rPr lang="it-IT" sz="3200" dirty="0"/>
              <a:t>Pluviometri storici in zona</a:t>
            </a:r>
          </a:p>
        </p:txBody>
      </p:sp>
      <p:pic>
        <p:nvPicPr>
          <p:cNvPr id="5" name="Segnaposto contenuto 4" descr="Immagine che contiene testo, esterni, montagna&#10;&#10;Descrizione generata automaticamente">
            <a:extLst>
              <a:ext uri="{FF2B5EF4-FFF2-40B4-BE49-F238E27FC236}">
                <a16:creationId xmlns:a16="http://schemas.microsoft.com/office/drawing/2014/main" id="{BB853BC1-304A-4B2A-ADB7-E8F8175FE7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4" y="994352"/>
            <a:ext cx="7965802" cy="5495925"/>
          </a:xfrm>
        </p:spPr>
      </p:pic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ACAE436E-4A66-41CD-AB70-42D9F39FB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z="1100" smtClean="0"/>
              <a:pPr algn="ctr"/>
              <a:t>24</a:t>
            </a:fld>
            <a:endParaRPr lang="en-US" sz="110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A845B24-7BEC-4A74-8698-A4815BB768D2}"/>
              </a:ext>
            </a:extLst>
          </p:cNvPr>
          <p:cNvSpPr txBox="1"/>
          <p:nvPr/>
        </p:nvSpPr>
        <p:spPr>
          <a:xfrm>
            <a:off x="8978333" y="258560"/>
            <a:ext cx="22530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200" i="1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Fonti di dati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3E357C0-EDA8-40B7-B55D-2008314C89D7}"/>
              </a:ext>
            </a:extLst>
          </p:cNvPr>
          <p:cNvSpPr txBox="1"/>
          <p:nvPr/>
        </p:nvSpPr>
        <p:spPr>
          <a:xfrm>
            <a:off x="8429273" y="866996"/>
            <a:ext cx="357333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b="1" dirty="0"/>
              <a:t>Estremi di precipitazione per durate inferiori all’ora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600" dirty="0"/>
              <a:t>Annali Idrologici Storici (dal 1951 al 2011)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600" dirty="0"/>
              <a:t>Annali Idrologici </a:t>
            </a:r>
            <a:r>
              <a:rPr lang="it-IT" sz="1600" dirty="0" err="1"/>
              <a:t>SardegnaArpa</a:t>
            </a:r>
            <a:r>
              <a:rPr lang="it-IT" sz="1600" dirty="0"/>
              <a:t> (dal 2012 al 2019)</a:t>
            </a:r>
          </a:p>
          <a:p>
            <a:pPr algn="just"/>
            <a:endParaRPr lang="it-IT" sz="1600" dirty="0"/>
          </a:p>
          <a:p>
            <a:pPr algn="just"/>
            <a:r>
              <a:rPr lang="it-IT" sz="1600" b="1" dirty="0"/>
              <a:t>Estremi di precipitazione per durate uguali o superiori all’ora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600" b="1" dirty="0"/>
              <a:t>Dataset </a:t>
            </a:r>
            <a:r>
              <a:rPr lang="it-IT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it-IT" sz="1800" b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it-IT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RED</a:t>
            </a:r>
            <a:r>
              <a:rPr lang="it-IT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it-IT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P. </a:t>
            </a:r>
            <a:r>
              <a:rPr lang="it-IT" sz="16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Mazzoglio</a:t>
            </a:r>
            <a:r>
              <a:rPr lang="it-IT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2020</a:t>
            </a:r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algn="ctr"/>
            <a:r>
              <a:rPr lang="en-GB" sz="1600" dirty="0" err="1"/>
              <a:t>Massimi</a:t>
            </a:r>
            <a:r>
              <a:rPr lang="en-GB" sz="1600" dirty="0"/>
              <a:t> </a:t>
            </a:r>
            <a:r>
              <a:rPr lang="en-GB" sz="1600" dirty="0" err="1"/>
              <a:t>annui</a:t>
            </a:r>
            <a:r>
              <a:rPr lang="en-GB" sz="1600" dirty="0"/>
              <a:t> di </a:t>
            </a:r>
            <a:r>
              <a:rPr lang="en-GB" sz="1600" dirty="0" err="1"/>
              <a:t>precipitazione</a:t>
            </a:r>
            <a:endParaRPr lang="en-GB" sz="1600" dirty="0"/>
          </a:p>
          <a:p>
            <a:pPr algn="ctr"/>
            <a:r>
              <a:rPr lang="en-GB" sz="1600" dirty="0" err="1"/>
              <a:t>relativi</a:t>
            </a:r>
            <a:r>
              <a:rPr lang="en-GB" sz="1600" dirty="0"/>
              <a:t> a </a:t>
            </a:r>
            <a:r>
              <a:rPr lang="en-GB" sz="1600" dirty="0" err="1"/>
              <a:t>durate</a:t>
            </a:r>
            <a:r>
              <a:rPr lang="en-GB" sz="1600" dirty="0"/>
              <a:t> di 1, 3, 6, 12 e 24 ore consecutive</a:t>
            </a:r>
          </a:p>
          <a:p>
            <a:pPr algn="ctr"/>
            <a:r>
              <a:rPr lang="en-GB" sz="1600" b="1" dirty="0" err="1"/>
              <a:t>acquisiti</a:t>
            </a:r>
            <a:r>
              <a:rPr lang="en-GB" sz="1600" b="1" dirty="0"/>
              <a:t> </a:t>
            </a:r>
            <a:r>
              <a:rPr lang="en-GB" sz="1600" b="1" dirty="0" err="1"/>
              <a:t>nel</a:t>
            </a:r>
            <a:r>
              <a:rPr lang="en-GB" sz="1600" b="1" dirty="0"/>
              <a:t> </a:t>
            </a:r>
            <a:r>
              <a:rPr lang="en-GB" sz="1600" b="1" dirty="0" err="1"/>
              <a:t>periodo</a:t>
            </a:r>
            <a:r>
              <a:rPr lang="en-GB" sz="1600" b="1" dirty="0"/>
              <a:t> 1916-2019</a:t>
            </a:r>
          </a:p>
          <a:p>
            <a:pPr algn="ctr"/>
            <a:endParaRPr lang="en-GB" sz="1600" dirty="0"/>
          </a:p>
          <a:p>
            <a:pPr algn="ctr"/>
            <a:r>
              <a:rPr lang="en-GB" sz="1600" b="1" dirty="0"/>
              <a:t>Dato </a:t>
            </a:r>
            <a:r>
              <a:rPr lang="en-GB" sz="1600" b="1" dirty="0" err="1"/>
              <a:t>nazionale</a:t>
            </a:r>
            <a:r>
              <a:rPr lang="en-GB" sz="1600" b="1" dirty="0"/>
              <a:t> </a:t>
            </a:r>
            <a:r>
              <a:rPr lang="en-GB" sz="1600" b="1" dirty="0" err="1"/>
              <a:t>aggiornato</a:t>
            </a:r>
            <a:r>
              <a:rPr lang="en-GB" sz="1600" b="1" dirty="0"/>
              <a:t> al 2019 in </a:t>
            </a:r>
            <a:r>
              <a:rPr lang="en-GB" sz="1600" b="1" dirty="0" err="1"/>
              <a:t>Sardegna</a:t>
            </a:r>
            <a:endParaRPr lang="en-GB" sz="1600" b="1" dirty="0"/>
          </a:p>
          <a:p>
            <a:pPr algn="just"/>
            <a:endParaRPr lang="it-IT" sz="1600" dirty="0"/>
          </a:p>
          <a:p>
            <a:pPr algn="just"/>
            <a:endParaRPr lang="it-IT" sz="1600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84FE5281-350A-4554-BC78-48BC69DCD9DA}"/>
              </a:ext>
            </a:extLst>
          </p:cNvPr>
          <p:cNvSpPr/>
          <p:nvPr/>
        </p:nvSpPr>
        <p:spPr>
          <a:xfrm>
            <a:off x="0" y="159798"/>
            <a:ext cx="8211845" cy="6439642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13DAA55-CC0D-47D7-8956-8E80AC1EF84A}"/>
              </a:ext>
            </a:extLst>
          </p:cNvPr>
          <p:cNvSpPr/>
          <p:nvPr/>
        </p:nvSpPr>
        <p:spPr>
          <a:xfrm>
            <a:off x="8377382" y="159797"/>
            <a:ext cx="3625227" cy="5992427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54043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87AD540-3F22-4AC3-B807-87144CC32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0952" y="223552"/>
            <a:ext cx="7402958" cy="57269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200" dirty="0"/>
              <a:t>Dati disponibili (medie e lunghezze delle serie)</a:t>
            </a:r>
          </a:p>
        </p:txBody>
      </p:sp>
      <p:graphicFrame>
        <p:nvGraphicFramePr>
          <p:cNvPr id="5" name="Segnaposto contenuto 4">
            <a:extLst>
              <a:ext uri="{FF2B5EF4-FFF2-40B4-BE49-F238E27FC236}">
                <a16:creationId xmlns:a16="http://schemas.microsoft.com/office/drawing/2014/main" id="{A4A92C03-D2CB-4326-B5A0-692CC46716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8209739"/>
              </p:ext>
            </p:extLst>
          </p:nvPr>
        </p:nvGraphicFramePr>
        <p:xfrm>
          <a:off x="1104345" y="1044313"/>
          <a:ext cx="9983308" cy="26226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9330">
                  <a:extLst>
                    <a:ext uri="{9D8B030D-6E8A-4147-A177-3AD203B41FA5}">
                      <a16:colId xmlns:a16="http://schemas.microsoft.com/office/drawing/2014/main" val="334293158"/>
                    </a:ext>
                  </a:extLst>
                </a:gridCol>
                <a:gridCol w="1385651">
                  <a:extLst>
                    <a:ext uri="{9D8B030D-6E8A-4147-A177-3AD203B41FA5}">
                      <a16:colId xmlns:a16="http://schemas.microsoft.com/office/drawing/2014/main" val="2693610694"/>
                    </a:ext>
                  </a:extLst>
                </a:gridCol>
                <a:gridCol w="455670">
                  <a:extLst>
                    <a:ext uri="{9D8B030D-6E8A-4147-A177-3AD203B41FA5}">
                      <a16:colId xmlns:a16="http://schemas.microsoft.com/office/drawing/2014/main" val="3982409365"/>
                    </a:ext>
                  </a:extLst>
                </a:gridCol>
                <a:gridCol w="502272">
                  <a:extLst>
                    <a:ext uri="{9D8B030D-6E8A-4147-A177-3AD203B41FA5}">
                      <a16:colId xmlns:a16="http://schemas.microsoft.com/office/drawing/2014/main" val="1536340303"/>
                    </a:ext>
                  </a:extLst>
                </a:gridCol>
                <a:gridCol w="470168">
                  <a:extLst>
                    <a:ext uri="{9D8B030D-6E8A-4147-A177-3AD203B41FA5}">
                      <a16:colId xmlns:a16="http://schemas.microsoft.com/office/drawing/2014/main" val="12919766"/>
                    </a:ext>
                  </a:extLst>
                </a:gridCol>
                <a:gridCol w="502272">
                  <a:extLst>
                    <a:ext uri="{9D8B030D-6E8A-4147-A177-3AD203B41FA5}">
                      <a16:colId xmlns:a16="http://schemas.microsoft.com/office/drawing/2014/main" val="3326874382"/>
                    </a:ext>
                  </a:extLst>
                </a:gridCol>
                <a:gridCol w="470168">
                  <a:extLst>
                    <a:ext uri="{9D8B030D-6E8A-4147-A177-3AD203B41FA5}">
                      <a16:colId xmlns:a16="http://schemas.microsoft.com/office/drawing/2014/main" val="330756059"/>
                    </a:ext>
                  </a:extLst>
                </a:gridCol>
                <a:gridCol w="502272">
                  <a:extLst>
                    <a:ext uri="{9D8B030D-6E8A-4147-A177-3AD203B41FA5}">
                      <a16:colId xmlns:a16="http://schemas.microsoft.com/office/drawing/2014/main" val="2549697064"/>
                    </a:ext>
                  </a:extLst>
                </a:gridCol>
                <a:gridCol w="470168">
                  <a:extLst>
                    <a:ext uri="{9D8B030D-6E8A-4147-A177-3AD203B41FA5}">
                      <a16:colId xmlns:a16="http://schemas.microsoft.com/office/drawing/2014/main" val="2031725887"/>
                    </a:ext>
                  </a:extLst>
                </a:gridCol>
                <a:gridCol w="502272">
                  <a:extLst>
                    <a:ext uri="{9D8B030D-6E8A-4147-A177-3AD203B41FA5}">
                      <a16:colId xmlns:a16="http://schemas.microsoft.com/office/drawing/2014/main" val="1762904027"/>
                    </a:ext>
                  </a:extLst>
                </a:gridCol>
                <a:gridCol w="470168">
                  <a:extLst>
                    <a:ext uri="{9D8B030D-6E8A-4147-A177-3AD203B41FA5}">
                      <a16:colId xmlns:a16="http://schemas.microsoft.com/office/drawing/2014/main" val="1578865223"/>
                    </a:ext>
                  </a:extLst>
                </a:gridCol>
                <a:gridCol w="470168">
                  <a:extLst>
                    <a:ext uri="{9D8B030D-6E8A-4147-A177-3AD203B41FA5}">
                      <a16:colId xmlns:a16="http://schemas.microsoft.com/office/drawing/2014/main" val="2239826891"/>
                    </a:ext>
                  </a:extLst>
                </a:gridCol>
                <a:gridCol w="470168">
                  <a:extLst>
                    <a:ext uri="{9D8B030D-6E8A-4147-A177-3AD203B41FA5}">
                      <a16:colId xmlns:a16="http://schemas.microsoft.com/office/drawing/2014/main" val="3039001401"/>
                    </a:ext>
                  </a:extLst>
                </a:gridCol>
                <a:gridCol w="470168">
                  <a:extLst>
                    <a:ext uri="{9D8B030D-6E8A-4147-A177-3AD203B41FA5}">
                      <a16:colId xmlns:a16="http://schemas.microsoft.com/office/drawing/2014/main" val="2256665268"/>
                    </a:ext>
                  </a:extLst>
                </a:gridCol>
                <a:gridCol w="566481">
                  <a:extLst>
                    <a:ext uri="{9D8B030D-6E8A-4147-A177-3AD203B41FA5}">
                      <a16:colId xmlns:a16="http://schemas.microsoft.com/office/drawing/2014/main" val="2737335501"/>
                    </a:ext>
                  </a:extLst>
                </a:gridCol>
                <a:gridCol w="585121">
                  <a:extLst>
                    <a:ext uri="{9D8B030D-6E8A-4147-A177-3AD203B41FA5}">
                      <a16:colId xmlns:a16="http://schemas.microsoft.com/office/drawing/2014/main" val="231421681"/>
                    </a:ext>
                  </a:extLst>
                </a:gridCol>
                <a:gridCol w="518842">
                  <a:extLst>
                    <a:ext uri="{9D8B030D-6E8A-4147-A177-3AD203B41FA5}">
                      <a16:colId xmlns:a16="http://schemas.microsoft.com/office/drawing/2014/main" val="4128428968"/>
                    </a:ext>
                  </a:extLst>
                </a:gridCol>
                <a:gridCol w="521949">
                  <a:extLst>
                    <a:ext uri="{9D8B030D-6E8A-4147-A177-3AD203B41FA5}">
                      <a16:colId xmlns:a16="http://schemas.microsoft.com/office/drawing/2014/main" val="2320602848"/>
                    </a:ext>
                  </a:extLst>
                </a:gridCol>
              </a:tblGrid>
              <a:tr h="1904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Progr.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NOME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h10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anni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h15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anni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h30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anni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h45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anni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h1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h3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h6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h12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h24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Inizio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Fine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Anni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180247811"/>
                  </a:ext>
                </a:extLst>
              </a:tr>
              <a:tr h="17311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Sos Canales (C.M.)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8,6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11,3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16,1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19,0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28,6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38,1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51,2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64,7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1962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2006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42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986267771"/>
                  </a:ext>
                </a:extLst>
              </a:tr>
              <a:tr h="17311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Osidda F.C.           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16,6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25,0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 dirty="0">
                          <a:effectLst/>
                        </a:rPr>
                        <a:t>34,5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39,1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42,8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43,7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59,9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76,8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1992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1995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765725888"/>
                  </a:ext>
                </a:extLst>
              </a:tr>
              <a:tr h="17311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Benetutti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18,9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25,9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32,3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40,4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50,4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1987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2009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05564459"/>
                  </a:ext>
                </a:extLst>
              </a:tr>
              <a:tr h="17311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5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Buddusò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33,1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38,7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44,5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53,4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72,4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1929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1992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635952143"/>
                  </a:ext>
                </a:extLst>
              </a:tr>
              <a:tr h="17311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6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Alà dei Sardi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23,2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35,3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47,7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65,2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86,1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1971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2009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25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687861955"/>
                  </a:ext>
                </a:extLst>
              </a:tr>
              <a:tr h="354798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Mamone (Colonia Penale)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24,1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42,3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55,3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78,3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93,0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1929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2019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953276795"/>
                  </a:ext>
                </a:extLst>
              </a:tr>
              <a:tr h="17311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Lula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15,1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20,3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28,2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31,0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43,1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52,4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71,5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92,8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1988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2009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461827539"/>
                  </a:ext>
                </a:extLst>
              </a:tr>
              <a:tr h="17311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Lodè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21,6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35,2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47,5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66,3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95,9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1988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2009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958449074"/>
                  </a:ext>
                </a:extLst>
              </a:tr>
              <a:tr h="17311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10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Orune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17,5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25,1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37,2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50,1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62,3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1967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2009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972295396"/>
                  </a:ext>
                </a:extLst>
              </a:tr>
              <a:tr h="17311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Torpè                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13,2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6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23,5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26,7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6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36,4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59,7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72,0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85,7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100,5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1988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2008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844595059"/>
                  </a:ext>
                </a:extLst>
              </a:tr>
              <a:tr h="17311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Alà dei Sardi RF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13,3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19,3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19,8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23,7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32,6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43,6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59,2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73,2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2010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2019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10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758524646"/>
                  </a:ext>
                </a:extLst>
              </a:tr>
              <a:tr h="17311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Orune RF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14,6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19,4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21,3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23,0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37,7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48,2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68,4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81,2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2012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2019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748414332"/>
                  </a:ext>
                </a:extLst>
              </a:tr>
              <a:tr h="17311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Osidda RF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9,7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14,0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16,7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20,4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29,2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39,6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55,3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66,6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2010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>
                          <a:effectLst/>
                        </a:rPr>
                        <a:t>2018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000" dirty="0">
                          <a:effectLst/>
                        </a:rPr>
                        <a:t>9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272673111"/>
                  </a:ext>
                </a:extLst>
              </a:tr>
            </a:tbl>
          </a:graphicData>
        </a:graphic>
      </p:graphicFrame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FDCEC98-20FB-443C-BC42-020173EAA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z="1100" smtClean="0"/>
              <a:pPr algn="ctr"/>
              <a:t>25</a:t>
            </a:fld>
            <a:endParaRPr lang="en-US" sz="110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5A9D6957-FBD1-4A63-B5CB-BD41BA4043B7}"/>
              </a:ext>
            </a:extLst>
          </p:cNvPr>
          <p:cNvSpPr txBox="1"/>
          <p:nvPr/>
        </p:nvSpPr>
        <p:spPr>
          <a:xfrm>
            <a:off x="1903986" y="3923931"/>
            <a:ext cx="83840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Per San Giovanni – Bitti (</a:t>
            </a:r>
            <a:r>
              <a:rPr lang="it-IT" dirty="0" err="1"/>
              <a:t>C.ra</a:t>
            </a:r>
            <a:r>
              <a:rPr lang="it-IT" dirty="0"/>
              <a:t>) non sono disponibili dati storici di piogge orarie.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251425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CCB5D93-AC7D-4AB0-B768-6A1D8E7AD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344" y="282835"/>
            <a:ext cx="8403582" cy="1147436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200" dirty="0" err="1"/>
              <a:t>Patched</a:t>
            </a:r>
            <a:r>
              <a:rPr lang="it-IT" sz="3200" dirty="0"/>
              <a:t> </a:t>
            </a:r>
            <a:r>
              <a:rPr lang="it-IT" sz="3200" dirty="0" err="1"/>
              <a:t>Kriging</a:t>
            </a:r>
            <a:r>
              <a:rPr lang="it-IT" sz="3200" dirty="0"/>
              <a:t> </a:t>
            </a:r>
            <a:br>
              <a:rPr lang="it-IT" sz="3200" dirty="0"/>
            </a:br>
            <a:r>
              <a:rPr lang="it-IT" sz="3200" dirty="0"/>
              <a:t>(</a:t>
            </a:r>
            <a:r>
              <a:rPr lang="it-IT" sz="2200" dirty="0"/>
              <a:t>Libertino et al. 2016,</a:t>
            </a:r>
            <a:r>
              <a:rPr lang="it-IT" sz="3200" dirty="0"/>
              <a:t> </a:t>
            </a:r>
            <a:r>
              <a:rPr lang="it-IT" sz="3200" dirty="0" err="1"/>
              <a:t>regionless</a:t>
            </a:r>
            <a:r>
              <a:rPr lang="it-IT" sz="3200" dirty="0"/>
              <a:t>, </a:t>
            </a:r>
            <a:r>
              <a:rPr lang="it-IT" sz="3200" dirty="0">
                <a:solidFill>
                  <a:srgbClr val="FF0000"/>
                </a:solidFill>
              </a:rPr>
              <a:t>data </a:t>
            </a:r>
            <a:r>
              <a:rPr lang="it-IT" sz="3200" dirty="0" err="1">
                <a:solidFill>
                  <a:srgbClr val="FF0000"/>
                </a:solidFill>
              </a:rPr>
              <a:t>patching</a:t>
            </a:r>
            <a:r>
              <a:rPr lang="it-IT" sz="3200" dirty="0"/>
              <a:t>)</a:t>
            </a:r>
            <a:br>
              <a:rPr lang="it-IT" sz="3200" dirty="0"/>
            </a:br>
            <a:br>
              <a:rPr lang="it-IT" sz="3200" dirty="0"/>
            </a:br>
            <a:endParaRPr lang="it-IT" sz="3200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C474616-44A3-407D-8D29-C2BAEE6B0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z="1100" smtClean="0"/>
              <a:pPr algn="ctr"/>
              <a:t>26</a:t>
            </a:fld>
            <a:endParaRPr lang="en-US" sz="1100" dirty="0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7BA489B7-41EB-4788-B6A5-171166A42B11}"/>
              </a:ext>
            </a:extLst>
          </p:cNvPr>
          <p:cNvSpPr/>
          <p:nvPr/>
        </p:nvSpPr>
        <p:spPr>
          <a:xfrm>
            <a:off x="4250961" y="1695932"/>
            <a:ext cx="45821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dirty="0">
                <a:cs typeface="Calibri" panose="020F0502020204030204" pitchFamily="34" charset="0"/>
              </a:rPr>
              <a:t>ordinary kriging on every year</a:t>
            </a:r>
          </a:p>
        </p:txBody>
      </p:sp>
      <p:pic>
        <p:nvPicPr>
          <p:cNvPr id="6" name="Immagine 86" descr="1930.png">
            <a:extLst>
              <a:ext uri="{FF2B5EF4-FFF2-40B4-BE49-F238E27FC236}">
                <a16:creationId xmlns:a16="http://schemas.microsoft.com/office/drawing/2014/main" id="{B9B17CF5-67F9-4CEF-8567-2AB9F37C7B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6" t="18327" r="14767" b="19002"/>
          <a:stretch>
            <a:fillRect/>
          </a:stretch>
        </p:blipFill>
        <p:spPr bwMode="auto">
          <a:xfrm>
            <a:off x="4383543" y="2404079"/>
            <a:ext cx="2851640" cy="361130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magine 88" descr="1970.png">
            <a:extLst>
              <a:ext uri="{FF2B5EF4-FFF2-40B4-BE49-F238E27FC236}">
                <a16:creationId xmlns:a16="http://schemas.microsoft.com/office/drawing/2014/main" id="{F5B87A3A-C2C7-4E66-8F00-2A7392D0B3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6" t="18327" r="14767" b="19002"/>
          <a:stretch>
            <a:fillRect/>
          </a:stretch>
        </p:blipFill>
        <p:spPr bwMode="auto">
          <a:xfrm>
            <a:off x="4823142" y="2644383"/>
            <a:ext cx="2892979" cy="365947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magine 90" descr="2004.png">
            <a:extLst>
              <a:ext uri="{FF2B5EF4-FFF2-40B4-BE49-F238E27FC236}">
                <a16:creationId xmlns:a16="http://schemas.microsoft.com/office/drawing/2014/main" id="{E0B8CD34-02F6-456C-B3B2-F8765E719B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6" t="19002" r="14767" b="18327"/>
          <a:stretch>
            <a:fillRect/>
          </a:stretch>
        </p:blipFill>
        <p:spPr bwMode="auto">
          <a:xfrm>
            <a:off x="5318392" y="2936521"/>
            <a:ext cx="2881674" cy="364754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CD554647-C9E9-49D2-8792-A4F366CBF492}"/>
              </a:ext>
            </a:extLst>
          </p:cNvPr>
          <p:cNvSpPr txBox="1"/>
          <p:nvPr/>
        </p:nvSpPr>
        <p:spPr>
          <a:xfrm>
            <a:off x="4361014" y="2663416"/>
            <a:ext cx="3078026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1932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476844E-7D11-4C44-8DA5-D45218D2003C}"/>
              </a:ext>
            </a:extLst>
          </p:cNvPr>
          <p:cNvSpPr txBox="1"/>
          <p:nvPr/>
        </p:nvSpPr>
        <p:spPr>
          <a:xfrm>
            <a:off x="4836043" y="2929804"/>
            <a:ext cx="3078026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1962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7B8A4FB-5BFF-4544-B718-B6E2C604F9CA}"/>
              </a:ext>
            </a:extLst>
          </p:cNvPr>
          <p:cNvSpPr txBox="1"/>
          <p:nvPr/>
        </p:nvSpPr>
        <p:spPr>
          <a:xfrm>
            <a:off x="5345921" y="3264526"/>
            <a:ext cx="3078026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2006</a:t>
            </a:r>
          </a:p>
        </p:txBody>
      </p:sp>
      <p:cxnSp>
        <p:nvCxnSpPr>
          <p:cNvPr id="12" name="Connettore 2 11">
            <a:extLst>
              <a:ext uri="{FF2B5EF4-FFF2-40B4-BE49-F238E27FC236}">
                <a16:creationId xmlns:a16="http://schemas.microsoft.com/office/drawing/2014/main" id="{500863E1-7DBB-4B80-8114-7A745DE60707}"/>
              </a:ext>
            </a:extLst>
          </p:cNvPr>
          <p:cNvCxnSpPr>
            <a:cxnSpLocks/>
          </p:cNvCxnSpPr>
          <p:nvPr/>
        </p:nvCxnSpPr>
        <p:spPr>
          <a:xfrm>
            <a:off x="2759919" y="4718839"/>
            <a:ext cx="1491042" cy="0"/>
          </a:xfrm>
          <a:prstGeom prst="straightConnector1">
            <a:avLst/>
          </a:prstGeom>
          <a:ln w="38100">
            <a:solidFill>
              <a:srgbClr val="394143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5BE08470-CFD9-4E63-9E13-680865BC7290}"/>
              </a:ext>
            </a:extLst>
          </p:cNvPr>
          <p:cNvGrpSpPr/>
          <p:nvPr/>
        </p:nvGrpSpPr>
        <p:grpSpPr>
          <a:xfrm>
            <a:off x="347163" y="2001945"/>
            <a:ext cx="3324027" cy="3655902"/>
            <a:chOff x="92198" y="1141904"/>
            <a:chExt cx="2176858" cy="2394199"/>
          </a:xfrm>
        </p:grpSpPr>
        <p:grpSp>
          <p:nvGrpSpPr>
            <p:cNvPr id="16" name="Gruppo 15">
              <a:extLst>
                <a:ext uri="{FF2B5EF4-FFF2-40B4-BE49-F238E27FC236}">
                  <a16:creationId xmlns:a16="http://schemas.microsoft.com/office/drawing/2014/main" id="{B3FFE978-49BD-49AA-8CA3-C5E5EAC394C1}"/>
                </a:ext>
              </a:extLst>
            </p:cNvPr>
            <p:cNvGrpSpPr/>
            <p:nvPr/>
          </p:nvGrpSpPr>
          <p:grpSpPr>
            <a:xfrm>
              <a:off x="92198" y="1141904"/>
              <a:ext cx="1686888" cy="2055776"/>
              <a:chOff x="92198" y="1141904"/>
              <a:chExt cx="1686888" cy="2055776"/>
            </a:xfrm>
          </p:grpSpPr>
          <p:pic>
            <p:nvPicPr>
              <p:cNvPr id="21" name="Immagine 20">
                <a:extLst>
                  <a:ext uri="{FF2B5EF4-FFF2-40B4-BE49-F238E27FC236}">
                    <a16:creationId xmlns:a16="http://schemas.microsoft.com/office/drawing/2014/main" id="{F5E6DF3D-28FE-47C8-B892-354C2A9A8B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198" y="1148867"/>
                <a:ext cx="1686888" cy="2048813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22" name="CasellaDiTesto 21">
                <a:extLst>
                  <a:ext uri="{FF2B5EF4-FFF2-40B4-BE49-F238E27FC236}">
                    <a16:creationId xmlns:a16="http://schemas.microsoft.com/office/drawing/2014/main" id="{C96CB79D-6E70-4106-BF45-F3F234F775E9}"/>
                  </a:ext>
                </a:extLst>
              </p:cNvPr>
              <p:cNvSpPr txBox="1"/>
              <p:nvPr/>
            </p:nvSpPr>
            <p:spPr>
              <a:xfrm>
                <a:off x="92198" y="1141904"/>
                <a:ext cx="545977" cy="2666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it-IT" sz="1050" dirty="0"/>
                  <a:t>1932</a:t>
                </a:r>
              </a:p>
            </p:txBody>
          </p:sp>
        </p:grpSp>
        <p:pic>
          <p:nvPicPr>
            <p:cNvPr id="17" name="Immagine 16">
              <a:extLst>
                <a:ext uri="{FF2B5EF4-FFF2-40B4-BE49-F238E27FC236}">
                  <a16:creationId xmlns:a16="http://schemas.microsoft.com/office/drawing/2014/main" id="{EADCE18A-E065-47DD-B1A3-DA32C15CAD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563" y="1313785"/>
              <a:ext cx="1693958" cy="2057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8F40862C-4840-40AF-91DA-2885EDD86639}"/>
                </a:ext>
              </a:extLst>
            </p:cNvPr>
            <p:cNvSpPr txBox="1"/>
            <p:nvPr/>
          </p:nvSpPr>
          <p:spPr>
            <a:xfrm>
              <a:off x="359563" y="1302755"/>
              <a:ext cx="545977" cy="2666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it-IT" sz="1050" dirty="0"/>
                <a:t>1962</a:t>
              </a:r>
            </a:p>
          </p:txBody>
        </p:sp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50C93281-3786-41C4-BEA6-43B64B839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18" y="1478703"/>
              <a:ext cx="1639638" cy="2057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0" name="CasellaDiTesto 19">
              <a:extLst>
                <a:ext uri="{FF2B5EF4-FFF2-40B4-BE49-F238E27FC236}">
                  <a16:creationId xmlns:a16="http://schemas.microsoft.com/office/drawing/2014/main" id="{7020BA6A-DD86-4F4A-BA53-19FBBFD65BCD}"/>
                </a:ext>
              </a:extLst>
            </p:cNvPr>
            <p:cNvSpPr txBox="1"/>
            <p:nvPr/>
          </p:nvSpPr>
          <p:spPr>
            <a:xfrm>
              <a:off x="626928" y="1474400"/>
              <a:ext cx="545977" cy="2666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it-IT" sz="1050" dirty="0"/>
                <a:t>2006</a:t>
              </a:r>
            </a:p>
          </p:txBody>
        </p:sp>
      </p:grpSp>
      <p:sp>
        <p:nvSpPr>
          <p:cNvPr id="33" name="Rettangolo 32">
            <a:extLst>
              <a:ext uri="{FF2B5EF4-FFF2-40B4-BE49-F238E27FC236}">
                <a16:creationId xmlns:a16="http://schemas.microsoft.com/office/drawing/2014/main" id="{5B074B9F-E971-E14B-B9A3-943D39CB4E19}"/>
              </a:ext>
            </a:extLst>
          </p:cNvPr>
          <p:cNvSpPr/>
          <p:nvPr/>
        </p:nvSpPr>
        <p:spPr>
          <a:xfrm>
            <a:off x="-795337" y="115002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Maps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annual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extremes</a:t>
            </a:r>
            <a:b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(1-24 h)</a:t>
            </a:r>
          </a:p>
        </p:txBody>
      </p:sp>
      <p:pic>
        <p:nvPicPr>
          <p:cNvPr id="34" name="Immagine 33">
            <a:extLst>
              <a:ext uri="{FF2B5EF4-FFF2-40B4-BE49-F238E27FC236}">
                <a16:creationId xmlns:a16="http://schemas.microsoft.com/office/drawing/2014/main" id="{20962216-82A0-B64C-A7DD-09237337C9C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3764" r="48019"/>
          <a:stretch/>
        </p:blipFill>
        <p:spPr>
          <a:xfrm>
            <a:off x="8682415" y="3307860"/>
            <a:ext cx="3104201" cy="2245051"/>
          </a:xfrm>
          <a:prstGeom prst="rect">
            <a:avLst/>
          </a:prstGeom>
        </p:spPr>
      </p:pic>
      <p:cxnSp>
        <p:nvCxnSpPr>
          <p:cNvPr id="36" name="Connettore 2 35">
            <a:extLst>
              <a:ext uri="{FF2B5EF4-FFF2-40B4-BE49-F238E27FC236}">
                <a16:creationId xmlns:a16="http://schemas.microsoft.com/office/drawing/2014/main" id="{1B093560-DD35-4B4F-99C5-F561093BB2EE}"/>
              </a:ext>
            </a:extLst>
          </p:cNvPr>
          <p:cNvCxnSpPr>
            <a:cxnSpLocks/>
          </p:cNvCxnSpPr>
          <p:nvPr/>
        </p:nvCxnSpPr>
        <p:spPr>
          <a:xfrm>
            <a:off x="10013824" y="2665366"/>
            <a:ext cx="0" cy="1210393"/>
          </a:xfrm>
          <a:prstGeom prst="straightConnector1">
            <a:avLst/>
          </a:prstGeom>
          <a:ln w="38100">
            <a:solidFill>
              <a:schemeClr val="accent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4062A945-3646-1546-84C7-D2291191C62D}"/>
              </a:ext>
            </a:extLst>
          </p:cNvPr>
          <p:cNvSpPr txBox="1"/>
          <p:nvPr/>
        </p:nvSpPr>
        <p:spPr>
          <a:xfrm>
            <a:off x="8591107" y="2209101"/>
            <a:ext cx="3070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core sample in the location</a:t>
            </a:r>
          </a:p>
          <a:p>
            <a:r>
              <a:rPr lang="it-IT" dirty="0"/>
              <a:t>of </a:t>
            </a:r>
            <a:r>
              <a:rPr lang="it-IT" dirty="0" err="1"/>
              <a:t>interest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493242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0B294063-797D-BB4F-A5FD-F3CC10B08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141" y="425104"/>
            <a:ext cx="3600000" cy="6007792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833F2BCD-A6A3-324E-AB86-F72FEEE2574F}"/>
              </a:ext>
            </a:extLst>
          </p:cNvPr>
          <p:cNvSpPr txBox="1"/>
          <p:nvPr/>
        </p:nvSpPr>
        <p:spPr>
          <a:xfrm>
            <a:off x="4305419" y="2893466"/>
            <a:ext cx="736138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/>
              <a:t>I</a:t>
            </a:r>
            <a:r>
              <a:rPr lang="en-GB" sz="2200" b="1" baseline="30000" dirty="0"/>
              <a:t>2</a:t>
            </a:r>
            <a:r>
              <a:rPr lang="en-GB" sz="2200" b="1" dirty="0"/>
              <a:t>-RED</a:t>
            </a:r>
          </a:p>
          <a:p>
            <a:pPr algn="ctr"/>
            <a:r>
              <a:rPr lang="en-GB" sz="2200" b="1" dirty="0"/>
              <a:t>Improved Italian – Rainfall Extreme Dataset</a:t>
            </a:r>
          </a:p>
          <a:p>
            <a:pPr algn="ctr"/>
            <a:r>
              <a:rPr lang="en-GB" dirty="0"/>
              <a:t>(Mazzoglio et al., 2020)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Annual maxima </a:t>
            </a:r>
            <a:r>
              <a:rPr lang="en-GB" b="1" dirty="0"/>
              <a:t>1916-2019</a:t>
            </a:r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4B0ABC24-D1E5-0942-928E-0A982C0A4D7D}"/>
              </a:ext>
            </a:extLst>
          </p:cNvPr>
          <p:cNvSpPr txBox="1"/>
          <p:nvPr/>
        </p:nvSpPr>
        <p:spPr>
          <a:xfrm>
            <a:off x="6229350" y="800100"/>
            <a:ext cx="37192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dirty="0" err="1"/>
              <a:t>Most</a:t>
            </a:r>
            <a:r>
              <a:rPr lang="it-IT" sz="3600" dirty="0"/>
              <a:t> </a:t>
            </a:r>
            <a:r>
              <a:rPr lang="it-IT" sz="3600" dirty="0" err="1"/>
              <a:t>recent</a:t>
            </a:r>
            <a:r>
              <a:rPr lang="it-IT" sz="3600" dirty="0"/>
              <a:t> data</a:t>
            </a:r>
          </a:p>
        </p:txBody>
      </p:sp>
    </p:spTree>
    <p:extLst>
      <p:ext uri="{BB962C8B-B14F-4D97-AF65-F5344CB8AC3E}">
        <p14:creationId xmlns:p14="http://schemas.microsoft.com/office/powerpoint/2010/main" val="27086340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9A97DF-63BB-42D0-AB2D-F719C6960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5" y="606552"/>
            <a:ext cx="3831336" cy="4754880"/>
          </a:xfrm>
        </p:spPr>
        <p:txBody>
          <a:bodyPr>
            <a:normAutofit/>
          </a:bodyPr>
          <a:lstStyle/>
          <a:p>
            <a:pPr algn="ctr"/>
            <a:r>
              <a:rPr lang="it-IT" sz="4000" dirty="0" err="1"/>
              <a:t>Patched</a:t>
            </a:r>
            <a:r>
              <a:rPr lang="it-IT" sz="4000" dirty="0"/>
              <a:t> </a:t>
            </a:r>
            <a:r>
              <a:rPr lang="it-IT" sz="4000" dirty="0" err="1"/>
              <a:t>Kriging</a:t>
            </a:r>
            <a:r>
              <a:rPr lang="it-IT" sz="4000" dirty="0"/>
              <a:t>  GEV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B9E95580-705B-42C6-A244-4985C7BCF5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291" y="128587"/>
            <a:ext cx="7834825" cy="6600825"/>
          </a:xfr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ella 5">
                <a:extLst>
                  <a:ext uri="{FF2B5EF4-FFF2-40B4-BE49-F238E27FC236}">
                    <a16:creationId xmlns:a16="http://schemas.microsoft.com/office/drawing/2014/main" id="{0A1508C0-92CE-4027-84F2-EA54FB2E7E7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2204330"/>
                  </p:ext>
                </p:extLst>
              </p:nvPr>
            </p:nvGraphicFramePr>
            <p:xfrm>
              <a:off x="224988" y="2250852"/>
              <a:ext cx="3597270" cy="358854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22987">
                      <a:extLst>
                        <a:ext uri="{9D8B030D-6E8A-4147-A177-3AD203B41FA5}">
                          <a16:colId xmlns:a16="http://schemas.microsoft.com/office/drawing/2014/main" val="3760850762"/>
                        </a:ext>
                      </a:extLst>
                    </a:gridCol>
                    <a:gridCol w="625932">
                      <a:extLst>
                        <a:ext uri="{9D8B030D-6E8A-4147-A177-3AD203B41FA5}">
                          <a16:colId xmlns:a16="http://schemas.microsoft.com/office/drawing/2014/main" val="2102136786"/>
                        </a:ext>
                      </a:extLst>
                    </a:gridCol>
                    <a:gridCol w="934480">
                      <a:extLst>
                        <a:ext uri="{9D8B030D-6E8A-4147-A177-3AD203B41FA5}">
                          <a16:colId xmlns:a16="http://schemas.microsoft.com/office/drawing/2014/main" val="1424938953"/>
                        </a:ext>
                      </a:extLst>
                    </a:gridCol>
                    <a:gridCol w="769529">
                      <a:extLst>
                        <a:ext uri="{9D8B030D-6E8A-4147-A177-3AD203B41FA5}">
                          <a16:colId xmlns:a16="http://schemas.microsoft.com/office/drawing/2014/main" val="65835428"/>
                        </a:ext>
                      </a:extLst>
                    </a:gridCol>
                    <a:gridCol w="644342">
                      <a:extLst>
                        <a:ext uri="{9D8B030D-6E8A-4147-A177-3AD203B41FA5}">
                          <a16:colId xmlns:a16="http://schemas.microsoft.com/office/drawing/2014/main" val="801305002"/>
                        </a:ext>
                      </a:extLst>
                    </a:gridCol>
                  </a:tblGrid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d [h]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h [mm]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it-IT" sz="1100">
                                  <a:effectLst/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  <m:d>
                                <m:dPr>
                                  <m:ctrlPr>
                                    <a:rPr lang="it-IT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it-IT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𝝉</m:t>
                                  </m:r>
                                </m:e>
                              </m:d>
                            </m:oMath>
                          </a14:m>
                          <a:r>
                            <a:rPr lang="it-IT" sz="1100" dirty="0">
                              <a:effectLst/>
                            </a:rPr>
                            <a:t> [mm]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KToss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T [anni]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3600582818"/>
                      </a:ext>
                    </a:extLst>
                  </a:tr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0,25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23,8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10,8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2,202366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35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922593094"/>
                      </a:ext>
                    </a:extLst>
                  </a:tr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33,6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16,0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2,096363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28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796401351"/>
                      </a:ext>
                    </a:extLst>
                  </a:tr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0,75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42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20,2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2,080843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27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383323942"/>
                      </a:ext>
                    </a:extLst>
                  </a:tr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54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23,8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2,271618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39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737012726"/>
                      </a:ext>
                    </a:extLst>
                  </a:tr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125,4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36,0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3,48783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274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954587110"/>
                      </a:ext>
                    </a:extLst>
                  </a:tr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218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46,7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4,670317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1184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013689470"/>
                      </a:ext>
                    </a:extLst>
                  </a:tr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9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283,2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54,4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5,207954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2099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728459193"/>
                      </a:ext>
                    </a:extLst>
                  </a:tr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293,4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60,6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4,841523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1429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273777418"/>
                      </a:ext>
                    </a:extLst>
                  </a:tr>
                  <a:tr h="1967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327,2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78,7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4,158793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653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4917618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ella 5">
                <a:extLst>
                  <a:ext uri="{FF2B5EF4-FFF2-40B4-BE49-F238E27FC236}">
                    <a16:creationId xmlns:a16="http://schemas.microsoft.com/office/drawing/2014/main" id="{0A1508C0-92CE-4027-84F2-EA54FB2E7E7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2204330"/>
                  </p:ext>
                </p:extLst>
              </p:nvPr>
            </p:nvGraphicFramePr>
            <p:xfrm>
              <a:off x="224988" y="2250852"/>
              <a:ext cx="3597270" cy="358854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22987">
                      <a:extLst>
                        <a:ext uri="{9D8B030D-6E8A-4147-A177-3AD203B41FA5}">
                          <a16:colId xmlns:a16="http://schemas.microsoft.com/office/drawing/2014/main" val="3760850762"/>
                        </a:ext>
                      </a:extLst>
                    </a:gridCol>
                    <a:gridCol w="625932">
                      <a:extLst>
                        <a:ext uri="{9D8B030D-6E8A-4147-A177-3AD203B41FA5}">
                          <a16:colId xmlns:a16="http://schemas.microsoft.com/office/drawing/2014/main" val="2102136786"/>
                        </a:ext>
                      </a:extLst>
                    </a:gridCol>
                    <a:gridCol w="934480">
                      <a:extLst>
                        <a:ext uri="{9D8B030D-6E8A-4147-A177-3AD203B41FA5}">
                          <a16:colId xmlns:a16="http://schemas.microsoft.com/office/drawing/2014/main" val="1424938953"/>
                        </a:ext>
                      </a:extLst>
                    </a:gridCol>
                    <a:gridCol w="769529">
                      <a:extLst>
                        <a:ext uri="{9D8B030D-6E8A-4147-A177-3AD203B41FA5}">
                          <a16:colId xmlns:a16="http://schemas.microsoft.com/office/drawing/2014/main" val="65835428"/>
                        </a:ext>
                      </a:extLst>
                    </a:gridCol>
                    <a:gridCol w="644342">
                      <a:extLst>
                        <a:ext uri="{9D8B030D-6E8A-4147-A177-3AD203B41FA5}">
                          <a16:colId xmlns:a16="http://schemas.microsoft.com/office/drawing/2014/main" val="801305002"/>
                        </a:ext>
                      </a:extLst>
                    </a:gridCol>
                  </a:tblGrid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d [h]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h [mm]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44450" marR="44450" marT="0" marB="0" anchor="ctr">
                        <a:blipFill>
                          <a:blip r:embed="rId3"/>
                          <a:stretch>
                            <a:fillRect l="-135294" t="-1613" r="-154902" b="-8693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KToss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T [anni]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3600582818"/>
                      </a:ext>
                    </a:extLst>
                  </a:tr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0,25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23,8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10,8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2,202366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35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922593094"/>
                      </a:ext>
                    </a:extLst>
                  </a:tr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33,6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16,0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2,096363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28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796401351"/>
                      </a:ext>
                    </a:extLst>
                  </a:tr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0,75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42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20,2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2,080843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27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383323942"/>
                      </a:ext>
                    </a:extLst>
                  </a:tr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54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23,8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2,271618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39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737012726"/>
                      </a:ext>
                    </a:extLst>
                  </a:tr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125,4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36,0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3,48783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274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954587110"/>
                      </a:ext>
                    </a:extLst>
                  </a:tr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218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46,7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4,670317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1184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013689470"/>
                      </a:ext>
                    </a:extLst>
                  </a:tr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9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283,2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54,4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5,207954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2099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728459193"/>
                      </a:ext>
                    </a:extLst>
                  </a:tr>
                  <a:tr h="3768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293,4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60,6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4,841523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1429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273777418"/>
                      </a:ext>
                    </a:extLst>
                  </a:tr>
                  <a:tr h="1967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327,2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78,7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4,158793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653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4917618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0B958DB5-93DE-4D48-BA9E-484441E63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z="1100" smtClean="0"/>
              <a:pPr algn="ctr"/>
              <a:t>28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0337424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92F8FE-E1AB-4147-93D0-1F2C14A7E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723" y="1975592"/>
            <a:ext cx="3831336" cy="2321599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000" dirty="0"/>
              <a:t>Diagramma di severità di evento</a:t>
            </a:r>
            <a:br>
              <a:rPr lang="it-IT" sz="4000" dirty="0"/>
            </a:br>
            <a:r>
              <a:rPr lang="it-IT" sz="4000" dirty="0"/>
              <a:t>Metodo </a:t>
            </a:r>
            <a:r>
              <a:rPr lang="it-IT" sz="4000" dirty="0" err="1"/>
              <a:t>Patched</a:t>
            </a:r>
            <a:r>
              <a:rPr lang="it-IT" sz="4000" dirty="0"/>
              <a:t> </a:t>
            </a:r>
            <a:r>
              <a:rPr lang="it-IT" sz="4000" dirty="0" err="1"/>
              <a:t>Kriging</a:t>
            </a:r>
            <a:endParaRPr lang="it-IT" sz="4000" dirty="0"/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A840A8FE-DC73-44D9-AA6F-5D1B7A5624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627" y="523056"/>
            <a:ext cx="7065297" cy="5333296"/>
          </a:xfrm>
        </p:spPr>
      </p:pic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DEAF7A3-9ADA-438F-A6B4-BFC0F4081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319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5176844-69C3-4F79-BE38-EA5BDDF4FE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F1AAE4-D0BC-430F-A613-7BBAAECA0C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22859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D2ECDC7-83D9-4E46-97E3-109F58936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379475"/>
            <a:ext cx="10671048" cy="1554480"/>
          </a:xfrm>
        </p:spPr>
        <p:txBody>
          <a:bodyPr anchor="ctr">
            <a:normAutofit/>
          </a:bodyPr>
          <a:lstStyle/>
          <a:p>
            <a:r>
              <a:rPr lang="it-IT" dirty="0" err="1">
                <a:solidFill>
                  <a:schemeClr val="bg1"/>
                </a:solidFill>
              </a:rPr>
              <a:t>Types</a:t>
            </a:r>
            <a:r>
              <a:rPr lang="it-IT" dirty="0">
                <a:solidFill>
                  <a:schemeClr val="bg1"/>
                </a:solidFill>
              </a:rPr>
              <a:t> of </a:t>
            </a:r>
            <a:r>
              <a:rPr lang="it-IT" dirty="0" err="1">
                <a:solidFill>
                  <a:schemeClr val="bg1"/>
                </a:solidFill>
              </a:rPr>
              <a:t>unsolved</a:t>
            </a:r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dirty="0" err="1">
                <a:solidFill>
                  <a:schemeClr val="bg1"/>
                </a:solidFill>
              </a:rPr>
              <a:t>problems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3887C7-C0A1-054D-B6E9-2F2B973A1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824" y="2607732"/>
            <a:ext cx="11128376" cy="3174357"/>
          </a:xfrm>
        </p:spPr>
        <p:txBody>
          <a:bodyPr>
            <a:normAutofit/>
          </a:bodyPr>
          <a:lstStyle/>
          <a:p>
            <a:r>
              <a:rPr lang="it-IT" dirty="0"/>
              <a:t>17. </a:t>
            </a:r>
            <a:r>
              <a:rPr lang="it-IT" dirty="0" err="1"/>
              <a:t>What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the relative </a:t>
            </a:r>
            <a:r>
              <a:rPr lang="it-IT" dirty="0" err="1"/>
              <a:t>value</a:t>
            </a:r>
            <a:r>
              <a:rPr lang="it-IT" dirty="0"/>
              <a:t> of </a:t>
            </a:r>
            <a:r>
              <a:rPr lang="it-IT" dirty="0" err="1"/>
              <a:t>traditional</a:t>
            </a:r>
            <a:r>
              <a:rPr lang="it-IT" dirty="0"/>
              <a:t> </a:t>
            </a:r>
            <a:r>
              <a:rPr lang="it-IT" dirty="0" err="1"/>
              <a:t>hydrological</a:t>
            </a:r>
            <a:r>
              <a:rPr lang="it-IT" dirty="0"/>
              <a:t> </a:t>
            </a:r>
            <a:r>
              <a:rPr lang="it-IT" dirty="0" err="1"/>
              <a:t>observations</a:t>
            </a:r>
            <a:r>
              <a:rPr lang="it-IT" dirty="0"/>
              <a:t> vs soft data (qualitative </a:t>
            </a:r>
            <a:r>
              <a:rPr lang="it-IT" dirty="0" err="1"/>
              <a:t>observations</a:t>
            </a:r>
            <a:r>
              <a:rPr lang="it-IT" dirty="0"/>
              <a:t> from </a:t>
            </a:r>
            <a:r>
              <a:rPr lang="it-IT" dirty="0" err="1"/>
              <a:t>lay</a:t>
            </a:r>
            <a:r>
              <a:rPr lang="it-IT" dirty="0"/>
              <a:t> </a:t>
            </a:r>
            <a:r>
              <a:rPr lang="it-IT" dirty="0" err="1"/>
              <a:t>persons</a:t>
            </a:r>
            <a:r>
              <a:rPr lang="it-IT" dirty="0"/>
              <a:t>, data </a:t>
            </a:r>
            <a:r>
              <a:rPr lang="it-IT" dirty="0" err="1"/>
              <a:t>mining</a:t>
            </a:r>
            <a:r>
              <a:rPr lang="it-IT" dirty="0"/>
              <a:t> etc.), and under </a:t>
            </a:r>
            <a:r>
              <a:rPr lang="it-IT" dirty="0" err="1"/>
              <a:t>what</a:t>
            </a:r>
            <a:r>
              <a:rPr lang="it-IT" dirty="0"/>
              <a:t> </a:t>
            </a:r>
            <a:r>
              <a:rPr lang="it-IT" dirty="0" err="1"/>
              <a:t>conditions</a:t>
            </a:r>
            <a:r>
              <a:rPr lang="it-IT" dirty="0"/>
              <a:t> can </a:t>
            </a:r>
            <a:r>
              <a:rPr lang="it-IT" dirty="0" err="1"/>
              <a:t>we</a:t>
            </a:r>
            <a:r>
              <a:rPr lang="it-IT" dirty="0"/>
              <a:t> </a:t>
            </a:r>
            <a:r>
              <a:rPr lang="it-IT" dirty="0" err="1"/>
              <a:t>substitute</a:t>
            </a:r>
            <a:r>
              <a:rPr lang="it-IT" dirty="0"/>
              <a:t> </a:t>
            </a:r>
            <a:r>
              <a:rPr lang="it-IT" dirty="0" err="1"/>
              <a:t>space</a:t>
            </a:r>
            <a:r>
              <a:rPr lang="it-IT" dirty="0"/>
              <a:t> for time?</a:t>
            </a:r>
          </a:p>
          <a:p>
            <a:pPr marL="0" indent="0">
              <a:buNone/>
            </a:pPr>
            <a:endParaRPr lang="it-IT" dirty="0"/>
          </a:p>
          <a:p>
            <a:r>
              <a:rPr lang="it-IT" dirty="0"/>
              <a:t>21. How can the (un)</a:t>
            </a:r>
            <a:r>
              <a:rPr lang="it-IT" dirty="0" err="1"/>
              <a:t>certainty</a:t>
            </a:r>
            <a:r>
              <a:rPr lang="it-IT" dirty="0"/>
              <a:t> in </a:t>
            </a:r>
            <a:r>
              <a:rPr lang="it-IT" dirty="0" err="1"/>
              <a:t>hydrological</a:t>
            </a:r>
            <a:r>
              <a:rPr lang="it-IT" dirty="0"/>
              <a:t> </a:t>
            </a:r>
            <a:r>
              <a:rPr lang="it-IT" dirty="0" err="1"/>
              <a:t>predictions</a:t>
            </a:r>
            <a:r>
              <a:rPr lang="it-IT" dirty="0"/>
              <a:t> be </a:t>
            </a:r>
            <a:r>
              <a:rPr lang="it-IT" dirty="0" err="1"/>
              <a:t>communicated</a:t>
            </a:r>
            <a:r>
              <a:rPr lang="it-IT" dirty="0"/>
              <a:t> to </a:t>
            </a:r>
            <a:r>
              <a:rPr lang="it-IT" dirty="0" err="1"/>
              <a:t>decision</a:t>
            </a:r>
            <a:r>
              <a:rPr lang="it-IT" dirty="0"/>
              <a:t> </a:t>
            </a:r>
            <a:r>
              <a:rPr lang="it-IT" dirty="0" err="1"/>
              <a:t>makers</a:t>
            </a:r>
            <a:r>
              <a:rPr lang="it-IT" dirty="0"/>
              <a:t> and the general public?</a:t>
            </a: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A101E513-AF74-4E9D-A31F-996642507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578356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8CAC1D0-8BA9-5340-A1CF-A0CDAC48C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86616" y="6007608"/>
            <a:ext cx="41148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79E6812-DF0E-4B88-AFAA-EAC7168F54C0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651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2CD80B-C556-4050-A4C6-BEFFC31C1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988" y="519255"/>
            <a:ext cx="3831336" cy="4754880"/>
          </a:xfrm>
        </p:spPr>
        <p:txBody>
          <a:bodyPr>
            <a:normAutofit/>
          </a:bodyPr>
          <a:lstStyle/>
          <a:p>
            <a:pPr algn="ctr"/>
            <a:r>
              <a:rPr lang="it-IT" sz="4400" dirty="0"/>
              <a:t>Metodo VAPI Sardegna 1998</a:t>
            </a:r>
            <a:br>
              <a:rPr lang="it-IT" sz="4400" dirty="0"/>
            </a:br>
            <a:r>
              <a:rPr lang="it-IT" sz="3600" dirty="0">
                <a:highlight>
                  <a:srgbClr val="FFFF00"/>
                </a:highlight>
              </a:rPr>
              <a:t>modificato d&lt;1h</a:t>
            </a:r>
            <a:endParaRPr lang="it-IT" sz="4400" dirty="0">
              <a:highlight>
                <a:srgbClr val="FFFF00"/>
              </a:highlight>
            </a:endParaRPr>
          </a:p>
        </p:txBody>
      </p:sp>
      <p:pic>
        <p:nvPicPr>
          <p:cNvPr id="9" name="Segnaposto contenuto 8">
            <a:extLst>
              <a:ext uri="{FF2B5EF4-FFF2-40B4-BE49-F238E27FC236}">
                <a16:creationId xmlns:a16="http://schemas.microsoft.com/office/drawing/2014/main" id="{F954478A-BE56-475E-9E3E-7E056D4C9D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35331"/>
            <a:ext cx="6810375" cy="6787337"/>
          </a:xfr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ella 9">
                <a:extLst>
                  <a:ext uri="{FF2B5EF4-FFF2-40B4-BE49-F238E27FC236}">
                    <a16:creationId xmlns:a16="http://schemas.microsoft.com/office/drawing/2014/main" id="{B20F80D4-CA77-4A9D-8408-0E053D1E710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1365371"/>
                  </p:ext>
                </p:extLst>
              </p:nvPr>
            </p:nvGraphicFramePr>
            <p:xfrm>
              <a:off x="564174" y="2599366"/>
              <a:ext cx="3733150" cy="325989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538002">
                      <a:extLst>
                        <a:ext uri="{9D8B030D-6E8A-4147-A177-3AD203B41FA5}">
                          <a16:colId xmlns:a16="http://schemas.microsoft.com/office/drawing/2014/main" val="3274602509"/>
                        </a:ext>
                      </a:extLst>
                    </a:gridCol>
                    <a:gridCol w="758093">
                      <a:extLst>
                        <a:ext uri="{9D8B030D-6E8A-4147-A177-3AD203B41FA5}">
                          <a16:colId xmlns:a16="http://schemas.microsoft.com/office/drawing/2014/main" val="3489466194"/>
                        </a:ext>
                      </a:extLst>
                    </a:gridCol>
                    <a:gridCol w="969778">
                      <a:extLst>
                        <a:ext uri="{9D8B030D-6E8A-4147-A177-3AD203B41FA5}">
                          <a16:colId xmlns:a16="http://schemas.microsoft.com/office/drawing/2014/main" val="1723095441"/>
                        </a:ext>
                      </a:extLst>
                    </a:gridCol>
                    <a:gridCol w="798596">
                      <a:extLst>
                        <a:ext uri="{9D8B030D-6E8A-4147-A177-3AD203B41FA5}">
                          <a16:colId xmlns:a16="http://schemas.microsoft.com/office/drawing/2014/main" val="656045859"/>
                        </a:ext>
                      </a:extLst>
                    </a:gridCol>
                    <a:gridCol w="668681">
                      <a:extLst>
                        <a:ext uri="{9D8B030D-6E8A-4147-A177-3AD203B41FA5}">
                          <a16:colId xmlns:a16="http://schemas.microsoft.com/office/drawing/2014/main" val="2625533477"/>
                        </a:ext>
                      </a:extLst>
                    </a:gridCol>
                  </a:tblGrid>
                  <a:tr h="38055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d [h]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h [mm]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it-IT" sz="1100">
                                  <a:effectLst/>
                                  <a:latin typeface="Cambria Math" panose="02040503050406030204" pitchFamily="18" charset="0"/>
                                </a:rPr>
                                <m:t>𝝁</m:t>
                              </m:r>
                              <m:d>
                                <m:dPr>
                                  <m:ctrlPr>
                                    <a:rPr lang="it-IT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it-IT" sz="14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𝒉</m:t>
                                      </m:r>
                                    </m:e>
                                    <m:sub>
                                      <m:r>
                                        <a:rPr lang="it-IT" sz="1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𝒅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it-IT" sz="1100">
                              <a:effectLst/>
                            </a:rPr>
                            <a:t> [mm]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KToss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T [anni]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748656901"/>
                      </a:ext>
                    </a:extLst>
                  </a:tr>
                  <a:tr h="38055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0,25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23,8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10,2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2,327739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239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492371945"/>
                      </a:ext>
                    </a:extLst>
                  </a:tr>
                  <a:tr h="38055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33,6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15,8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2,123479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49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845491743"/>
                      </a:ext>
                    </a:extLst>
                  </a:tr>
                  <a:tr h="19866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0,75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42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20,4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2,055989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32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611637451"/>
                      </a:ext>
                    </a:extLst>
                  </a:tr>
                  <a:tr h="19866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54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24,5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2,20523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860068697"/>
                      </a:ext>
                    </a:extLst>
                  </a:tr>
                  <a:tr h="19866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125,4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38,7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3,23813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240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805263435"/>
                      </a:ext>
                    </a:extLst>
                  </a:tr>
                  <a:tr h="38055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218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51,7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4,215589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1235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3593733565"/>
                      </a:ext>
                    </a:extLst>
                  </a:tr>
                  <a:tr h="38055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9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283,2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61,2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4,624094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2239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484857804"/>
                      </a:ext>
                    </a:extLst>
                  </a:tr>
                  <a:tr h="38055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293,4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69,1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4,248805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1068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3463650842"/>
                      </a:ext>
                    </a:extLst>
                  </a:tr>
                  <a:tr h="38055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327,2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92,2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3,548338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272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64965491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ella 9">
                <a:extLst>
                  <a:ext uri="{FF2B5EF4-FFF2-40B4-BE49-F238E27FC236}">
                    <a16:creationId xmlns:a16="http://schemas.microsoft.com/office/drawing/2014/main" id="{B20F80D4-CA77-4A9D-8408-0E053D1E710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1365371"/>
                  </p:ext>
                </p:extLst>
              </p:nvPr>
            </p:nvGraphicFramePr>
            <p:xfrm>
              <a:off x="564174" y="2599366"/>
              <a:ext cx="3733150" cy="325989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538002">
                      <a:extLst>
                        <a:ext uri="{9D8B030D-6E8A-4147-A177-3AD203B41FA5}">
                          <a16:colId xmlns:a16="http://schemas.microsoft.com/office/drawing/2014/main" val="3274602509"/>
                        </a:ext>
                      </a:extLst>
                    </a:gridCol>
                    <a:gridCol w="758093">
                      <a:extLst>
                        <a:ext uri="{9D8B030D-6E8A-4147-A177-3AD203B41FA5}">
                          <a16:colId xmlns:a16="http://schemas.microsoft.com/office/drawing/2014/main" val="3489466194"/>
                        </a:ext>
                      </a:extLst>
                    </a:gridCol>
                    <a:gridCol w="969778">
                      <a:extLst>
                        <a:ext uri="{9D8B030D-6E8A-4147-A177-3AD203B41FA5}">
                          <a16:colId xmlns:a16="http://schemas.microsoft.com/office/drawing/2014/main" val="1723095441"/>
                        </a:ext>
                      </a:extLst>
                    </a:gridCol>
                    <a:gridCol w="798596">
                      <a:extLst>
                        <a:ext uri="{9D8B030D-6E8A-4147-A177-3AD203B41FA5}">
                          <a16:colId xmlns:a16="http://schemas.microsoft.com/office/drawing/2014/main" val="656045859"/>
                        </a:ext>
                      </a:extLst>
                    </a:gridCol>
                    <a:gridCol w="668681">
                      <a:extLst>
                        <a:ext uri="{9D8B030D-6E8A-4147-A177-3AD203B41FA5}">
                          <a16:colId xmlns:a16="http://schemas.microsoft.com/office/drawing/2014/main" val="2625533477"/>
                        </a:ext>
                      </a:extLst>
                    </a:gridCol>
                  </a:tblGrid>
                  <a:tr h="38055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d [h]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h [mm]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44450" marR="44450" marT="0" marB="0" anchor="ctr">
                        <a:blipFill>
                          <a:blip r:embed="rId3"/>
                          <a:stretch>
                            <a:fillRect l="-134591" t="-1587" r="-154717" b="-7539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KToss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T [anni]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748656901"/>
                      </a:ext>
                    </a:extLst>
                  </a:tr>
                  <a:tr h="38055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0,25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23,8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10,2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2,327739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239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492371945"/>
                      </a:ext>
                    </a:extLst>
                  </a:tr>
                  <a:tr h="38055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33,6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15,8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2,123479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49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845491743"/>
                      </a:ext>
                    </a:extLst>
                  </a:tr>
                  <a:tr h="19866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0,75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42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20,4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2,055989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32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611637451"/>
                      </a:ext>
                    </a:extLst>
                  </a:tr>
                  <a:tr h="19866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54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24,5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2,20523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860068697"/>
                      </a:ext>
                    </a:extLst>
                  </a:tr>
                  <a:tr h="19866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125,4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38,7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3,23813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240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805263435"/>
                      </a:ext>
                    </a:extLst>
                  </a:tr>
                  <a:tr h="38055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218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51,7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4,215589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1235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3593733565"/>
                      </a:ext>
                    </a:extLst>
                  </a:tr>
                  <a:tr h="38055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9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283,2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61,2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4,624094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2239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484857804"/>
                      </a:ext>
                    </a:extLst>
                  </a:tr>
                  <a:tr h="38055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293,4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69,1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4,248805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1068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3463650842"/>
                      </a:ext>
                    </a:extLst>
                  </a:tr>
                  <a:tr h="38055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327,2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92,2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3,548338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272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64965491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1F490F7D-FC9A-42E5-85E0-B13C95441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1139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50DEAC4-C226-45E6-A11C-1C6420B3B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600" y="1966714"/>
            <a:ext cx="3831336" cy="2339355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000" dirty="0"/>
              <a:t>Diagramma di severità di evento</a:t>
            </a:r>
            <a:br>
              <a:rPr lang="it-IT" sz="4000" dirty="0"/>
            </a:br>
            <a:r>
              <a:rPr lang="it-IT" sz="4000" dirty="0"/>
              <a:t>Metodo VAPI Sardegna 1998</a:t>
            </a:r>
            <a:br>
              <a:rPr lang="it-IT" sz="4000" dirty="0"/>
            </a:br>
            <a:r>
              <a:rPr lang="it-IT" dirty="0">
                <a:highlight>
                  <a:srgbClr val="FFFF00"/>
                </a:highlight>
              </a:rPr>
              <a:t>modificato d&lt;1h</a:t>
            </a:r>
            <a:endParaRPr lang="it-IT" sz="4000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576F3C5-72F6-4D73-A4B8-FCD4B77BD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31</a:t>
            </a:fld>
            <a:endParaRPr lang="en-US" dirty="0"/>
          </a:p>
        </p:txBody>
      </p:sp>
      <p:pic>
        <p:nvPicPr>
          <p:cNvPr id="10" name="Segnaposto contenuto 9">
            <a:extLst>
              <a:ext uri="{FF2B5EF4-FFF2-40B4-BE49-F238E27FC236}">
                <a16:creationId xmlns:a16="http://schemas.microsoft.com/office/drawing/2014/main" id="{E761631A-C320-46C3-8FB4-0D35A00B3F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700" y="562243"/>
            <a:ext cx="7241039" cy="5148295"/>
          </a:xfrm>
        </p:spPr>
      </p:pic>
    </p:spTree>
    <p:extLst>
      <p:ext uri="{BB962C8B-B14F-4D97-AF65-F5344CB8AC3E}">
        <p14:creationId xmlns:p14="http://schemas.microsoft.com/office/powerpoint/2010/main" val="30835809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DC605C6-B35E-4F18-BE30-9217A037A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4000" dirty="0"/>
              <a:t>Metodo GEV </a:t>
            </a:r>
            <a:r>
              <a:rPr lang="it-IT" sz="4000" dirty="0" err="1"/>
              <a:t>geostatistico</a:t>
            </a:r>
            <a:br>
              <a:rPr lang="it-IT" sz="4000" dirty="0"/>
            </a:br>
            <a:r>
              <a:rPr lang="it-IT" dirty="0">
                <a:highlight>
                  <a:srgbClr val="FFFF00"/>
                </a:highlight>
              </a:rPr>
              <a:t>modificato d&lt;1h</a:t>
            </a:r>
            <a:endParaRPr lang="it-IT" sz="4000" dirty="0"/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74910150-4001-4CD1-8F8A-6E9C78EC22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448" y="69806"/>
            <a:ext cx="6539375" cy="6718387"/>
          </a:xfr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ella 5">
                <a:extLst>
                  <a:ext uri="{FF2B5EF4-FFF2-40B4-BE49-F238E27FC236}">
                    <a16:creationId xmlns:a16="http://schemas.microsoft.com/office/drawing/2014/main" id="{1EC1CF55-6C75-42EC-B027-343D63DEF85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2364582"/>
                  </p:ext>
                </p:extLst>
              </p:nvPr>
            </p:nvGraphicFramePr>
            <p:xfrm>
              <a:off x="859290" y="2516981"/>
              <a:ext cx="3630659" cy="328374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28769">
                      <a:extLst>
                        <a:ext uri="{9D8B030D-6E8A-4147-A177-3AD203B41FA5}">
                          <a16:colId xmlns:a16="http://schemas.microsoft.com/office/drawing/2014/main" val="609088505"/>
                        </a:ext>
                      </a:extLst>
                    </a:gridCol>
                    <a:gridCol w="631742">
                      <a:extLst>
                        <a:ext uri="{9D8B030D-6E8A-4147-A177-3AD203B41FA5}">
                          <a16:colId xmlns:a16="http://schemas.microsoft.com/office/drawing/2014/main" val="405256519"/>
                        </a:ext>
                      </a:extLst>
                    </a:gridCol>
                    <a:gridCol w="943154">
                      <a:extLst>
                        <a:ext uri="{9D8B030D-6E8A-4147-A177-3AD203B41FA5}">
                          <a16:colId xmlns:a16="http://schemas.microsoft.com/office/drawing/2014/main" val="1280252745"/>
                        </a:ext>
                      </a:extLst>
                    </a:gridCol>
                    <a:gridCol w="776671">
                      <a:extLst>
                        <a:ext uri="{9D8B030D-6E8A-4147-A177-3AD203B41FA5}">
                          <a16:colId xmlns:a16="http://schemas.microsoft.com/office/drawing/2014/main" val="2791786779"/>
                        </a:ext>
                      </a:extLst>
                    </a:gridCol>
                    <a:gridCol w="650323">
                      <a:extLst>
                        <a:ext uri="{9D8B030D-6E8A-4147-A177-3AD203B41FA5}">
                          <a16:colId xmlns:a16="http://schemas.microsoft.com/office/drawing/2014/main" val="4140962311"/>
                        </a:ext>
                      </a:extLst>
                    </a:gridCol>
                  </a:tblGrid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d [h]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h [mm]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it-IT" sz="1100">
                                  <a:effectLst/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  <m:d>
                                <m:dPr>
                                  <m:ctrlPr>
                                    <a:rPr lang="it-IT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it-IT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𝝉</m:t>
                                  </m:r>
                                </m:e>
                              </m:d>
                            </m:oMath>
                          </a14:m>
                          <a:r>
                            <a:rPr lang="it-IT" sz="1100">
                              <a:effectLst/>
                            </a:rPr>
                            <a:t> [mm]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 err="1">
                              <a:effectLst/>
                            </a:rPr>
                            <a:t>KToss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T [anni]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625901383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0,25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23,8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11,7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2,033329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44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949195610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33,6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16,7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2,009073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31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92175848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0,75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42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20,6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2,038222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29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434352927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54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23,9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2,259831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42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665460960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125,4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34,8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3,608377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373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3688977314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218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4,952664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2363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3034213418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9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283,2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50,5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5,603247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5314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395129522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293,4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55,8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5,262723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2831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534973827"/>
                      </a:ext>
                    </a:extLst>
                  </a:tr>
                  <a:tr h="18002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327,2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70,6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4,63374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974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69523473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ella 5">
                <a:extLst>
                  <a:ext uri="{FF2B5EF4-FFF2-40B4-BE49-F238E27FC236}">
                    <a16:creationId xmlns:a16="http://schemas.microsoft.com/office/drawing/2014/main" id="{1EC1CF55-6C75-42EC-B027-343D63DEF85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2364582"/>
                  </p:ext>
                </p:extLst>
              </p:nvPr>
            </p:nvGraphicFramePr>
            <p:xfrm>
              <a:off x="859290" y="2516981"/>
              <a:ext cx="3630659" cy="328374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28769">
                      <a:extLst>
                        <a:ext uri="{9D8B030D-6E8A-4147-A177-3AD203B41FA5}">
                          <a16:colId xmlns:a16="http://schemas.microsoft.com/office/drawing/2014/main" val="609088505"/>
                        </a:ext>
                      </a:extLst>
                    </a:gridCol>
                    <a:gridCol w="631742">
                      <a:extLst>
                        <a:ext uri="{9D8B030D-6E8A-4147-A177-3AD203B41FA5}">
                          <a16:colId xmlns:a16="http://schemas.microsoft.com/office/drawing/2014/main" val="405256519"/>
                        </a:ext>
                      </a:extLst>
                    </a:gridCol>
                    <a:gridCol w="943154">
                      <a:extLst>
                        <a:ext uri="{9D8B030D-6E8A-4147-A177-3AD203B41FA5}">
                          <a16:colId xmlns:a16="http://schemas.microsoft.com/office/drawing/2014/main" val="1280252745"/>
                        </a:ext>
                      </a:extLst>
                    </a:gridCol>
                    <a:gridCol w="776671">
                      <a:extLst>
                        <a:ext uri="{9D8B030D-6E8A-4147-A177-3AD203B41FA5}">
                          <a16:colId xmlns:a16="http://schemas.microsoft.com/office/drawing/2014/main" val="2791786779"/>
                        </a:ext>
                      </a:extLst>
                    </a:gridCol>
                    <a:gridCol w="650323">
                      <a:extLst>
                        <a:ext uri="{9D8B030D-6E8A-4147-A177-3AD203B41FA5}">
                          <a16:colId xmlns:a16="http://schemas.microsoft.com/office/drawing/2014/main" val="4140962311"/>
                        </a:ext>
                      </a:extLst>
                    </a:gridCol>
                  </a:tblGrid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d [h]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h [mm]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44450" marR="44450" marT="0" marB="0" anchor="ctr">
                        <a:blipFill>
                          <a:blip r:embed="rId3"/>
                          <a:stretch>
                            <a:fillRect l="-134194" t="-1754" r="-154194" b="-8701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 err="1">
                              <a:effectLst/>
                            </a:rPr>
                            <a:t>KToss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T [anni]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625901383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0,25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23,8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11,7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2,033329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44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949195610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33,6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16,7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2,009073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31</a:t>
                          </a: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92175848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0,75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42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20,6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2,038222</a:t>
                          </a: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29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434352927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54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23,9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2,259831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42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665460960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125,4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34,8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3,608377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373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3688977314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218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4,952664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2363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3034213418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9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283,2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50,5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5,603247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5314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395129522"/>
                      </a:ext>
                    </a:extLst>
                  </a:tr>
                  <a:tr h="3448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12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293,4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55,8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5,262723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2831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2534973827"/>
                      </a:ext>
                    </a:extLst>
                  </a:tr>
                  <a:tr h="18002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24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327,2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>
                              <a:effectLst/>
                            </a:rPr>
                            <a:t>70,6</a:t>
                          </a:r>
                          <a:endParaRPr lang="it-IT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4,63374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100" dirty="0">
                              <a:effectLst/>
                            </a:rPr>
                            <a:t>974</a:t>
                          </a:r>
                          <a:endParaRPr lang="it-IT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4450" marR="44450" marT="0" marB="0" anchor="ctr"/>
                    </a:tc>
                    <a:extLst>
                      <a:ext uri="{0D108BD9-81ED-4DB2-BD59-A6C34878D82A}">
                        <a16:rowId xmlns:a16="http://schemas.microsoft.com/office/drawing/2014/main" val="169523473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6D58749B-6688-4CFD-8317-3AB72CDE7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z="1100" smtClean="0"/>
              <a:pPr algn="ctr"/>
              <a:t>32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0713923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A791713-3802-4478-A079-EE2DAFA0E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723" y="1980031"/>
            <a:ext cx="3831336" cy="2312722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000" dirty="0"/>
              <a:t>Diagramma di severità di evento</a:t>
            </a:r>
            <a:br>
              <a:rPr lang="it-IT" sz="4000" dirty="0"/>
            </a:br>
            <a:r>
              <a:rPr lang="it-IT" sz="4000" dirty="0"/>
              <a:t>Metodo GEV </a:t>
            </a:r>
            <a:r>
              <a:rPr lang="it-IT" sz="4000" dirty="0" err="1"/>
              <a:t>geostatistico</a:t>
            </a:r>
            <a:br>
              <a:rPr lang="it-IT" sz="4000" dirty="0"/>
            </a:br>
            <a:r>
              <a:rPr lang="it-IT" dirty="0">
                <a:highlight>
                  <a:srgbClr val="FFFF00"/>
                </a:highlight>
              </a:rPr>
              <a:t>modificato d&lt;1h</a:t>
            </a:r>
            <a:endParaRPr lang="it-IT" sz="4000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BB9FEFB-9C77-4F45-88D8-CEF3DEF7D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33</a:t>
            </a:fld>
            <a:endParaRPr lang="en-US" dirty="0"/>
          </a:p>
        </p:txBody>
      </p:sp>
      <p:pic>
        <p:nvPicPr>
          <p:cNvPr id="8" name="Segnaposto contenuto 7">
            <a:extLst>
              <a:ext uri="{FF2B5EF4-FFF2-40B4-BE49-F238E27FC236}">
                <a16:creationId xmlns:a16="http://schemas.microsoft.com/office/drawing/2014/main" id="{9C916185-B538-4211-9595-D84181AF47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308" y="589792"/>
            <a:ext cx="7213666" cy="5417816"/>
          </a:xfrm>
        </p:spPr>
      </p:pic>
    </p:spTree>
    <p:extLst>
      <p:ext uri="{BB962C8B-B14F-4D97-AF65-F5344CB8AC3E}">
        <p14:creationId xmlns:p14="http://schemas.microsoft.com/office/powerpoint/2010/main" val="4987853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19E7763-1AE5-40C1-8995-669C6D428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6445" y="485267"/>
            <a:ext cx="6137149" cy="585216"/>
          </a:xfrm>
        </p:spPr>
        <p:txBody>
          <a:bodyPr>
            <a:normAutofit fontScale="90000"/>
          </a:bodyPr>
          <a:lstStyle/>
          <a:p>
            <a:r>
              <a:rPr lang="it-IT" sz="4000" dirty="0"/>
              <a:t>3 </a:t>
            </a:r>
            <a:r>
              <a:rPr lang="it-IT" sz="4000" dirty="0" err="1"/>
              <a:t>Regional</a:t>
            </a:r>
            <a:r>
              <a:rPr lang="it-IT" sz="4000" dirty="0"/>
              <a:t> </a:t>
            </a:r>
            <a:r>
              <a:rPr lang="it-IT" sz="4000" dirty="0" err="1"/>
              <a:t>methods</a:t>
            </a:r>
            <a:r>
              <a:rPr lang="it-IT" sz="4000" dirty="0"/>
              <a:t> 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763394C-7729-486A-9492-CD79766B8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34</a:t>
            </a:fld>
            <a:endParaRPr lang="en-US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FB73842A-4F7D-46CB-BAAA-2D60B2C6E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90" y="187531"/>
            <a:ext cx="5587404" cy="4159275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34C40613-EAFD-4FFC-A348-0DF7077149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94" y="1984704"/>
            <a:ext cx="6299292" cy="4685765"/>
          </a:xfrm>
          <a:prstGeom prst="rect">
            <a:avLst/>
          </a:prstGeom>
        </p:spPr>
      </p:pic>
      <p:sp>
        <p:nvSpPr>
          <p:cNvPr id="3" name="Ovale 2">
            <a:extLst>
              <a:ext uri="{FF2B5EF4-FFF2-40B4-BE49-F238E27FC236}">
                <a16:creationId xmlns:a16="http://schemas.microsoft.com/office/drawing/2014/main" id="{A2CF5007-BF20-914E-9B38-53F7B1A78601}"/>
              </a:ext>
            </a:extLst>
          </p:cNvPr>
          <p:cNvSpPr/>
          <p:nvPr/>
        </p:nvSpPr>
        <p:spPr>
          <a:xfrm>
            <a:off x="9590567" y="3272370"/>
            <a:ext cx="531628" cy="487211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5149D885-0057-AE49-8080-3367CC16B4E9}"/>
              </a:ext>
            </a:extLst>
          </p:cNvPr>
          <p:cNvSpPr/>
          <p:nvPr/>
        </p:nvSpPr>
        <p:spPr>
          <a:xfrm>
            <a:off x="1651591" y="2541870"/>
            <a:ext cx="531628" cy="487211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45D20C7-1B84-BE42-8418-14AED862F644}"/>
              </a:ext>
            </a:extLst>
          </p:cNvPr>
          <p:cNvSpPr txBox="1"/>
          <p:nvPr/>
        </p:nvSpPr>
        <p:spPr>
          <a:xfrm>
            <a:off x="1212112" y="3283455"/>
            <a:ext cx="236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Critical </a:t>
            </a:r>
            <a:r>
              <a:rPr lang="it-IT" dirty="0" err="1"/>
              <a:t>rainfall</a:t>
            </a:r>
            <a:r>
              <a:rPr lang="it-IT" dirty="0"/>
              <a:t> (d=</a:t>
            </a:r>
            <a:r>
              <a:rPr lang="it-IT" dirty="0" err="1"/>
              <a:t>tc</a:t>
            </a:r>
            <a:r>
              <a:rPr lang="it-IT" dirty="0"/>
              <a:t>)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0CB9A28A-AC73-F345-A919-1239D718370A}"/>
              </a:ext>
            </a:extLst>
          </p:cNvPr>
          <p:cNvSpPr txBox="1"/>
          <p:nvPr/>
        </p:nvSpPr>
        <p:spPr>
          <a:xfrm>
            <a:off x="8715399" y="4068202"/>
            <a:ext cx="2813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Antecedent</a:t>
            </a:r>
            <a:r>
              <a:rPr lang="it-IT" dirty="0"/>
              <a:t> </a:t>
            </a:r>
            <a:r>
              <a:rPr lang="it-IT" dirty="0" err="1"/>
              <a:t>precipitation</a:t>
            </a:r>
            <a:endParaRPr lang="it-IT" dirty="0"/>
          </a:p>
        </p:txBody>
      </p:sp>
      <p:pic>
        <p:nvPicPr>
          <p:cNvPr id="11" name="Segnaposto contenuto 4">
            <a:extLst>
              <a:ext uri="{FF2B5EF4-FFF2-40B4-BE49-F238E27FC236}">
                <a16:creationId xmlns:a16="http://schemas.microsoft.com/office/drawing/2014/main" id="{34255503-DEF2-1345-AE10-7E163B6616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01" y="4443815"/>
            <a:ext cx="4794265" cy="230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1307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593F0342-0C20-2541-A9BC-FBEF9B419B0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-540778" y="3376652"/>
                <a:ext cx="6245352" cy="4754880"/>
              </a:xfrm>
            </p:spPr>
            <p:txBody>
              <a:bodyPr/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it-IT" sz="3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3600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it-IT" sz="36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it-IT" sz="3600" b="0" i="1" smtClean="0">
                            <a:latin typeface="Cambria Math" panose="02040503050406030204" pitchFamily="18" charset="0"/>
                          </a:rPr>
                          <m:t>?</m:t>
                        </m:r>
                      </m:sub>
                    </m:sSub>
                    <m:r>
                      <a:rPr lang="it-IT" sz="36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it-IT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it-IT" sz="36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3600" i="1">
                                <a:latin typeface="Cambria Math" panose="02040503050406030204" pitchFamily="18" charset="0"/>
                              </a:rPr>
                              <m:t>𝛹</m:t>
                            </m:r>
                          </m:e>
                          <m:sub>
                            <m:r>
                              <a:rPr lang="it-IT" sz="36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it-IT" sz="3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it-IT" sz="3600" i="1">
                            <a:latin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it-IT" sz="36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36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it-IT" sz="36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it-IT" sz="3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d>
                          <m:dPr>
                            <m:ctrlPr>
                              <a:rPr lang="it-IT" sz="3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it-IT" sz="3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36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it-IT" sz="36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</m:e>
                        </m:d>
                        <m:r>
                          <a:rPr lang="it-IT" sz="3600" i="1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it-IT" sz="3600" i="1">
                            <a:latin typeface="Cambria Math" panose="02040503050406030204" pitchFamily="18" charset="0"/>
                          </a:rPr>
                          <m:t>𝐴</m:t>
                        </m:r>
                      </m:num>
                      <m:den>
                        <m:r>
                          <a:rPr lang="it-IT" sz="36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it-IT" sz="36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it-IT" sz="3600" i="1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it-IT" sz="3600" dirty="0">
                    <a:effectLst/>
                  </a:rPr>
                  <a:t> </a:t>
                </a:r>
                <a:endParaRPr lang="it-IT" sz="3600" dirty="0"/>
              </a:p>
              <a:p>
                <a:endParaRPr lang="it-IT" sz="2800" dirty="0"/>
              </a:p>
              <a:p>
                <a:endParaRPr lang="it-IT" dirty="0"/>
              </a:p>
            </p:txBody>
          </p:sp>
        </mc:Choice>
        <mc:Fallback xmlns="">
          <p:sp>
            <p:nvSpPr>
              <p:cNvPr id="3" name="Segnaposto contenuto 2">
                <a:extLst>
                  <a:ext uri="{FF2B5EF4-FFF2-40B4-BE49-F238E27FC236}">
                    <a16:creationId xmlns:a16="http://schemas.microsoft.com/office/drawing/2014/main" id="{593F0342-0C20-2541-A9BC-FBEF9B419B0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-540778" y="3376652"/>
                <a:ext cx="6245352" cy="475488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E5CD39B-B9F5-DB41-80F6-6FEA3FBFD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35</a:t>
            </a:fld>
            <a:endParaRPr lang="en-US" dirty="0"/>
          </a:p>
        </p:txBody>
      </p:sp>
      <p:pic>
        <p:nvPicPr>
          <p:cNvPr id="7" name="Segnaposto contenuto 5">
            <a:extLst>
              <a:ext uri="{FF2B5EF4-FFF2-40B4-BE49-F238E27FC236}">
                <a16:creationId xmlns:a16="http://schemas.microsoft.com/office/drawing/2014/main" id="{025DABD6-6D3C-1343-848B-2306F87071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655" y="1757044"/>
            <a:ext cx="6537960" cy="4935231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8E1BCCE8-6ED5-0649-8059-4CD112215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087" y="274241"/>
            <a:ext cx="5428488" cy="3102411"/>
          </a:xfrm>
        </p:spPr>
        <p:txBody>
          <a:bodyPr>
            <a:normAutofit fontScale="90000"/>
          </a:bodyPr>
          <a:lstStyle/>
          <a:p>
            <a:r>
              <a:rPr lang="it-IT" dirty="0"/>
              <a:t>Update 3 (to the UPH 21):</a:t>
            </a:r>
            <a:br>
              <a:rPr lang="it-IT" dirty="0"/>
            </a:br>
            <a:br>
              <a:rPr lang="it-IT" dirty="0"/>
            </a:br>
            <a:r>
              <a:rPr lang="it-IT" dirty="0"/>
              <a:t>How to combine T of the </a:t>
            </a:r>
            <a:r>
              <a:rPr lang="it-IT" dirty="0" err="1"/>
              <a:t>runoff</a:t>
            </a:r>
            <a:r>
              <a:rPr lang="it-IT" dirty="0"/>
              <a:t> </a:t>
            </a:r>
            <a:r>
              <a:rPr lang="it-IT" dirty="0" err="1"/>
              <a:t>coefficient</a:t>
            </a:r>
            <a:r>
              <a:rPr lang="it-IT" dirty="0"/>
              <a:t> and the T of </a:t>
            </a:r>
            <a:r>
              <a:rPr lang="it-IT" dirty="0" err="1"/>
              <a:t>precipitation</a:t>
            </a:r>
            <a:r>
              <a:rPr lang="it-IT" dirty="0"/>
              <a:t>?</a:t>
            </a:r>
            <a:br>
              <a:rPr lang="it-IT" dirty="0"/>
            </a:br>
            <a:endParaRPr lang="it-IT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355C2247-D9BC-924A-BC54-550C0121F072}"/>
              </a:ext>
            </a:extLst>
          </p:cNvPr>
          <p:cNvSpPr/>
          <p:nvPr/>
        </p:nvSpPr>
        <p:spPr>
          <a:xfrm>
            <a:off x="8370171" y="2850929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it-IT" baseline="-250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it-IT" dirty="0">
              <a:solidFill>
                <a:schemeClr val="accent2"/>
              </a:solidFill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288C96CF-6673-4148-98CD-4B1112A60082}"/>
              </a:ext>
            </a:extLst>
          </p:cNvPr>
          <p:cNvSpPr/>
          <p:nvPr/>
        </p:nvSpPr>
        <p:spPr>
          <a:xfrm>
            <a:off x="6715037" y="4798906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it-IT" baseline="-250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it-IT" dirty="0">
              <a:solidFill>
                <a:schemeClr val="accent2"/>
              </a:solidFill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B599F52-05C1-F34F-B96A-B908A8E2C69B}"/>
              </a:ext>
            </a:extLst>
          </p:cNvPr>
          <p:cNvSpPr txBox="1"/>
          <p:nvPr/>
        </p:nvSpPr>
        <p:spPr>
          <a:xfrm>
            <a:off x="191459" y="5353982"/>
            <a:ext cx="5271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err="1"/>
              <a:t>Claps</a:t>
            </a:r>
            <a:r>
              <a:rPr lang="it-IT" sz="1600" dirty="0"/>
              <a:t>, </a:t>
            </a:r>
            <a:r>
              <a:rPr lang="it-IT" sz="1600" dirty="0" err="1"/>
              <a:t>Mazzoglio</a:t>
            </a:r>
            <a:r>
              <a:rPr lang="it-IT" sz="1600" dirty="0"/>
              <a:t>, </a:t>
            </a:r>
            <a:r>
              <a:rPr lang="it-IT" sz="1600" dirty="0" err="1"/>
              <a:t>Deidda</a:t>
            </a:r>
            <a:r>
              <a:rPr lang="it-IT" sz="1600" dirty="0"/>
              <a:t>, Volpini, </a:t>
            </a:r>
            <a:r>
              <a:rPr lang="it-IT" sz="1600" dirty="0" err="1"/>
              <a:t>Perucca</a:t>
            </a:r>
            <a:r>
              <a:rPr lang="it-IT" sz="1600" dirty="0"/>
              <a:t> and </a:t>
            </a:r>
            <a:r>
              <a:rPr lang="it-IT" sz="2000" dirty="0">
                <a:highlight>
                  <a:srgbClr val="FFFF00"/>
                </a:highlight>
              </a:rPr>
              <a:t>… ?. . </a:t>
            </a:r>
          </a:p>
        </p:txBody>
      </p:sp>
    </p:spTree>
    <p:extLst>
      <p:ext uri="{BB962C8B-B14F-4D97-AF65-F5344CB8AC3E}">
        <p14:creationId xmlns:p14="http://schemas.microsoft.com/office/powerpoint/2010/main" val="4175052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645D4BF7-670D-0842-892B-3006D34EB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17"/>
            <a:ext cx="6498290" cy="5076996"/>
          </a:xfrm>
          <a:prstGeom prst="rect">
            <a:avLst/>
          </a:prstGeom>
        </p:spPr>
      </p:pic>
      <p:pic>
        <p:nvPicPr>
          <p:cNvPr id="3" name="Segnaposto contenuto 7" descr="Immagine che contiene mappa&#10;&#10;Descrizione generata automaticamente">
            <a:extLst>
              <a:ext uri="{FF2B5EF4-FFF2-40B4-BE49-F238E27FC236}">
                <a16:creationId xmlns:a16="http://schemas.microsoft.com/office/drawing/2014/main" id="{AFA7F683-987C-DE46-B1F9-82E1B448ED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403" y="1071561"/>
            <a:ext cx="9903713" cy="5786439"/>
          </a:xfrm>
        </p:spPr>
      </p:pic>
      <p:grpSp>
        <p:nvGrpSpPr>
          <p:cNvPr id="4" name="Gruppo 3">
            <a:extLst>
              <a:ext uri="{FF2B5EF4-FFF2-40B4-BE49-F238E27FC236}">
                <a16:creationId xmlns:a16="http://schemas.microsoft.com/office/drawing/2014/main" id="{E600DF39-9969-0E48-93EE-682BC996E992}"/>
              </a:ext>
            </a:extLst>
          </p:cNvPr>
          <p:cNvGrpSpPr/>
          <p:nvPr/>
        </p:nvGrpSpPr>
        <p:grpSpPr>
          <a:xfrm>
            <a:off x="6637893" y="4992959"/>
            <a:ext cx="996480" cy="1494720"/>
            <a:chOff x="6393344" y="4673871"/>
            <a:chExt cx="996480" cy="1494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6" name="Input penna 5">
                  <a:extLst>
                    <a:ext uri="{FF2B5EF4-FFF2-40B4-BE49-F238E27FC236}">
                      <a16:creationId xmlns:a16="http://schemas.microsoft.com/office/drawing/2014/main" id="{D21C0F28-E14F-7D4C-837C-15CE7B42C5CA}"/>
                    </a:ext>
                  </a:extLst>
                </p14:cNvPr>
                <p14:cNvContentPartPr/>
                <p14:nvPr/>
              </p14:nvContentPartPr>
              <p14:xfrm>
                <a:off x="6393344" y="4755591"/>
                <a:ext cx="753480" cy="1413000"/>
              </p14:xfrm>
            </p:contentPart>
          </mc:Choice>
          <mc:Fallback xmlns="">
            <p:pic>
              <p:nvPicPr>
                <p:cNvPr id="3" name="Input penna 2">
                  <a:extLst>
                    <a:ext uri="{FF2B5EF4-FFF2-40B4-BE49-F238E27FC236}">
                      <a16:creationId xmlns:a16="http://schemas.microsoft.com/office/drawing/2014/main" id="{F5CEFCC1-FE5E-8043-B965-9B77D048127E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31784" y="4694031"/>
                  <a:ext cx="876600" cy="153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7" name="Input penna 6">
                  <a:extLst>
                    <a:ext uri="{FF2B5EF4-FFF2-40B4-BE49-F238E27FC236}">
                      <a16:creationId xmlns:a16="http://schemas.microsoft.com/office/drawing/2014/main" id="{B12F5E31-82B8-524E-82F9-5547B41F6FBE}"/>
                    </a:ext>
                  </a:extLst>
                </p14:cNvPr>
                <p14:cNvContentPartPr/>
                <p14:nvPr/>
              </p14:nvContentPartPr>
              <p14:xfrm>
                <a:off x="6648584" y="4673871"/>
                <a:ext cx="741240" cy="535680"/>
              </p14:xfrm>
            </p:contentPart>
          </mc:Choice>
          <mc:Fallback xmlns="">
            <p:pic>
              <p:nvPicPr>
                <p:cNvPr id="4" name="Input penna 3">
                  <a:extLst>
                    <a:ext uri="{FF2B5EF4-FFF2-40B4-BE49-F238E27FC236}">
                      <a16:creationId xmlns:a16="http://schemas.microsoft.com/office/drawing/2014/main" id="{B0D038AF-ECE9-3C4D-A942-76357F70F8C4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587024" y="4612311"/>
                  <a:ext cx="864360" cy="658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" name="Gruppo 7">
            <a:extLst>
              <a:ext uri="{FF2B5EF4-FFF2-40B4-BE49-F238E27FC236}">
                <a16:creationId xmlns:a16="http://schemas.microsoft.com/office/drawing/2014/main" id="{E28F0729-1E3B-BE47-B015-0A558DD8AEA7}"/>
              </a:ext>
            </a:extLst>
          </p:cNvPr>
          <p:cNvGrpSpPr/>
          <p:nvPr/>
        </p:nvGrpSpPr>
        <p:grpSpPr>
          <a:xfrm rot="5400000">
            <a:off x="7263753" y="1288420"/>
            <a:ext cx="996480" cy="1494720"/>
            <a:chOff x="6393344" y="4673871"/>
            <a:chExt cx="996480" cy="1494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9" name="Input penna 8">
                  <a:extLst>
                    <a:ext uri="{FF2B5EF4-FFF2-40B4-BE49-F238E27FC236}">
                      <a16:creationId xmlns:a16="http://schemas.microsoft.com/office/drawing/2014/main" id="{85BA6915-18E0-A24C-B8B4-591DDBA8B79F}"/>
                    </a:ext>
                  </a:extLst>
                </p14:cNvPr>
                <p14:cNvContentPartPr/>
                <p14:nvPr/>
              </p14:nvContentPartPr>
              <p14:xfrm>
                <a:off x="6393344" y="4755591"/>
                <a:ext cx="753480" cy="1413000"/>
              </p14:xfrm>
            </p:contentPart>
          </mc:Choice>
          <mc:Fallback xmlns="">
            <p:pic>
              <p:nvPicPr>
                <p:cNvPr id="3" name="Input penna 2">
                  <a:extLst>
                    <a:ext uri="{FF2B5EF4-FFF2-40B4-BE49-F238E27FC236}">
                      <a16:creationId xmlns:a16="http://schemas.microsoft.com/office/drawing/2014/main" id="{F5CEFCC1-FE5E-8043-B965-9B77D048127E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31784" y="4694031"/>
                  <a:ext cx="876600" cy="153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0" name="Input penna 9">
                  <a:extLst>
                    <a:ext uri="{FF2B5EF4-FFF2-40B4-BE49-F238E27FC236}">
                      <a16:creationId xmlns:a16="http://schemas.microsoft.com/office/drawing/2014/main" id="{91AAB1E3-3C5F-D745-81F2-7CFDE4E8A8F3}"/>
                    </a:ext>
                  </a:extLst>
                </p14:cNvPr>
                <p14:cNvContentPartPr/>
                <p14:nvPr/>
              </p14:nvContentPartPr>
              <p14:xfrm>
                <a:off x="6648584" y="4673871"/>
                <a:ext cx="741240" cy="535680"/>
              </p14:xfrm>
            </p:contentPart>
          </mc:Choice>
          <mc:Fallback xmlns="">
            <p:pic>
              <p:nvPicPr>
                <p:cNvPr id="4" name="Input penna 3">
                  <a:extLst>
                    <a:ext uri="{FF2B5EF4-FFF2-40B4-BE49-F238E27FC236}">
                      <a16:creationId xmlns:a16="http://schemas.microsoft.com/office/drawing/2014/main" id="{B0D038AF-ECE9-3C4D-A942-76357F70F8C4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587024" y="4612311"/>
                  <a:ext cx="864360" cy="658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9D2131C5-1E9B-5D40-8D70-560FE6690197}"/>
              </a:ext>
            </a:extLst>
          </p:cNvPr>
          <p:cNvGrpSpPr/>
          <p:nvPr/>
        </p:nvGrpSpPr>
        <p:grpSpPr>
          <a:xfrm rot="11151359">
            <a:off x="1078795" y="1008270"/>
            <a:ext cx="624150" cy="936225"/>
            <a:chOff x="6393344" y="4673871"/>
            <a:chExt cx="996480" cy="1494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Input penna 11">
                  <a:extLst>
                    <a:ext uri="{FF2B5EF4-FFF2-40B4-BE49-F238E27FC236}">
                      <a16:creationId xmlns:a16="http://schemas.microsoft.com/office/drawing/2014/main" id="{F6D1511B-AB15-8D40-BB94-AB38A9B2D417}"/>
                    </a:ext>
                  </a:extLst>
                </p14:cNvPr>
                <p14:cNvContentPartPr/>
                <p14:nvPr/>
              </p14:nvContentPartPr>
              <p14:xfrm>
                <a:off x="6393344" y="4755591"/>
                <a:ext cx="753480" cy="1413000"/>
              </p14:xfrm>
            </p:contentPart>
          </mc:Choice>
          <mc:Fallback xmlns="">
            <p:pic>
              <p:nvPicPr>
                <p:cNvPr id="3" name="Input penna 2">
                  <a:extLst>
                    <a:ext uri="{FF2B5EF4-FFF2-40B4-BE49-F238E27FC236}">
                      <a16:creationId xmlns:a16="http://schemas.microsoft.com/office/drawing/2014/main" id="{F5CEFCC1-FE5E-8043-B965-9B77D048127E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31784" y="4694031"/>
                  <a:ext cx="876600" cy="153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3" name="Input penna 12">
                  <a:extLst>
                    <a:ext uri="{FF2B5EF4-FFF2-40B4-BE49-F238E27FC236}">
                      <a16:creationId xmlns:a16="http://schemas.microsoft.com/office/drawing/2014/main" id="{5911A4E2-CD01-8147-9C4D-2D31A68E1A76}"/>
                    </a:ext>
                  </a:extLst>
                </p14:cNvPr>
                <p14:cNvContentPartPr/>
                <p14:nvPr/>
              </p14:nvContentPartPr>
              <p14:xfrm>
                <a:off x="6648584" y="4673871"/>
                <a:ext cx="741240" cy="535680"/>
              </p14:xfrm>
            </p:contentPart>
          </mc:Choice>
          <mc:Fallback xmlns="">
            <p:pic>
              <p:nvPicPr>
                <p:cNvPr id="4" name="Input penna 3">
                  <a:extLst>
                    <a:ext uri="{FF2B5EF4-FFF2-40B4-BE49-F238E27FC236}">
                      <a16:creationId xmlns:a16="http://schemas.microsoft.com/office/drawing/2014/main" id="{B0D038AF-ECE9-3C4D-A942-76357F70F8C4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587024" y="4612311"/>
                  <a:ext cx="864360" cy="6588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" name="Rettangolo 1">
            <a:extLst>
              <a:ext uri="{FF2B5EF4-FFF2-40B4-BE49-F238E27FC236}">
                <a16:creationId xmlns:a16="http://schemas.microsoft.com/office/drawing/2014/main" id="{FA331E73-F903-D54B-97D1-A6BF6B866BE0}"/>
              </a:ext>
            </a:extLst>
          </p:cNvPr>
          <p:cNvSpPr/>
          <p:nvPr/>
        </p:nvSpPr>
        <p:spPr>
          <a:xfrm>
            <a:off x="599712" y="5288736"/>
            <a:ext cx="6096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4000" dirty="0"/>
              <a:t>Bitti </a:t>
            </a:r>
            <a:br>
              <a:rPr lang="it-IT" sz="4000" dirty="0"/>
            </a:br>
            <a:r>
              <a:rPr lang="it-IT" dirty="0"/>
              <a:t>(Nuoro, </a:t>
            </a:r>
            <a:r>
              <a:rPr lang="it-IT" dirty="0" err="1"/>
              <a:t>Sardinia</a:t>
            </a:r>
            <a:r>
              <a:rPr lang="it-IT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32860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 descr="Immagine che contiene esterni, albero, casa&#10;&#10;Descrizione generata automaticamente">
            <a:extLst>
              <a:ext uri="{FF2B5EF4-FFF2-40B4-BE49-F238E27FC236}">
                <a16:creationId xmlns:a16="http://schemas.microsoft.com/office/drawing/2014/main" id="{56FF5970-377D-B249-9912-AFEB0A884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645" y="0"/>
            <a:ext cx="5143500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8898D23-24C4-4738-ABEA-108651018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074" y="485267"/>
            <a:ext cx="6791325" cy="625475"/>
          </a:xfrm>
        </p:spPr>
        <p:txBody>
          <a:bodyPr>
            <a:normAutofit fontScale="90000"/>
          </a:bodyPr>
          <a:lstStyle/>
          <a:p>
            <a:r>
              <a:rPr lang="it-IT" dirty="0"/>
              <a:t>Rio (</a:t>
            </a:r>
            <a:r>
              <a:rPr lang="it-IT" dirty="0" err="1"/>
              <a:t>creek</a:t>
            </a:r>
            <a:r>
              <a:rPr lang="it-IT" dirty="0"/>
              <a:t>) </a:t>
            </a:r>
            <a:r>
              <a:rPr lang="it-IT" dirty="0" err="1"/>
              <a:t>Cuccureddu</a:t>
            </a:r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EFBFB5B-DF9F-4FE2-884B-09E5814AC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5</a:t>
            </a:fld>
            <a:endParaRPr lang="en-US"/>
          </a:p>
        </p:txBody>
      </p:sp>
      <p:pic>
        <p:nvPicPr>
          <p:cNvPr id="5" name="Segnaposto contenuto 5" descr="Immagine che contiene esterni, cielo, albero, terra&#10;&#10;Descrizione generata automaticamente">
            <a:extLst>
              <a:ext uri="{FF2B5EF4-FFF2-40B4-BE49-F238E27FC236}">
                <a16:creationId xmlns:a16="http://schemas.microsoft.com/office/drawing/2014/main" id="{BE19630C-0FC4-5446-977E-0C617BFB42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3617" y="1407729"/>
            <a:ext cx="6620005" cy="4965004"/>
          </a:xfrm>
          <a:prstGeom prst="rect">
            <a:avLst/>
          </a:prstGeom>
        </p:spPr>
      </p:pic>
      <p:grpSp>
        <p:nvGrpSpPr>
          <p:cNvPr id="7" name="Gruppo 6">
            <a:extLst>
              <a:ext uri="{FF2B5EF4-FFF2-40B4-BE49-F238E27FC236}">
                <a16:creationId xmlns:a16="http://schemas.microsoft.com/office/drawing/2014/main" id="{E71CDC60-47CB-B846-A8EC-03AD4D7890EA}"/>
              </a:ext>
            </a:extLst>
          </p:cNvPr>
          <p:cNvGrpSpPr/>
          <p:nvPr/>
        </p:nvGrpSpPr>
        <p:grpSpPr>
          <a:xfrm rot="16467488">
            <a:off x="10111813" y="5260248"/>
            <a:ext cx="996480" cy="1494720"/>
            <a:chOff x="6393344" y="4673871"/>
            <a:chExt cx="996480" cy="1494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" name="Input penna 2">
                  <a:extLst>
                    <a:ext uri="{FF2B5EF4-FFF2-40B4-BE49-F238E27FC236}">
                      <a16:creationId xmlns:a16="http://schemas.microsoft.com/office/drawing/2014/main" id="{F5CEFCC1-FE5E-8043-B965-9B77D048127E}"/>
                    </a:ext>
                  </a:extLst>
                </p14:cNvPr>
                <p14:cNvContentPartPr/>
                <p14:nvPr/>
              </p14:nvContentPartPr>
              <p14:xfrm>
                <a:off x="6393344" y="4755591"/>
                <a:ext cx="753480" cy="1413000"/>
              </p14:xfrm>
            </p:contentPart>
          </mc:Choice>
          <mc:Fallback xmlns="">
            <p:pic>
              <p:nvPicPr>
                <p:cNvPr id="3" name="Input penna 2">
                  <a:extLst>
                    <a:ext uri="{FF2B5EF4-FFF2-40B4-BE49-F238E27FC236}">
                      <a16:creationId xmlns:a16="http://schemas.microsoft.com/office/drawing/2014/main" id="{F5CEFCC1-FE5E-8043-B965-9B77D048127E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31784" y="4694031"/>
                  <a:ext cx="876600" cy="153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4" name="Input penna 3">
                  <a:extLst>
                    <a:ext uri="{FF2B5EF4-FFF2-40B4-BE49-F238E27FC236}">
                      <a16:creationId xmlns:a16="http://schemas.microsoft.com/office/drawing/2014/main" id="{B0D038AF-ECE9-3C4D-A942-76357F70F8C4}"/>
                    </a:ext>
                  </a:extLst>
                </p14:cNvPr>
                <p14:cNvContentPartPr/>
                <p14:nvPr/>
              </p14:nvContentPartPr>
              <p14:xfrm>
                <a:off x="6648584" y="4673871"/>
                <a:ext cx="741240" cy="535680"/>
              </p14:xfrm>
            </p:contentPart>
          </mc:Choice>
          <mc:Fallback xmlns="">
            <p:pic>
              <p:nvPicPr>
                <p:cNvPr id="4" name="Input penna 3">
                  <a:extLst>
                    <a:ext uri="{FF2B5EF4-FFF2-40B4-BE49-F238E27FC236}">
                      <a16:creationId xmlns:a16="http://schemas.microsoft.com/office/drawing/2014/main" id="{B0D038AF-ECE9-3C4D-A942-76357F70F8C4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587024" y="4612311"/>
                  <a:ext cx="864360" cy="658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4F331F04-8744-6246-A4D2-B1D627C12DE2}"/>
              </a:ext>
            </a:extLst>
          </p:cNvPr>
          <p:cNvGrpSpPr/>
          <p:nvPr/>
        </p:nvGrpSpPr>
        <p:grpSpPr>
          <a:xfrm>
            <a:off x="908744" y="4213071"/>
            <a:ext cx="2054520" cy="2042640"/>
            <a:chOff x="908744" y="4213071"/>
            <a:chExt cx="2054520" cy="2042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9" name="Input penna 8">
                  <a:extLst>
                    <a:ext uri="{FF2B5EF4-FFF2-40B4-BE49-F238E27FC236}">
                      <a16:creationId xmlns:a16="http://schemas.microsoft.com/office/drawing/2014/main" id="{A2AA2DEE-110A-F34E-A62C-2ED55141787B}"/>
                    </a:ext>
                  </a:extLst>
                </p14:cNvPr>
                <p14:cNvContentPartPr/>
                <p14:nvPr/>
              </p14:nvContentPartPr>
              <p14:xfrm>
                <a:off x="908744" y="4480911"/>
                <a:ext cx="1737360" cy="1774800"/>
              </p14:xfrm>
            </p:contentPart>
          </mc:Choice>
          <mc:Fallback xmlns="">
            <p:pic>
              <p:nvPicPr>
                <p:cNvPr id="9" name="Input penna 8">
                  <a:extLst>
                    <a:ext uri="{FF2B5EF4-FFF2-40B4-BE49-F238E27FC236}">
                      <a16:creationId xmlns:a16="http://schemas.microsoft.com/office/drawing/2014/main" id="{A2AA2DEE-110A-F34E-A62C-2ED55141787B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47184" y="4419351"/>
                  <a:ext cx="1860480" cy="18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0" name="Input penna 9">
                  <a:extLst>
                    <a:ext uri="{FF2B5EF4-FFF2-40B4-BE49-F238E27FC236}">
                      <a16:creationId xmlns:a16="http://schemas.microsoft.com/office/drawing/2014/main" id="{F421835F-A5B4-874E-86F9-878E3D56F30D}"/>
                    </a:ext>
                  </a:extLst>
                </p14:cNvPr>
                <p14:cNvContentPartPr/>
                <p14:nvPr/>
              </p14:nvContentPartPr>
              <p14:xfrm>
                <a:off x="2359184" y="4213071"/>
                <a:ext cx="604080" cy="573120"/>
              </p14:xfrm>
            </p:contentPart>
          </mc:Choice>
          <mc:Fallback xmlns="">
            <p:pic>
              <p:nvPicPr>
                <p:cNvPr id="10" name="Input penna 9">
                  <a:extLst>
                    <a:ext uri="{FF2B5EF4-FFF2-40B4-BE49-F238E27FC236}">
                      <a16:creationId xmlns:a16="http://schemas.microsoft.com/office/drawing/2014/main" id="{F421835F-A5B4-874E-86F9-878E3D56F30D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297624" y="4151871"/>
                  <a:ext cx="727200" cy="6962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461323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18">
            <a:extLst>
              <a:ext uri="{FF2B5EF4-FFF2-40B4-BE49-F238E27FC236}">
                <a16:creationId xmlns:a16="http://schemas.microsoft.com/office/drawing/2014/main" id="{5AF95C2A-DC97-4FC5-B4D7-ECA8B8A66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20">
            <a:extLst>
              <a:ext uri="{FF2B5EF4-FFF2-40B4-BE49-F238E27FC236}">
                <a16:creationId xmlns:a16="http://schemas.microsoft.com/office/drawing/2014/main" id="{DEAF34AB-AE16-45B5-ABC1-801F062234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magine 5" descr="Immagine che contiene terra, edificio, esterni, area&#10;&#10;Descrizione generata automaticamente">
            <a:extLst>
              <a:ext uri="{FF2B5EF4-FFF2-40B4-BE49-F238E27FC236}">
                <a16:creationId xmlns:a16="http://schemas.microsoft.com/office/drawing/2014/main" id="{BC8778B4-522B-4C5B-AB1F-E567A364BF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2" name="Rectangle 22">
            <a:extLst>
              <a:ext uri="{FF2B5EF4-FFF2-40B4-BE49-F238E27FC236}">
                <a16:creationId xmlns:a16="http://schemas.microsoft.com/office/drawing/2014/main" id="{91080BBA-334D-47E7-984F-354D2ADEEB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565439" y="231439"/>
            <a:ext cx="6858000" cy="6395122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35000"/>
                </a:srgbClr>
              </a:gs>
              <a:gs pos="100000">
                <a:srgbClr val="000000">
                  <a:alpha val="0"/>
                </a:srgbClr>
              </a:gs>
              <a:gs pos="37000">
                <a:srgbClr val="000000">
                  <a:alpha val="2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33" name="Group 24">
            <a:extLst>
              <a:ext uri="{FF2B5EF4-FFF2-40B4-BE49-F238E27FC236}">
                <a16:creationId xmlns:a16="http://schemas.microsoft.com/office/drawing/2014/main" id="{CD90B6BE-4608-41D2-B075-FF612C55AF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74436" y="6388259"/>
            <a:ext cx="358083" cy="368964"/>
            <a:chOff x="4135740" y="1795926"/>
            <a:chExt cx="558732" cy="575710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0EB12EA-C9EA-45BE-A22A-01D12F1BD6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4135740" y="1795926"/>
              <a:ext cx="558732" cy="575710"/>
              <a:chOff x="1028007" y="1706560"/>
              <a:chExt cx="575710" cy="575710"/>
            </a:xfrm>
          </p:grpSpPr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C4162BCC-A310-4FED-9E20-7E50DE98CD0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43EAC428-76D3-48E0-92FE-525A3B1EDD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rot="16200000"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304A83B-3D40-4647-96E0-5B28DD1E5B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36389" y="1946248"/>
              <a:ext cx="157434" cy="157434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56B61BDA-21A0-E54C-8C50-60C65AB1E2BF}"/>
              </a:ext>
            </a:extLst>
          </p:cNvPr>
          <p:cNvSpPr txBox="1"/>
          <p:nvPr/>
        </p:nvSpPr>
        <p:spPr>
          <a:xfrm>
            <a:off x="8505371" y="6115266"/>
            <a:ext cx="1927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da </a:t>
            </a:r>
            <a:r>
              <a:rPr lang="it-IT" dirty="0" err="1"/>
              <a:t>Repubblica.it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68044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60B6222-39DA-4260-955B-5F692B1BB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3689" y="362903"/>
            <a:ext cx="9824621" cy="629174"/>
          </a:xfrm>
        </p:spPr>
        <p:txBody>
          <a:bodyPr>
            <a:normAutofit fontScale="90000"/>
          </a:bodyPr>
          <a:lstStyle/>
          <a:p>
            <a:r>
              <a:rPr lang="it-IT" dirty="0" err="1"/>
              <a:t>Discharge</a:t>
            </a:r>
            <a:r>
              <a:rPr lang="it-IT" dirty="0"/>
              <a:t> </a:t>
            </a:r>
            <a:r>
              <a:rPr lang="it-IT" dirty="0" err="1"/>
              <a:t>estimation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783CA8C-53B3-42E8-A63A-78BB097BA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F92E6DC2-87D5-4B4D-8B05-9F8A0BB8FF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81739"/>
              </p:ext>
            </p:extLst>
          </p:nvPr>
        </p:nvGraphicFramePr>
        <p:xfrm>
          <a:off x="4649619" y="1389008"/>
          <a:ext cx="3313522" cy="10932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6761">
                  <a:extLst>
                    <a:ext uri="{9D8B030D-6E8A-4147-A177-3AD203B41FA5}">
                      <a16:colId xmlns:a16="http://schemas.microsoft.com/office/drawing/2014/main" val="2376105908"/>
                    </a:ext>
                  </a:extLst>
                </a:gridCol>
                <a:gridCol w="1656761">
                  <a:extLst>
                    <a:ext uri="{9D8B030D-6E8A-4147-A177-3AD203B41FA5}">
                      <a16:colId xmlns:a16="http://schemas.microsoft.com/office/drawing/2014/main" val="4130667528"/>
                    </a:ext>
                  </a:extLst>
                </a:gridCol>
              </a:tblGrid>
              <a:tr h="25597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dirty="0">
                          <a:effectLst/>
                        </a:rPr>
                        <a:t>From the movie </a:t>
                      </a:r>
                      <a:r>
                        <a:rPr lang="it-IT" sz="1100" dirty="0" err="1">
                          <a:effectLst/>
                        </a:rPr>
                        <a:t>frames</a:t>
                      </a:r>
                      <a:r>
                        <a:rPr lang="it-IT" sz="1100" dirty="0">
                          <a:effectLst/>
                        </a:rPr>
                        <a:t>: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5298839"/>
                  </a:ext>
                </a:extLst>
              </a:tr>
              <a:tr h="32529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dirty="0">
                          <a:effectLst/>
                        </a:rPr>
                        <a:t>Road </a:t>
                      </a:r>
                      <a:r>
                        <a:rPr lang="it-IT" sz="1100" dirty="0" err="1">
                          <a:effectLst/>
                        </a:rPr>
                        <a:t>width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dirty="0">
                          <a:effectLst/>
                        </a:rPr>
                        <a:t>6 m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093607"/>
                  </a:ext>
                </a:extLst>
              </a:tr>
              <a:tr h="25597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dirty="0">
                          <a:effectLst/>
                        </a:rPr>
                        <a:t>Flow </a:t>
                      </a:r>
                      <a:r>
                        <a:rPr lang="it-IT" sz="1100" dirty="0" err="1">
                          <a:effectLst/>
                        </a:rPr>
                        <a:t>depth</a:t>
                      </a:r>
                      <a:r>
                        <a:rPr lang="it-IT" sz="1100" dirty="0">
                          <a:effectLst/>
                        </a:rPr>
                        <a:t>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dirty="0">
                          <a:effectLst/>
                        </a:rPr>
                        <a:t>3 m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7135136"/>
                  </a:ext>
                </a:extLst>
              </a:tr>
              <a:tr h="25597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dirty="0">
                          <a:effectLst/>
                        </a:rPr>
                        <a:t>Flow </a:t>
                      </a:r>
                      <a:r>
                        <a:rPr lang="it-IT" sz="1100" dirty="0" err="1">
                          <a:effectLst/>
                        </a:rPr>
                        <a:t>velocity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dirty="0">
                          <a:effectLst/>
                        </a:rPr>
                        <a:t>7 m/s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0131663"/>
                  </a:ext>
                </a:extLst>
              </a:tr>
            </a:tbl>
          </a:graphicData>
        </a:graphic>
      </p:graphicFrame>
      <p:sp>
        <p:nvSpPr>
          <p:cNvPr id="9" name="Freccia in giù 8">
            <a:extLst>
              <a:ext uri="{FF2B5EF4-FFF2-40B4-BE49-F238E27FC236}">
                <a16:creationId xmlns:a16="http://schemas.microsoft.com/office/drawing/2014/main" id="{60A6AA61-EFAE-4B8C-BBAD-2D1C2E6F0812}"/>
              </a:ext>
            </a:extLst>
          </p:cNvPr>
          <p:cNvSpPr/>
          <p:nvPr/>
        </p:nvSpPr>
        <p:spPr>
          <a:xfrm>
            <a:off x="6180613" y="2571725"/>
            <a:ext cx="248574" cy="6291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asellaDiTesto 9">
                <a:extLst>
                  <a:ext uri="{FF2B5EF4-FFF2-40B4-BE49-F238E27FC236}">
                    <a16:creationId xmlns:a16="http://schemas.microsoft.com/office/drawing/2014/main" id="{218D557A-EB11-499B-A4B9-4B69E7626CC4}"/>
                  </a:ext>
                </a:extLst>
              </p:cNvPr>
              <p:cNvSpPr txBox="1"/>
              <p:nvPr/>
            </p:nvSpPr>
            <p:spPr>
              <a:xfrm>
                <a:off x="5346112" y="3301718"/>
                <a:ext cx="19175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000" b="0" i="1" smtClean="0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it-IT" sz="2000" b="0" i="1" smtClean="0">
                          <a:latin typeface="Cambria Math" panose="02040503050406030204" pitchFamily="18" charset="0"/>
                        </a:rPr>
                        <m:t>=126 </m:t>
                      </m:r>
                      <m:sSup>
                        <m:sSupPr>
                          <m:ctrlPr>
                            <a:rPr lang="it-IT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it-IT" sz="20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it-IT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it-IT" sz="2000" b="0" i="1" smtClean="0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it-IT" sz="2000" b="0" i="1" smtClean="0"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it-IT" sz="2000" dirty="0"/>
              </a:p>
            </p:txBody>
          </p:sp>
        </mc:Choice>
        <mc:Fallback xmlns="">
          <p:sp>
            <p:nvSpPr>
              <p:cNvPr id="10" name="CasellaDiTesto 9">
                <a:extLst>
                  <a:ext uri="{FF2B5EF4-FFF2-40B4-BE49-F238E27FC236}">
                    <a16:creationId xmlns:a16="http://schemas.microsoft.com/office/drawing/2014/main" id="{218D557A-EB11-499B-A4B9-4B69E7626C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6112" y="3301718"/>
                <a:ext cx="1917576" cy="400110"/>
              </a:xfrm>
              <a:prstGeom prst="rect">
                <a:avLst/>
              </a:prstGeom>
              <a:blipFill>
                <a:blip r:embed="rId4"/>
                <a:stretch>
                  <a:fillRect b="-1875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Elemento grafico 14" descr="Telecamera di sicurezza con riempimento a tinta unita">
            <a:extLst>
              <a:ext uri="{FF2B5EF4-FFF2-40B4-BE49-F238E27FC236}">
                <a16:creationId xmlns:a16="http://schemas.microsoft.com/office/drawing/2014/main" id="{DDF2B5EF-EFC9-43B0-A499-EA50941A31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4926" y="1935621"/>
            <a:ext cx="731056" cy="731056"/>
          </a:xfrm>
          <a:prstGeom prst="rect">
            <a:avLst/>
          </a:prstGeom>
        </p:spPr>
      </p:pic>
      <p:pic>
        <p:nvPicPr>
          <p:cNvPr id="11" name="Segnaposto contenuto 5" descr="Immagine che contiene edificio, terra, esterni, pietra&#10;&#10;Descrizione generata automaticamente">
            <a:extLst>
              <a:ext uri="{FF2B5EF4-FFF2-40B4-BE49-F238E27FC236}">
                <a16:creationId xmlns:a16="http://schemas.microsoft.com/office/drawing/2014/main" id="{36C8B581-C77A-9540-9349-9D0DEF8413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6257" y="1377818"/>
            <a:ext cx="2786329" cy="4351338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ttangolo 4">
                <a:extLst>
                  <a:ext uri="{FF2B5EF4-FFF2-40B4-BE49-F238E27FC236}">
                    <a16:creationId xmlns:a16="http://schemas.microsoft.com/office/drawing/2014/main" id="{D0318F56-28EC-8447-99DD-976544BB3EA6}"/>
                  </a:ext>
                </a:extLst>
              </p:cNvPr>
              <p:cNvSpPr/>
              <p:nvPr/>
            </p:nvSpPr>
            <p:spPr>
              <a:xfrm>
                <a:off x="3834332" y="3913274"/>
                <a:ext cx="6096000" cy="80021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it-IT" dirty="0">
                    <a:cs typeface="Aharoni" panose="020B0604020202020204" pitchFamily="2" charset="-79"/>
                  </a:rPr>
                  <a:t>Sediment </a:t>
                </a:r>
                <a:r>
                  <a:rPr lang="it-IT" dirty="0" err="1">
                    <a:cs typeface="Aharoni" panose="020B0604020202020204" pitchFamily="2" charset="-79"/>
                  </a:rPr>
                  <a:t>depth</a:t>
                </a:r>
                <a:r>
                  <a:rPr lang="it-IT" dirty="0">
                    <a:cs typeface="Aharoni" panose="020B0604020202020204" pitchFamily="2" charset="-79"/>
                  </a:rPr>
                  <a:t> 2,2 m</a:t>
                </a: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it-IT" dirty="0" err="1">
                    <a:cs typeface="Aharoni" panose="020B0604020202020204" pitchFamily="2" charset="-79"/>
                  </a:rPr>
                  <a:t>Estimated</a:t>
                </a:r>
                <a:r>
                  <a:rPr lang="it-IT" dirty="0">
                    <a:cs typeface="Aharoni" panose="020B0604020202020204" pitchFamily="2" charset="-79"/>
                  </a:rPr>
                  <a:t> (</a:t>
                </a:r>
                <a:r>
                  <a:rPr lang="it-IT" dirty="0" err="1">
                    <a:cs typeface="Aharoni" panose="020B0604020202020204" pitchFamily="2" charset="-79"/>
                  </a:rPr>
                  <a:t>only</a:t>
                </a:r>
                <a:r>
                  <a:rPr lang="it-IT" dirty="0">
                    <a:cs typeface="Aharoni" panose="020B0604020202020204" pitchFamily="2" charset="-79"/>
                  </a:rPr>
                  <a:t> water)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it-IT" sz="2800" b="0" i="0" smtClean="0">
                        <a:latin typeface="Cambria Math" panose="02040503050406030204" pitchFamily="18" charset="0"/>
                        <a:cs typeface="Aharoni" panose="020B0604020202020204" pitchFamily="2" charset="-79"/>
                      </a:rPr>
                      <m:t>Q</m:t>
                    </m:r>
                    <m:r>
                      <a:rPr lang="it-IT" sz="2800" b="0" i="0" smtClean="0">
                        <a:latin typeface="Cambria Math" panose="02040503050406030204" pitchFamily="18" charset="0"/>
                        <a:cs typeface="Aharoni" panose="020B0604020202020204" pitchFamily="2" charset="-79"/>
                      </a:rPr>
                      <m:t>=33 </m:t>
                    </m:r>
                    <m:sSup>
                      <m:sSupPr>
                        <m:ctrlPr>
                          <a:rPr lang="it-IT" sz="2800" i="1">
                            <a:latin typeface="Cambria Math" panose="02040503050406030204" pitchFamily="18" charset="0"/>
                            <a:cs typeface="Aharoni" panose="020B0604020202020204" pitchFamily="2" charset="-79"/>
                          </a:rPr>
                        </m:ctrlPr>
                      </m:sSupPr>
                      <m:e>
                        <m:r>
                          <a:rPr lang="it-IT" sz="2800">
                            <a:latin typeface="Cambria Math" panose="02040503050406030204" pitchFamily="18" charset="0"/>
                            <a:cs typeface="Aharoni" panose="020B0604020202020204" pitchFamily="2" charset="-79"/>
                          </a:rPr>
                          <m:t>𝑚</m:t>
                        </m:r>
                      </m:e>
                      <m:sup>
                        <m:r>
                          <a:rPr lang="it-IT" sz="2800">
                            <a:latin typeface="Cambria Math" panose="02040503050406030204" pitchFamily="18" charset="0"/>
                            <a:cs typeface="Aharoni" panose="020B0604020202020204" pitchFamily="2" charset="-79"/>
                          </a:rPr>
                          <m:t>3</m:t>
                        </m:r>
                      </m:sup>
                    </m:sSup>
                    <m:r>
                      <a:rPr lang="it-IT" sz="2800">
                        <a:latin typeface="Cambria Math" panose="02040503050406030204" pitchFamily="18" charset="0"/>
                        <a:cs typeface="Aharoni" panose="020B0604020202020204" pitchFamily="2" charset="-79"/>
                      </a:rPr>
                      <m:t>/</m:t>
                    </m:r>
                    <m:r>
                      <a:rPr lang="it-IT" sz="2800">
                        <a:latin typeface="Cambria Math" panose="02040503050406030204" pitchFamily="18" charset="0"/>
                        <a:cs typeface="Aharoni" panose="020B0604020202020204" pitchFamily="2" charset="-79"/>
                      </a:rPr>
                      <m:t>𝑠</m:t>
                    </m:r>
                  </m:oMath>
                </a14:m>
                <a:endParaRPr lang="it-IT" sz="4000" dirty="0">
                  <a:cs typeface="Aharoni" panose="020B0604020202020204" pitchFamily="2" charset="-79"/>
                </a:endParaRPr>
              </a:p>
            </p:txBody>
          </p:sp>
        </mc:Choice>
        <mc:Fallback xmlns="">
          <p:sp>
            <p:nvSpPr>
              <p:cNvPr id="5" name="Rettangolo 4">
                <a:extLst>
                  <a:ext uri="{FF2B5EF4-FFF2-40B4-BE49-F238E27FC236}">
                    <a16:creationId xmlns:a16="http://schemas.microsoft.com/office/drawing/2014/main" id="{D0318F56-28EC-8447-99DD-976544BB3E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4332" y="3913274"/>
                <a:ext cx="6096000" cy="800219"/>
              </a:xfrm>
              <a:prstGeom prst="rect">
                <a:avLst/>
              </a:prstGeom>
              <a:blipFill>
                <a:blip r:embed="rId8"/>
                <a:stretch>
                  <a:fillRect l="-416" t="-4688" b="-14063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bitti.mov" descr="bitti.mov">
            <a:hlinkClick r:id="" action="ppaction://media"/>
            <a:extLst>
              <a:ext uri="{FF2B5EF4-FFF2-40B4-BE49-F238E27FC236}">
                <a16:creationId xmlns:a16="http://schemas.microsoft.com/office/drawing/2014/main" id="{D74DAF6E-B2E6-6443-8969-1FBE00ED858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1292" y="1045864"/>
            <a:ext cx="3014518" cy="532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7C0017-18C5-4C1A-8ED8-F4A26FC38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447" y="483601"/>
            <a:ext cx="10513106" cy="6910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Rational formula    C</a:t>
            </a:r>
            <a:r>
              <a:rPr lang="it-IT" sz="3600" dirty="0"/>
              <a:t> = </a:t>
            </a:r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0.92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917447A-EC60-403D-877A-86DEEC255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152" y="3383280"/>
            <a:ext cx="457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</a:pPr>
            <a:fld id="{767405AC-52A9-4EF7-BC4F-776CB35F405E}" type="slidenum">
              <a:rPr lang="en-US" sz="1400" b="1">
                <a:solidFill>
                  <a:srgbClr val="FFFFFF"/>
                </a:solidFill>
              </a:rPr>
              <a:pPr algn="ctr">
                <a:spcAft>
                  <a:spcPts val="600"/>
                </a:spcAft>
              </a:pPr>
              <a:t>8</a:t>
            </a:fld>
            <a:endParaRPr lang="en-US" sz="1400" b="1" dirty="0">
              <a:solidFill>
                <a:srgbClr val="FFFFFF"/>
              </a:solidFill>
            </a:endParaRPr>
          </a:p>
        </p:txBody>
      </p:sp>
      <p:pic>
        <p:nvPicPr>
          <p:cNvPr id="9" name="Immagine 8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2562E4D8-7B8A-4B06-931E-FA6F590F33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954" y="6192526"/>
            <a:ext cx="886847" cy="519352"/>
          </a:xfrm>
          <a:prstGeom prst="rect">
            <a:avLst/>
          </a:prstGeom>
        </p:spPr>
      </p:pic>
      <p:graphicFrame>
        <p:nvGraphicFramePr>
          <p:cNvPr id="46" name="Tabella 45">
            <a:extLst>
              <a:ext uri="{FF2B5EF4-FFF2-40B4-BE49-F238E27FC236}">
                <a16:creationId xmlns:a16="http://schemas.microsoft.com/office/drawing/2014/main" id="{DF64D58A-86D7-45BA-90D9-A610AAF402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682628"/>
              </p:ext>
            </p:extLst>
          </p:nvPr>
        </p:nvGraphicFramePr>
        <p:xfrm>
          <a:off x="8064268" y="2609291"/>
          <a:ext cx="3038686" cy="3132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84932">
                  <a:extLst>
                    <a:ext uri="{9D8B030D-6E8A-4147-A177-3AD203B41FA5}">
                      <a16:colId xmlns:a16="http://schemas.microsoft.com/office/drawing/2014/main" val="862743978"/>
                    </a:ext>
                  </a:extLst>
                </a:gridCol>
                <a:gridCol w="1153754">
                  <a:extLst>
                    <a:ext uri="{9D8B030D-6E8A-4147-A177-3AD203B41FA5}">
                      <a16:colId xmlns:a16="http://schemas.microsoft.com/office/drawing/2014/main" val="4271389290"/>
                    </a:ext>
                  </a:extLst>
                </a:gridCol>
              </a:tblGrid>
              <a:tr h="53794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RIO CUCCUREDDU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876584"/>
                  </a:ext>
                </a:extLst>
              </a:tr>
              <a:tr h="2251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 [km</a:t>
                      </a:r>
                      <a:r>
                        <a:rPr lang="it-IT" sz="1400" b="0" baseline="30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it-IT" sz="14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</a:t>
                      </a:r>
                      <a:endParaRPr lang="it-IT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1,311</a:t>
                      </a:r>
                      <a:endParaRPr lang="it-I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0766554"/>
                  </a:ext>
                </a:extLst>
              </a:tr>
              <a:tr h="2251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Length</a:t>
                      </a:r>
                      <a:r>
                        <a:rPr lang="it-IT" sz="14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[km]</a:t>
                      </a:r>
                      <a:endParaRPr lang="it-IT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1,54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8445867"/>
                  </a:ext>
                </a:extLst>
              </a:tr>
              <a:tr h="2251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Slope</a:t>
                      </a:r>
                      <a:r>
                        <a:rPr lang="it-IT" sz="14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[-]</a:t>
                      </a:r>
                      <a:endParaRPr lang="it-IT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0,131</a:t>
                      </a:r>
                      <a:endParaRPr lang="it-I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85396400"/>
                  </a:ext>
                </a:extLst>
              </a:tr>
              <a:tr h="4607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Concentration</a:t>
                      </a:r>
                      <a:r>
                        <a:rPr lang="it-IT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time</a:t>
                      </a:r>
                      <a:br>
                        <a:rPr lang="it-IT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it-IT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Kirpich</a:t>
                      </a:r>
                      <a:r>
                        <a:rPr lang="it-IT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[h]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0,19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59476664"/>
                  </a:ext>
                </a:extLst>
              </a:tr>
              <a:tr h="4607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Concentration</a:t>
                      </a:r>
                      <a:r>
                        <a:rPr lang="it-IT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time</a:t>
                      </a:r>
                      <a:br>
                        <a:rPr lang="it-IT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it-IT" sz="1400" b="1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Picking</a:t>
                      </a:r>
                      <a:r>
                        <a:rPr lang="it-IT" sz="14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[h] </a:t>
                      </a:r>
                      <a:endParaRPr lang="it-IT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0,23</a:t>
                      </a:r>
                      <a:endParaRPr lang="it-IT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1794625"/>
                  </a:ext>
                </a:extLst>
              </a:tr>
              <a:tr h="2251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Max </a:t>
                      </a:r>
                      <a:r>
                        <a:rPr lang="it-IT" sz="1400" b="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Intensity</a:t>
                      </a:r>
                      <a:r>
                        <a:rPr lang="it-IT" sz="14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[mm/h]</a:t>
                      </a:r>
                      <a:endParaRPr lang="it-IT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98,6</a:t>
                      </a:r>
                      <a:endParaRPr lang="it-I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4221621"/>
                  </a:ext>
                </a:extLst>
              </a:tr>
              <a:tr h="4607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</a:t>
                      </a:r>
                      <a:r>
                        <a:rPr lang="it-IT" sz="14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it-IT" sz="1400" b="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Reconstructed</a:t>
                      </a:r>
                      <a:r>
                        <a:rPr lang="it-IT" sz="14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[m</a:t>
                      </a:r>
                      <a:r>
                        <a:rPr lang="it-IT" sz="1400" b="0" baseline="30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it-IT" sz="14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it-IT" sz="1400" b="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it-IT" sz="14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</a:t>
                      </a:r>
                      <a:endParaRPr lang="it-IT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33</a:t>
                      </a:r>
                      <a:endParaRPr lang="it-IT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47625799"/>
                  </a:ext>
                </a:extLst>
              </a:tr>
              <a:tr h="2251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‘</a:t>
                      </a:r>
                      <a:r>
                        <a:rPr lang="it-IT" sz="1400" b="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Observed</a:t>
                      </a:r>
                      <a:r>
                        <a:rPr lang="it-IT" sz="14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’ [m</a:t>
                      </a:r>
                      <a:r>
                        <a:rPr lang="it-IT" sz="1400" b="0" baseline="30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it-IT" sz="14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it-IT" sz="1400" b="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it-IT" sz="14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</a:t>
                      </a:r>
                      <a:endParaRPr lang="it-IT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20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33</a:t>
                      </a:r>
                      <a:endParaRPr lang="it-IT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6018333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ttangolo 2">
                <a:extLst>
                  <a:ext uri="{FF2B5EF4-FFF2-40B4-BE49-F238E27FC236}">
                    <a16:creationId xmlns:a16="http://schemas.microsoft.com/office/drawing/2014/main" id="{5ED8FDAD-598D-BB46-9F2D-C1F5739545BB}"/>
                  </a:ext>
                </a:extLst>
              </p:cNvPr>
              <p:cNvSpPr/>
              <p:nvPr/>
            </p:nvSpPr>
            <p:spPr>
              <a:xfrm>
                <a:off x="7859274" y="1478596"/>
                <a:ext cx="3448673" cy="8267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it-IT" sz="3200" i="1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it-IT" sz="32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it-IT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it-IT" sz="3200" i="1">
                            <a:latin typeface="Cambria Math" panose="02040503050406030204" pitchFamily="18" charset="0"/>
                          </a:rPr>
                          <m:t>𝛹</m:t>
                        </m:r>
                        <m:r>
                          <a:rPr lang="it-IT" sz="3200" i="1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it-IT" sz="3200" i="1">
                            <a:latin typeface="Cambria Math" panose="02040503050406030204" pitchFamily="18" charset="0"/>
                          </a:rPr>
                          <m:t>𝑖</m:t>
                        </m:r>
                        <m:d>
                          <m:dPr>
                            <m:ctrlPr>
                              <a:rPr lang="it-IT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it-IT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32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it-IT" sz="32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</m:e>
                        </m:d>
                        <m:r>
                          <a:rPr lang="it-IT" sz="3200" i="1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it-IT" sz="3200" i="1">
                            <a:latin typeface="Cambria Math" panose="02040503050406030204" pitchFamily="18" charset="0"/>
                          </a:rPr>
                          <m:t>𝐴</m:t>
                        </m:r>
                      </m:num>
                      <m:den>
                        <m:r>
                          <a:rPr lang="it-IT" sz="32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it-IT" sz="32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it-IT" sz="3200" i="1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it-IT" sz="3200" dirty="0"/>
                  <a:t> </a:t>
                </a:r>
              </a:p>
            </p:txBody>
          </p:sp>
        </mc:Choice>
        <mc:Fallback xmlns="">
          <p:sp>
            <p:nvSpPr>
              <p:cNvPr id="3" name="Rettangolo 2">
                <a:extLst>
                  <a:ext uri="{FF2B5EF4-FFF2-40B4-BE49-F238E27FC236}">
                    <a16:creationId xmlns:a16="http://schemas.microsoft.com/office/drawing/2014/main" id="{5ED8FDAD-598D-BB46-9F2D-C1F5739545B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9274" y="1478596"/>
                <a:ext cx="3448673" cy="826701"/>
              </a:xfrm>
              <a:prstGeom prst="rect">
                <a:avLst/>
              </a:prstGeom>
              <a:blipFill>
                <a:blip r:embed="rId3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olo 1">
            <a:extLst>
              <a:ext uri="{FF2B5EF4-FFF2-40B4-BE49-F238E27FC236}">
                <a16:creationId xmlns:a16="http://schemas.microsoft.com/office/drawing/2014/main" id="{12DC7886-174F-5548-B262-451E0A95A4BE}"/>
              </a:ext>
            </a:extLst>
          </p:cNvPr>
          <p:cNvSpPr txBox="1">
            <a:spLocks/>
          </p:cNvSpPr>
          <p:nvPr/>
        </p:nvSpPr>
        <p:spPr>
          <a:xfrm>
            <a:off x="693343" y="2262855"/>
            <a:ext cx="6069367" cy="71795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i="0" kern="1200" spc="100" baseline="0">
                <a:solidFill>
                  <a:schemeClr val="tx1">
                    <a:lumMod val="85000"/>
                    <a:lumOff val="15000"/>
                  </a:schemeClr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</a:lstStyle>
          <a:p>
            <a:r>
              <a:rPr lang="it-IT" dirty="0"/>
              <a:t>HEC-HMS  CN=94</a:t>
            </a:r>
          </a:p>
        </p:txBody>
      </p:sp>
      <p:pic>
        <p:nvPicPr>
          <p:cNvPr id="8" name="Segnaposto contenuto 5">
            <a:extLst>
              <a:ext uri="{FF2B5EF4-FFF2-40B4-BE49-F238E27FC236}">
                <a16:creationId xmlns:a16="http://schemas.microsoft.com/office/drawing/2014/main" id="{EF8C9471-ACCD-9A44-A6B4-FD1AB9089B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01752" y="2857428"/>
            <a:ext cx="5569388" cy="3854450"/>
          </a:xfr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D12BB40E-5D43-494C-A357-E57AADA304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752" y="111377"/>
            <a:ext cx="3670698" cy="1942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07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3C0A95C-A3FE-4063-9555-781A3D01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z="1100" smtClean="0"/>
              <a:pPr algn="ctr"/>
              <a:t>9</a:t>
            </a:fld>
            <a:endParaRPr lang="en-US" sz="1100" dirty="0"/>
          </a:p>
        </p:txBody>
      </p:sp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D827BF07-9E43-4099-9EBE-BCDF09390F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053642"/>
              </p:ext>
            </p:extLst>
          </p:nvPr>
        </p:nvGraphicFramePr>
        <p:xfrm>
          <a:off x="7584400" y="107625"/>
          <a:ext cx="3046989" cy="38204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3171">
                  <a:extLst>
                    <a:ext uri="{9D8B030D-6E8A-4147-A177-3AD203B41FA5}">
                      <a16:colId xmlns:a16="http://schemas.microsoft.com/office/drawing/2014/main" val="1857661484"/>
                    </a:ext>
                  </a:extLst>
                </a:gridCol>
                <a:gridCol w="983171">
                  <a:extLst>
                    <a:ext uri="{9D8B030D-6E8A-4147-A177-3AD203B41FA5}">
                      <a16:colId xmlns:a16="http://schemas.microsoft.com/office/drawing/2014/main" val="301838079"/>
                    </a:ext>
                  </a:extLst>
                </a:gridCol>
                <a:gridCol w="1080647">
                  <a:extLst>
                    <a:ext uri="{9D8B030D-6E8A-4147-A177-3AD203B41FA5}">
                      <a16:colId xmlns:a16="http://schemas.microsoft.com/office/drawing/2014/main" val="3621307635"/>
                    </a:ext>
                  </a:extLst>
                </a:gridCol>
              </a:tblGrid>
              <a:tr h="634157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Extremes</a:t>
                      </a:r>
                      <a:r>
                        <a:rPr lang="it-IT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within</a:t>
                      </a:r>
                      <a:r>
                        <a:rPr lang="it-IT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the </a:t>
                      </a:r>
                      <a:r>
                        <a:rPr lang="it-IT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event</a:t>
                      </a:r>
                      <a:endParaRPr lang="it-I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515579215"/>
                  </a:ext>
                </a:extLst>
              </a:tr>
              <a:tr h="3175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d [h]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h [mm]</a:t>
                      </a:r>
                      <a:endParaRPr lang="it-IT" sz="1600" b="1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rgbClr val="439E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i [mm/h]</a:t>
                      </a:r>
                      <a:endParaRPr lang="it-IT" sz="1600" b="1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rgbClr val="439E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331552"/>
                  </a:ext>
                </a:extLst>
              </a:tr>
              <a:tr h="3175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0,25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23,8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95,2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235285474"/>
                  </a:ext>
                </a:extLst>
              </a:tr>
              <a:tr h="3175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0,5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33,6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67,2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374745287"/>
                  </a:ext>
                </a:extLst>
              </a:tr>
              <a:tr h="3175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0,75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42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56,0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085215993"/>
                  </a:ext>
                </a:extLst>
              </a:tr>
              <a:tr h="3175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1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54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54,0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851002837"/>
                  </a:ext>
                </a:extLst>
              </a:tr>
              <a:tr h="3175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125,4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41,8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462322755"/>
                  </a:ext>
                </a:extLst>
              </a:tr>
              <a:tr h="3175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6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218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36,3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170234269"/>
                  </a:ext>
                </a:extLst>
              </a:tr>
              <a:tr h="3175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9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283,2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31,5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564536283"/>
                  </a:ext>
                </a:extLst>
              </a:tr>
              <a:tr h="3175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12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293,4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24,5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2732867"/>
                  </a:ext>
                </a:extLst>
              </a:tr>
              <a:tr h="3175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24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>
                          <a:effectLst/>
                        </a:rPr>
                        <a:t>327,2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dirty="0">
                          <a:effectLst/>
                        </a:rPr>
                        <a:t>13,6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903021055"/>
                  </a:ext>
                </a:extLst>
              </a:tr>
            </a:tbl>
          </a:graphicData>
        </a:graphic>
      </p:graphicFrame>
      <p:pic>
        <p:nvPicPr>
          <p:cNvPr id="10" name="Immagine 9">
            <a:extLst>
              <a:ext uri="{FF2B5EF4-FFF2-40B4-BE49-F238E27FC236}">
                <a16:creationId xmlns:a16="http://schemas.microsoft.com/office/drawing/2014/main" id="{93FF06C8-5933-4C51-94AC-36151B00C5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50" y="3429000"/>
            <a:ext cx="5254204" cy="3263558"/>
          </a:xfrm>
          <a:prstGeom prst="rect">
            <a:avLst/>
          </a:prstGeom>
        </p:spPr>
      </p:pic>
      <p:sp>
        <p:nvSpPr>
          <p:cNvPr id="9" name="Ovale 8">
            <a:extLst>
              <a:ext uri="{FF2B5EF4-FFF2-40B4-BE49-F238E27FC236}">
                <a16:creationId xmlns:a16="http://schemas.microsoft.com/office/drawing/2014/main" id="{ECC49B71-2D30-47CF-AF42-ED4ADEB2ADB5}"/>
              </a:ext>
            </a:extLst>
          </p:cNvPr>
          <p:cNvSpPr/>
          <p:nvPr/>
        </p:nvSpPr>
        <p:spPr>
          <a:xfrm>
            <a:off x="4811696" y="4157953"/>
            <a:ext cx="133166" cy="138839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5A8E0CD8-919B-4224-AC37-8D24795896AC}"/>
              </a:ext>
            </a:extLst>
          </p:cNvPr>
          <p:cNvSpPr/>
          <p:nvPr/>
        </p:nvSpPr>
        <p:spPr>
          <a:xfrm>
            <a:off x="4811696" y="899634"/>
            <a:ext cx="133166" cy="138839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C99E94F-BA83-8E44-B323-2334C5E069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501" y="257062"/>
            <a:ext cx="6251148" cy="3010250"/>
          </a:xfrm>
          <a:prstGeom prst="rect">
            <a:avLst/>
          </a:prstGeom>
        </p:spPr>
      </p:pic>
      <p:pic>
        <p:nvPicPr>
          <p:cNvPr id="12" name="Segnaposto contenuto 4">
            <a:extLst>
              <a:ext uri="{FF2B5EF4-FFF2-40B4-BE49-F238E27FC236}">
                <a16:creationId xmlns:a16="http://schemas.microsoft.com/office/drawing/2014/main" id="{F43056B3-4051-0B42-B9BB-E6E0B64EF4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481" y="4024974"/>
            <a:ext cx="5668929" cy="272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41510"/>
      </p:ext>
    </p:extLst>
  </p:cSld>
  <p:clrMapOvr>
    <a:masterClrMapping/>
  </p:clrMapOvr>
</p:sld>
</file>

<file path=ppt/theme/theme1.xml><?xml version="1.0" encoding="utf-8"?>
<a:theme xmlns:a="http://schemas.openxmlformats.org/drawingml/2006/main" name="HeadlinesVTI">
  <a:themeElements>
    <a:clrScheme name="Headlines">
      <a:dk1>
        <a:sysClr val="windowText" lastClr="000000"/>
      </a:dk1>
      <a:lt1>
        <a:sysClr val="window" lastClr="FFFFFF"/>
      </a:lt1>
      <a:dk2>
        <a:srgbClr val="232C41"/>
      </a:dk2>
      <a:lt2>
        <a:srgbClr val="F6F4EF"/>
      </a:lt2>
      <a:accent1>
        <a:srgbClr val="439EB7"/>
      </a:accent1>
      <a:accent2>
        <a:srgbClr val="E20E65"/>
      </a:accent2>
      <a:accent3>
        <a:srgbClr val="F59324"/>
      </a:accent3>
      <a:accent4>
        <a:srgbClr val="5046B9"/>
      </a:accent4>
      <a:accent5>
        <a:srgbClr val="5CB678"/>
      </a:accent5>
      <a:accent6>
        <a:srgbClr val="9717F7"/>
      </a:accent6>
      <a:hlink>
        <a:srgbClr val="E80095"/>
      </a:hlink>
      <a:folHlink>
        <a:srgbClr val="808080"/>
      </a:folHlink>
    </a:clrScheme>
    <a:fontScheme name="Custom 211">
      <a:majorFont>
        <a:latin typeface="Sitka Banner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8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6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eadlinesVTI" id="{66EB4A02-0C0F-47F1-9F48-4E6882B9F967}" vid="{F3552358-4452-4FDA-9568-4F5DA32F7A60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1050</TotalTime>
  <Words>1602</Words>
  <Application>Microsoft Macintosh PowerPoint</Application>
  <PresentationFormat>Widescreen</PresentationFormat>
  <Paragraphs>799</Paragraphs>
  <Slides>35</Slides>
  <Notes>0</Notes>
  <HiddenSlides>15</HiddenSlides>
  <MMClips>1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43" baseType="lpstr">
      <vt:lpstr>Arial</vt:lpstr>
      <vt:lpstr>Avenir Next LT Pro</vt:lpstr>
      <vt:lpstr>Calibri</vt:lpstr>
      <vt:lpstr>Cambria Math</vt:lpstr>
      <vt:lpstr>Candara</vt:lpstr>
      <vt:lpstr>Helvetica Neue</vt:lpstr>
      <vt:lpstr>Sitka Banner</vt:lpstr>
      <vt:lpstr>HeadlinesVTI</vt:lpstr>
      <vt:lpstr>Presentazione standard di PowerPoint</vt:lpstr>
      <vt:lpstr>Presentazione standard di PowerPoint</vt:lpstr>
      <vt:lpstr>Types of unsolved problems</vt:lpstr>
      <vt:lpstr>Presentazione standard di PowerPoint</vt:lpstr>
      <vt:lpstr>Rio (creek) Cuccureddu</vt:lpstr>
      <vt:lpstr>Presentazione standard di PowerPoint</vt:lpstr>
      <vt:lpstr>Discharge estimation</vt:lpstr>
      <vt:lpstr>Rational formula    C = 0.92</vt:lpstr>
      <vt:lpstr>Presentazione standard di PowerPoint</vt:lpstr>
      <vt:lpstr>Update 1 to the UPH:  what is the concrete possibility to validate an estimate of the concentration time, as opposed to the lag time?   </vt:lpstr>
      <vt:lpstr>Update 2 to the UPH:  How to manage the variability of the runoff coefficient with T (admit C&gt;1)? </vt:lpstr>
      <vt:lpstr>Types of unsolved problems</vt:lpstr>
      <vt:lpstr>Presentazione standard di PowerPoint</vt:lpstr>
      <vt:lpstr>1 Regional analysis VAPI Sardegna 1998 (homogeneous regions)  </vt:lpstr>
      <vt:lpstr>VAPI Sardegna 1998 </vt:lpstr>
      <vt:lpstr>Diagramma di severità di evento Metodo VAPI Sardegna 1998 (versione originale)</vt:lpstr>
      <vt:lpstr>Esempio di applicazione del Metodo VAPI Sardegna 1998 per d ≥ 1 h</vt:lpstr>
      <vt:lpstr>Presentazione standard di PowerPoint</vt:lpstr>
      <vt:lpstr>pluviometri intorno a Bitti</vt:lpstr>
      <vt:lpstr>Geostatistical method (Deidda et al, 2021, regionless)</vt:lpstr>
      <vt:lpstr>geostatistical GEV </vt:lpstr>
      <vt:lpstr>Diagramma di severità di evento Metodo GEV geostatistico (versione originale)</vt:lpstr>
      <vt:lpstr>Presentazione standard di PowerPoint</vt:lpstr>
      <vt:lpstr>Pluviometri storici in zona</vt:lpstr>
      <vt:lpstr>Dati disponibili (medie e lunghezze delle serie)</vt:lpstr>
      <vt:lpstr>Patched Kriging  (Libertino et al. 2016, regionless, data patching)  </vt:lpstr>
      <vt:lpstr>Presentazione standard di PowerPoint</vt:lpstr>
      <vt:lpstr>Patched Kriging  GEV</vt:lpstr>
      <vt:lpstr>Diagramma di severità di evento Metodo Patched Kriging</vt:lpstr>
      <vt:lpstr>Metodo VAPI Sardegna 1998 modificato d&lt;1h</vt:lpstr>
      <vt:lpstr>Diagramma di severità di evento Metodo VAPI Sardegna 1998 modificato d&lt;1h</vt:lpstr>
      <vt:lpstr>Metodo GEV geostatistico modificato d&lt;1h</vt:lpstr>
      <vt:lpstr>Diagramma di severità di evento Metodo GEV geostatistico modificato d&lt;1h</vt:lpstr>
      <vt:lpstr>3 Regional methods </vt:lpstr>
      <vt:lpstr>Update 3 (to the UPH 21):  How to combine T of the runoff coefficient and the T of precipitation?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Alluvione di Bitti del 28/11/2020</dc:title>
  <dc:creator>VOLPINI GIUSEPPE</dc:creator>
  <cp:lastModifiedBy>Claps  Pierluigi</cp:lastModifiedBy>
  <cp:revision>105</cp:revision>
  <dcterms:created xsi:type="dcterms:W3CDTF">2021-07-01T21:51:04Z</dcterms:created>
  <dcterms:modified xsi:type="dcterms:W3CDTF">2021-10-26T07:16:36Z</dcterms:modified>
</cp:coreProperties>
</file>