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17"/>
  </p:notesMasterIdLst>
  <p:sldIdLst>
    <p:sldId id="263" r:id="rId4"/>
    <p:sldId id="275" r:id="rId5"/>
    <p:sldId id="274" r:id="rId6"/>
    <p:sldId id="279" r:id="rId7"/>
    <p:sldId id="280" r:id="rId8"/>
    <p:sldId id="276" r:id="rId9"/>
    <p:sldId id="264" r:id="rId10"/>
    <p:sldId id="268" r:id="rId11"/>
    <p:sldId id="281" r:id="rId12"/>
    <p:sldId id="282" r:id="rId13"/>
    <p:sldId id="283" r:id="rId14"/>
    <p:sldId id="284" r:id="rId15"/>
    <p:sldId id="267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B0A"/>
    <a:srgbClr val="BD2B0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04" autoAdjust="0"/>
  </p:normalViewPr>
  <p:slideViewPr>
    <p:cSldViewPr showGuides="1">
      <p:cViewPr varScale="1">
        <p:scale>
          <a:sx n="83" d="100"/>
          <a:sy n="83" d="100"/>
        </p:scale>
        <p:origin x="-90" y="-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3214-6299-4BBE-91DE-16777E2074CA}" type="datetimeFigureOut">
              <a:rPr lang="it-IT" smtClean="0"/>
              <a:pPr/>
              <a:t>14/04/2023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4CF8A-2767-467E-9C2F-BA25B4D24C5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inserire </a:t>
            </a:r>
          </a:p>
          <a:p>
            <a:pPr lvl="0"/>
            <a:r>
              <a:rPr lang="it-IT" dirty="0" smtClean="0"/>
              <a:t>il titolo della presentazione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Dipartimento/Struttura </a:t>
            </a:r>
            <a:r>
              <a:rPr lang="it-IT" dirty="0" err="1" smtClean="0"/>
              <a:t>xxxxxx</a:t>
            </a:r>
            <a:r>
              <a:rPr lang="it-IT" dirty="0" smtClean="0"/>
              <a:t> </a:t>
            </a:r>
            <a:r>
              <a:rPr lang="it-IT" dirty="0" err="1" smtClean="0"/>
              <a:t>xxxxxxxxxxxx</a:t>
            </a:r>
            <a:r>
              <a:rPr lang="it-IT" dirty="0" smtClean="0"/>
              <a:t> </a:t>
            </a:r>
            <a:r>
              <a:rPr lang="it-IT" dirty="0" err="1" smtClean="0"/>
              <a:t>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r>
              <a:rPr lang="it-IT" dirty="0" smtClean="0"/>
              <a:t> </a:t>
            </a:r>
            <a:r>
              <a:rPr lang="it-IT" dirty="0" err="1" smtClean="0"/>
              <a:t>xxxxxxxxxxxxxxxxxxx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566725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816126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entury Gothic" panose="020B0502020202020204" pitchFamily="34" charset="0"/>
              </a:defRPr>
            </a:lvl2pPr>
          </a:lstStyle>
          <a:p>
            <a:pPr lvl="1"/>
            <a:r>
              <a:rPr lang="it-IT" dirty="0" smtClean="0"/>
              <a:t>Fare clic per modificare il punto elenco uno</a:t>
            </a:r>
          </a:p>
          <a:p>
            <a:pPr lvl="1"/>
            <a:r>
              <a:rPr lang="it-IT" dirty="0" smtClean="0"/>
              <a:t>Fare clic per modificare il punto elenco due</a:t>
            </a:r>
          </a:p>
          <a:p>
            <a:pPr lvl="1"/>
            <a:r>
              <a:rPr lang="it-IT" dirty="0" smtClean="0"/>
              <a:t>Fare clic per modificare il punto elenco tre</a:t>
            </a:r>
          </a:p>
          <a:p>
            <a:pPr lvl="1"/>
            <a:r>
              <a:rPr lang="it-IT" dirty="0" smtClean="0"/>
              <a:t>Fare clic per modificare il punto elenco quattro</a:t>
            </a:r>
            <a:endParaRPr lang="it-IT" dirty="0"/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3043853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46439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</p:spTree>
    <p:extLst>
      <p:ext uri="{BB962C8B-B14F-4D97-AF65-F5344CB8AC3E}">
        <p14:creationId xmlns="" xmlns:p14="http://schemas.microsoft.com/office/powerpoint/2010/main" val="3418157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3024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55583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un’immagine</a:t>
            </a:r>
            <a:endParaRPr lang="it-IT" dirty="0"/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3970258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Struttura</a:t>
            </a:r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nome.cognome@unibo.it</a:t>
            </a:r>
          </a:p>
          <a:p>
            <a:pPr lvl="0"/>
            <a:r>
              <a:rPr lang="it-IT" dirty="0" smtClean="0"/>
              <a:t>051 20 99982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424945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2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874"/>
          <a:stretch/>
        </p:blipFill>
        <p:spPr>
          <a:xfrm>
            <a:off x="402114" y="1777670"/>
            <a:ext cx="2957582" cy="22945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788" y="5877370"/>
            <a:ext cx="1323834" cy="9359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2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/>
                </a:solidFill>
              </a:rPr>
              <a:t>www.unibo.it</a:t>
            </a:r>
            <a:endParaRPr lang="it-IT" sz="1600" dirty="0">
              <a:solidFill>
                <a:schemeClr val="bg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479"/>
          <a:stretch/>
        </p:blipFill>
        <p:spPr>
          <a:xfrm>
            <a:off x="4772431" y="440659"/>
            <a:ext cx="2331681" cy="1801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4751850" y="-315416"/>
            <a:ext cx="7440149" cy="2304256"/>
          </a:xfrm>
        </p:spPr>
        <p:txBody>
          <a:bodyPr/>
          <a:lstStyle/>
          <a:p>
            <a:r>
              <a:rPr lang="it-IT" dirty="0" smtClean="0"/>
              <a:t>Quali magre attendersi </a:t>
            </a:r>
            <a:br>
              <a:rPr lang="it-IT" dirty="0" smtClean="0"/>
            </a:br>
            <a:r>
              <a:rPr lang="it-IT" dirty="0" smtClean="0"/>
              <a:t>in Emilia-Romagna </a:t>
            </a:r>
            <a:br>
              <a:rPr lang="it-IT" dirty="0" smtClean="0"/>
            </a:br>
            <a:r>
              <a:rPr lang="it-IT" dirty="0" smtClean="0"/>
              <a:t>nel XXI secolo</a:t>
            </a:r>
            <a:r>
              <a:rPr lang="en-US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4751917" y="5379814"/>
            <a:ext cx="7008283" cy="425450"/>
          </a:xfrm>
        </p:spPr>
        <p:txBody>
          <a:bodyPr/>
          <a:lstStyle/>
          <a:p>
            <a:r>
              <a:rPr lang="en-US" dirty="0" smtClean="0"/>
              <a:t>Alberto Montanari</a:t>
            </a:r>
            <a:endParaRPr lang="it-IT" sz="1400" b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4751918" y="5877942"/>
            <a:ext cx="7440082" cy="791418"/>
          </a:xfrm>
        </p:spPr>
        <p:txBody>
          <a:bodyPr/>
          <a:lstStyle/>
          <a:p>
            <a:r>
              <a:rPr lang="en-US" dirty="0" err="1" smtClean="0"/>
              <a:t>Dipartimento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Ingegneria</a:t>
            </a:r>
            <a:r>
              <a:rPr lang="en-US" dirty="0" smtClean="0"/>
              <a:t> </a:t>
            </a:r>
            <a:r>
              <a:rPr lang="en-US" dirty="0" err="1" smtClean="0"/>
              <a:t>Civile</a:t>
            </a:r>
            <a:r>
              <a:rPr lang="en-US" dirty="0" smtClean="0"/>
              <a:t>, </a:t>
            </a:r>
            <a:r>
              <a:rPr lang="en-US" dirty="0" err="1" smtClean="0"/>
              <a:t>Chimica</a:t>
            </a:r>
            <a:r>
              <a:rPr lang="en-US" dirty="0" smtClean="0"/>
              <a:t>, </a:t>
            </a:r>
            <a:r>
              <a:rPr lang="en-US" dirty="0" err="1" smtClean="0"/>
              <a:t>Ambientale</a:t>
            </a:r>
            <a:r>
              <a:rPr lang="en-US" dirty="0" smtClean="0"/>
              <a:t> e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Materiali</a:t>
            </a:r>
            <a:r>
              <a:rPr lang="en-US" dirty="0" smtClean="0"/>
              <a:t> – Alma Mater </a:t>
            </a:r>
            <a:r>
              <a:rPr lang="en-US" dirty="0" err="1" smtClean="0"/>
              <a:t>Studiorum</a:t>
            </a:r>
            <a:r>
              <a:rPr lang="en-US" dirty="0" smtClean="0"/>
              <a:t> </a:t>
            </a:r>
            <a:r>
              <a:rPr lang="en-US" dirty="0" err="1" smtClean="0"/>
              <a:t>Università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Bologna</a:t>
            </a:r>
            <a:endParaRPr lang="it-IT" dirty="0"/>
          </a:p>
        </p:txBody>
      </p:sp>
      <p:pic>
        <p:nvPicPr>
          <p:cNvPr id="1026" name="Picture 2" descr="Z:\home\sturno\sturno\varie\file-62f78dc34daa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1865" y="1727430"/>
            <a:ext cx="4824536" cy="36184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Previsioni</a:t>
            </a:r>
            <a:r>
              <a:rPr lang="en-US" dirty="0" smtClean="0"/>
              <a:t> </a:t>
            </a:r>
            <a:r>
              <a:rPr lang="en-US" dirty="0" err="1" smtClean="0"/>
              <a:t>climatiche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551384" y="980728"/>
            <a:ext cx="712879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smtClean="0"/>
              <a:t>La </a:t>
            </a:r>
            <a:r>
              <a:rPr lang="en-US" u="none" dirty="0" err="1" smtClean="0"/>
              <a:t>stima</a:t>
            </a:r>
            <a:r>
              <a:rPr lang="en-US" u="none" dirty="0" smtClean="0"/>
              <a:t> </a:t>
            </a:r>
            <a:r>
              <a:rPr lang="en-US" u="none" dirty="0" err="1" smtClean="0"/>
              <a:t>degli</a:t>
            </a:r>
            <a:r>
              <a:rPr lang="en-US" u="none" dirty="0" smtClean="0"/>
              <a:t> </a:t>
            </a:r>
            <a:r>
              <a:rPr lang="en-US" u="none" dirty="0" err="1" smtClean="0"/>
              <a:t>impatti</a:t>
            </a:r>
            <a:r>
              <a:rPr lang="en-US" u="none" dirty="0" smtClean="0"/>
              <a:t> </a:t>
            </a:r>
            <a:r>
              <a:rPr lang="en-US" u="none" dirty="0" err="1" smtClean="0"/>
              <a:t>dei</a:t>
            </a:r>
            <a:r>
              <a:rPr lang="en-US" u="none" dirty="0" smtClean="0"/>
              <a:t> </a:t>
            </a:r>
            <a:r>
              <a:rPr lang="en-US" u="none" dirty="0" err="1" smtClean="0"/>
              <a:t>cambiamenti</a:t>
            </a:r>
            <a:r>
              <a:rPr lang="en-US" u="none" dirty="0" smtClean="0"/>
              <a:t> </a:t>
            </a:r>
            <a:r>
              <a:rPr lang="en-US" u="none" dirty="0" err="1" smtClean="0"/>
              <a:t>climatici</a:t>
            </a:r>
            <a:r>
              <a:rPr lang="en-US" u="none" dirty="0" smtClean="0"/>
              <a:t> </a:t>
            </a:r>
            <a:r>
              <a:rPr lang="en-US" u="none" dirty="0" err="1" smtClean="0"/>
              <a:t>viene</a:t>
            </a:r>
            <a:r>
              <a:rPr lang="en-US" u="none" dirty="0" smtClean="0"/>
              <a:t> </a:t>
            </a:r>
            <a:r>
              <a:rPr lang="en-US" u="none" dirty="0" err="1" smtClean="0"/>
              <a:t>spesso</a:t>
            </a:r>
            <a:r>
              <a:rPr lang="en-US" u="none" dirty="0" smtClean="0"/>
              <a:t> </a:t>
            </a:r>
            <a:r>
              <a:rPr lang="en-US" u="none" dirty="0" err="1" smtClean="0"/>
              <a:t>effettuata</a:t>
            </a:r>
            <a:r>
              <a:rPr lang="en-US" u="none" dirty="0" smtClean="0"/>
              <a:t> </a:t>
            </a:r>
            <a:r>
              <a:rPr lang="en-US" u="none" dirty="0" err="1" smtClean="0"/>
              <a:t>sulla</a:t>
            </a:r>
            <a:r>
              <a:rPr lang="en-US" u="none" dirty="0" smtClean="0"/>
              <a:t> base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previsioni</a:t>
            </a:r>
            <a:r>
              <a:rPr lang="en-US" u="none" dirty="0" smtClean="0"/>
              <a:t> del </a:t>
            </a:r>
            <a:r>
              <a:rPr lang="en-US" u="none" dirty="0" err="1" smtClean="0"/>
              <a:t>clima</a:t>
            </a:r>
            <a:r>
              <a:rPr lang="en-US" u="none" dirty="0" smtClean="0"/>
              <a:t> </a:t>
            </a:r>
            <a:r>
              <a:rPr lang="en-US" u="none" dirty="0" err="1" smtClean="0"/>
              <a:t>futuro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err="1" smtClean="0"/>
              <a:t>Sono</a:t>
            </a:r>
            <a:r>
              <a:rPr lang="en-US" u="none" dirty="0" smtClean="0"/>
              <a:t> </a:t>
            </a:r>
            <a:r>
              <a:rPr lang="en-US" u="none" dirty="0" err="1" smtClean="0"/>
              <a:t>disponibili</a:t>
            </a:r>
            <a:r>
              <a:rPr lang="en-US" u="none" dirty="0" smtClean="0"/>
              <a:t> </a:t>
            </a:r>
            <a:r>
              <a:rPr lang="en-US" u="none" dirty="0" err="1" smtClean="0"/>
              <a:t>previsioni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molti</a:t>
            </a:r>
            <a:r>
              <a:rPr lang="en-US" u="none" dirty="0" smtClean="0"/>
              <a:t> </a:t>
            </a:r>
            <a:r>
              <a:rPr lang="en-US" u="none" dirty="0" err="1" smtClean="0"/>
              <a:t>modelli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err="1" smtClean="0"/>
              <a:t>Sfortunatamente</a:t>
            </a:r>
            <a:r>
              <a:rPr lang="en-US" u="none" dirty="0" smtClean="0"/>
              <a:t> la </a:t>
            </a:r>
            <a:r>
              <a:rPr lang="en-US" u="none" dirty="0" err="1" smtClean="0"/>
              <a:t>loro</a:t>
            </a:r>
            <a:r>
              <a:rPr lang="en-US" u="none" dirty="0" smtClean="0"/>
              <a:t> </a:t>
            </a:r>
            <a:r>
              <a:rPr lang="en-US" u="none" dirty="0" err="1" smtClean="0"/>
              <a:t>capacità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simulare</a:t>
            </a:r>
            <a:r>
              <a:rPr lang="en-US" u="none" dirty="0" smtClean="0"/>
              <a:t> e </a:t>
            </a:r>
            <a:r>
              <a:rPr lang="en-US" u="none" dirty="0" err="1" smtClean="0"/>
              <a:t>prevedere</a:t>
            </a:r>
            <a:r>
              <a:rPr lang="en-US" u="none" dirty="0" smtClean="0"/>
              <a:t> </a:t>
            </a:r>
            <a:r>
              <a:rPr lang="en-US" u="none" dirty="0" err="1" smtClean="0"/>
              <a:t>magre</a:t>
            </a:r>
            <a:r>
              <a:rPr lang="en-US" u="none" dirty="0" smtClean="0"/>
              <a:t> è </a:t>
            </a:r>
            <a:r>
              <a:rPr lang="en-US" u="none" dirty="0" err="1" smtClean="0"/>
              <a:t>ancora</a:t>
            </a:r>
            <a:r>
              <a:rPr lang="en-US" u="none" dirty="0" smtClean="0"/>
              <a:t> </a:t>
            </a:r>
            <a:r>
              <a:rPr lang="en-US" u="none" dirty="0" err="1" smtClean="0"/>
              <a:t>limitata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err="1" smtClean="0"/>
              <a:t>Validazioni</a:t>
            </a:r>
            <a:r>
              <a:rPr lang="en-US" u="none" dirty="0" smtClean="0"/>
              <a:t> </a:t>
            </a:r>
            <a:r>
              <a:rPr lang="en-US" u="none" dirty="0" err="1" smtClean="0"/>
              <a:t>dei</a:t>
            </a:r>
            <a:r>
              <a:rPr lang="en-US" u="none" dirty="0" smtClean="0"/>
              <a:t> </a:t>
            </a:r>
            <a:r>
              <a:rPr lang="en-US" u="none" dirty="0" err="1" smtClean="0"/>
              <a:t>modelli</a:t>
            </a:r>
            <a:r>
              <a:rPr lang="en-US" u="none" dirty="0" smtClean="0"/>
              <a:t> con la </a:t>
            </a:r>
            <a:r>
              <a:rPr lang="en-US" u="none" dirty="0" err="1" smtClean="0"/>
              <a:t>serie</a:t>
            </a:r>
            <a:r>
              <a:rPr lang="en-US" u="none" dirty="0" smtClean="0"/>
              <a:t> </a:t>
            </a:r>
            <a:r>
              <a:rPr lang="en-US" u="none" dirty="0" err="1" smtClean="0"/>
              <a:t>storica</a:t>
            </a:r>
            <a:r>
              <a:rPr lang="en-US" u="none" dirty="0" smtClean="0"/>
              <a:t> </a:t>
            </a:r>
            <a:r>
              <a:rPr lang="en-US" u="none" dirty="0" err="1" smtClean="0"/>
              <a:t>delle</a:t>
            </a:r>
            <a:r>
              <a:rPr lang="en-US" u="none" dirty="0" smtClean="0"/>
              <a:t> </a:t>
            </a:r>
            <a:r>
              <a:rPr lang="en-US" u="none" dirty="0" err="1" smtClean="0"/>
              <a:t>piogge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Bologna </a:t>
            </a:r>
            <a:r>
              <a:rPr lang="en-US" u="none" dirty="0" err="1" smtClean="0"/>
              <a:t>evidenzia</a:t>
            </a:r>
            <a:r>
              <a:rPr lang="en-US" u="none" dirty="0" smtClean="0"/>
              <a:t> </a:t>
            </a:r>
            <a:r>
              <a:rPr lang="en-US" u="none" dirty="0" err="1" smtClean="0"/>
              <a:t>che</a:t>
            </a:r>
            <a:r>
              <a:rPr lang="en-US" u="none" dirty="0" smtClean="0"/>
              <a:t> la </a:t>
            </a:r>
            <a:r>
              <a:rPr lang="en-US" u="none" dirty="0" err="1" smtClean="0"/>
              <a:t>stima</a:t>
            </a:r>
            <a:r>
              <a:rPr lang="en-US" u="none" dirty="0" smtClean="0"/>
              <a:t> del </a:t>
            </a:r>
            <a:r>
              <a:rPr lang="en-US" u="none" dirty="0" err="1" smtClean="0"/>
              <a:t>rischio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magra</a:t>
            </a:r>
            <a:r>
              <a:rPr lang="en-US" u="none" dirty="0" smtClean="0"/>
              <a:t> </a:t>
            </a:r>
            <a:r>
              <a:rPr lang="en-US" u="none" dirty="0" err="1" smtClean="0"/>
              <a:t>fornità</a:t>
            </a:r>
            <a:r>
              <a:rPr lang="en-US" u="none" dirty="0" smtClean="0"/>
              <a:t> </a:t>
            </a:r>
            <a:r>
              <a:rPr lang="en-US" u="none" dirty="0" err="1" smtClean="0"/>
              <a:t>da</a:t>
            </a:r>
            <a:r>
              <a:rPr lang="en-US" u="none" dirty="0" smtClean="0"/>
              <a:t> </a:t>
            </a:r>
            <a:r>
              <a:rPr lang="en-US" u="none" dirty="0" err="1" smtClean="0"/>
              <a:t>simulazioni</a:t>
            </a:r>
            <a:r>
              <a:rPr lang="en-US" u="none" dirty="0" smtClean="0"/>
              <a:t> </a:t>
            </a:r>
            <a:r>
              <a:rPr lang="en-US" u="none" dirty="0" err="1" smtClean="0"/>
              <a:t>climatiche</a:t>
            </a:r>
            <a:r>
              <a:rPr lang="en-US" u="none" dirty="0" smtClean="0"/>
              <a:t> è </a:t>
            </a:r>
            <a:r>
              <a:rPr lang="en-US" u="none" dirty="0" err="1" smtClean="0"/>
              <a:t>meno</a:t>
            </a:r>
            <a:r>
              <a:rPr lang="en-US" u="none" dirty="0" smtClean="0"/>
              <a:t> </a:t>
            </a:r>
            <a:r>
              <a:rPr lang="en-US" u="none" dirty="0" err="1" smtClean="0"/>
              <a:t>cautelativa</a:t>
            </a:r>
            <a:r>
              <a:rPr lang="en-US" u="none" dirty="0" smtClean="0"/>
              <a:t> </a:t>
            </a:r>
            <a:r>
              <a:rPr lang="en-US" u="none" dirty="0" err="1" smtClean="0"/>
              <a:t>rispetto</a:t>
            </a:r>
            <a:r>
              <a:rPr lang="en-US" u="none" dirty="0" smtClean="0"/>
              <a:t> </a:t>
            </a:r>
            <a:r>
              <a:rPr lang="en-US" u="none" dirty="0" err="1" smtClean="0"/>
              <a:t>all’analisi</a:t>
            </a:r>
            <a:r>
              <a:rPr lang="en-US" u="none" dirty="0" smtClean="0"/>
              <a:t> </a:t>
            </a:r>
            <a:r>
              <a:rPr lang="en-US" u="none" dirty="0" err="1" smtClean="0"/>
              <a:t>statistica</a:t>
            </a:r>
            <a:r>
              <a:rPr lang="en-US" u="none" dirty="0" smtClean="0"/>
              <a:t> </a:t>
            </a:r>
            <a:r>
              <a:rPr lang="en-US" u="none" dirty="0" err="1" smtClean="0"/>
              <a:t>dello</a:t>
            </a:r>
            <a:r>
              <a:rPr lang="en-US" u="none" dirty="0" smtClean="0"/>
              <a:t> </a:t>
            </a:r>
            <a:r>
              <a:rPr lang="en-US" u="none" dirty="0" err="1" smtClean="0"/>
              <a:t>storico</a:t>
            </a:r>
            <a:r>
              <a:rPr lang="en-US" u="none" dirty="0" smtClean="0"/>
              <a:t>.</a:t>
            </a:r>
          </a:p>
          <a:p>
            <a:pPr marL="228600" indent="-228600" algn="just"/>
            <a:endParaRPr lang="en-US" dirty="0" smtClean="0"/>
          </a:p>
          <a:p>
            <a:pPr marL="228600" indent="-228600" algn="just"/>
            <a:r>
              <a:rPr lang="en-US" b="1" u="none" dirty="0" err="1" smtClean="0">
                <a:solidFill>
                  <a:srgbClr val="FF0000"/>
                </a:solidFill>
              </a:rPr>
              <a:t>Evento</a:t>
            </a:r>
            <a:r>
              <a:rPr lang="en-US" b="1" u="none" dirty="0" smtClean="0">
                <a:solidFill>
                  <a:srgbClr val="FF0000"/>
                </a:solidFill>
              </a:rPr>
              <a:t> </a:t>
            </a:r>
            <a:r>
              <a:rPr lang="en-US" b="1" u="none" dirty="0" err="1" smtClean="0">
                <a:solidFill>
                  <a:srgbClr val="FF0000"/>
                </a:solidFill>
              </a:rPr>
              <a:t>critico</a:t>
            </a:r>
            <a:r>
              <a:rPr lang="en-US" b="1" u="none" dirty="0" smtClean="0">
                <a:solidFill>
                  <a:srgbClr val="FF0000"/>
                </a:solidFill>
              </a:rPr>
              <a:t> </a:t>
            </a:r>
            <a:r>
              <a:rPr lang="en-US" b="1" u="none" dirty="0" err="1" smtClean="0">
                <a:solidFill>
                  <a:srgbClr val="FF0000"/>
                </a:solidFill>
              </a:rPr>
              <a:t>di</a:t>
            </a:r>
            <a:r>
              <a:rPr lang="en-US" b="1" u="none" dirty="0" smtClean="0">
                <a:solidFill>
                  <a:srgbClr val="FF0000"/>
                </a:solidFill>
              </a:rPr>
              <a:t> </a:t>
            </a:r>
            <a:r>
              <a:rPr lang="en-US" b="1" u="none" dirty="0" err="1" smtClean="0">
                <a:solidFill>
                  <a:srgbClr val="FF0000"/>
                </a:solidFill>
              </a:rPr>
              <a:t>progetto</a:t>
            </a:r>
            <a:r>
              <a:rPr lang="en-US" b="1" u="none" dirty="0" smtClean="0">
                <a:solidFill>
                  <a:srgbClr val="FF0000"/>
                </a:solidFill>
              </a:rPr>
              <a:t>:</a:t>
            </a:r>
            <a:endParaRPr lang="en-US" b="1" u="none" dirty="0" smtClean="0">
              <a:solidFill>
                <a:srgbClr val="FF0000"/>
              </a:solidFill>
            </a:endParaRP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err="1" smtClean="0">
                <a:solidFill>
                  <a:srgbClr val="FF0000"/>
                </a:solidFill>
              </a:rPr>
              <a:t>Magra</a:t>
            </a:r>
            <a:r>
              <a:rPr lang="en-US" u="none" dirty="0" smtClean="0">
                <a:solidFill>
                  <a:srgbClr val="FF0000"/>
                </a:solidFill>
              </a:rPr>
              <a:t> 1945-1950: </a:t>
            </a:r>
            <a:r>
              <a:rPr lang="en-US" u="none" dirty="0" err="1" smtClean="0">
                <a:solidFill>
                  <a:srgbClr val="FF0000"/>
                </a:solidFill>
              </a:rPr>
              <a:t>durata</a:t>
            </a:r>
            <a:r>
              <a:rPr lang="en-US" u="none" dirty="0" smtClean="0">
                <a:solidFill>
                  <a:srgbClr val="FF0000"/>
                </a:solidFill>
              </a:rPr>
              <a:t> 6 </a:t>
            </a:r>
            <a:r>
              <a:rPr lang="en-US" u="none" dirty="0" err="1" smtClean="0">
                <a:solidFill>
                  <a:srgbClr val="FF0000"/>
                </a:solidFill>
              </a:rPr>
              <a:t>anni</a:t>
            </a:r>
            <a:r>
              <a:rPr lang="en-US" dirty="0" smtClean="0">
                <a:solidFill>
                  <a:srgbClr val="FF0000"/>
                </a:solidFill>
              </a:rPr>
              <a:t>, deficit </a:t>
            </a:r>
            <a:r>
              <a:rPr lang="en-US" dirty="0" err="1" smtClean="0">
                <a:solidFill>
                  <a:srgbClr val="FF0000"/>
                </a:solidFill>
              </a:rPr>
              <a:t>di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precipitazione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medio</a:t>
            </a:r>
            <a:r>
              <a:rPr lang="en-US" dirty="0" smtClean="0">
                <a:solidFill>
                  <a:srgbClr val="FF0000"/>
                </a:solidFill>
              </a:rPr>
              <a:t> 23%, deficit </a:t>
            </a:r>
            <a:r>
              <a:rPr lang="en-US" dirty="0" err="1" smtClean="0">
                <a:solidFill>
                  <a:srgbClr val="FF0000"/>
                </a:solidFill>
              </a:rPr>
              <a:t>annuale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massimo</a:t>
            </a:r>
            <a:r>
              <a:rPr lang="en-US" dirty="0" smtClean="0">
                <a:solidFill>
                  <a:srgbClr val="FF0000"/>
                </a:solidFill>
              </a:rPr>
              <a:t> 52%.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err="1" smtClean="0">
                <a:solidFill>
                  <a:srgbClr val="FF0000"/>
                </a:solidFill>
              </a:rPr>
              <a:t>Magra</a:t>
            </a:r>
            <a:r>
              <a:rPr lang="en-US" u="none" dirty="0" smtClean="0">
                <a:solidFill>
                  <a:srgbClr val="FF0000"/>
                </a:solidFill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</a:rPr>
              <a:t>idrologica</a:t>
            </a:r>
            <a:r>
              <a:rPr lang="en-US" u="none" dirty="0" smtClean="0">
                <a:solidFill>
                  <a:srgbClr val="FF0000"/>
                </a:solidFill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</a:rPr>
              <a:t>superficiale</a:t>
            </a:r>
            <a:r>
              <a:rPr lang="en-US" u="none" dirty="0" smtClean="0">
                <a:solidFill>
                  <a:srgbClr val="FF0000"/>
                </a:solidFill>
              </a:rPr>
              <a:t>: </a:t>
            </a:r>
            <a:r>
              <a:rPr lang="en-US" u="none" dirty="0" err="1" smtClean="0">
                <a:solidFill>
                  <a:srgbClr val="FF0000"/>
                </a:solidFill>
              </a:rPr>
              <a:t>assunzione</a:t>
            </a:r>
            <a:r>
              <a:rPr lang="en-US" u="none" dirty="0" smtClean="0">
                <a:solidFill>
                  <a:srgbClr val="FF0000"/>
                </a:solidFill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</a:rPr>
              <a:t>di</a:t>
            </a:r>
            <a:r>
              <a:rPr lang="en-US" u="none" dirty="0" smtClean="0">
                <a:solidFill>
                  <a:srgbClr val="FF0000"/>
                </a:solidFill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</a:rPr>
              <a:t>linearità</a:t>
            </a:r>
            <a:r>
              <a:rPr lang="en-US" u="none" dirty="0" smtClean="0">
                <a:solidFill>
                  <a:srgbClr val="FF0000"/>
                </a:solidFill>
              </a:rPr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Magra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idrologica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sotterranea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err="1" smtClean="0">
                <a:solidFill>
                  <a:srgbClr val="FF0000"/>
                </a:solidFill>
              </a:rPr>
              <a:t>interpretazione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più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complessa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necessità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approfondimento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della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conoscenza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u="none" dirty="0" smtClean="0">
              <a:solidFill>
                <a:srgbClr val="FF0000"/>
              </a:solidFill>
            </a:endParaRPr>
          </a:p>
          <a:p>
            <a:pPr marL="228600" indent="-228600" algn="just"/>
            <a:endParaRPr lang="en-US" dirty="0" smtClean="0"/>
          </a:p>
          <a:p>
            <a:pPr marL="228600" indent="-228600" algn="just"/>
            <a:endParaRPr lang="en-US" dirty="0" smtClean="0"/>
          </a:p>
        </p:txBody>
      </p:sp>
      <p:pic>
        <p:nvPicPr>
          <p:cNvPr id="1028" name="Picture 4" descr="https://www.albertomontanari.it/sites/default/files/styles/medium/public/2021-10/AtmosphericModelSchematic.png?itok=owKhFS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711" y="980728"/>
            <a:ext cx="3410905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Mitigazione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Adattamento</a:t>
            </a:r>
            <a:r>
              <a:rPr lang="en-US" dirty="0" smtClean="0"/>
              <a:t>: </a:t>
            </a:r>
            <a:r>
              <a:rPr lang="en-US" dirty="0" err="1" smtClean="0"/>
              <a:t>Che</a:t>
            </a:r>
            <a:r>
              <a:rPr lang="en-US" dirty="0" smtClean="0"/>
              <a:t> fare? 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551384" y="980728"/>
            <a:ext cx="71287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u="none" dirty="0" err="1" smtClean="0"/>
              <a:t>Mitigazione</a:t>
            </a:r>
            <a:r>
              <a:rPr lang="en-US" u="none" dirty="0" smtClean="0"/>
              <a:t>: </a:t>
            </a:r>
            <a:r>
              <a:rPr lang="en-US" u="none" dirty="0" err="1" smtClean="0"/>
              <a:t>necessaria</a:t>
            </a:r>
            <a:r>
              <a:rPr lang="en-US" u="none" dirty="0" smtClean="0"/>
              <a:t> la </a:t>
            </a:r>
            <a:r>
              <a:rPr lang="en-US" u="none" dirty="0" err="1" smtClean="0"/>
              <a:t>pianificazione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br>
              <a:rPr lang="en-US" u="none" dirty="0" smtClean="0"/>
            </a:br>
            <a:r>
              <a:rPr lang="en-US" u="none" dirty="0" err="1" smtClean="0"/>
              <a:t>interventi</a:t>
            </a:r>
            <a:r>
              <a:rPr lang="en-US" u="none" dirty="0" smtClean="0"/>
              <a:t> a </a:t>
            </a:r>
            <a:r>
              <a:rPr lang="en-US" u="none" dirty="0" err="1" smtClean="0"/>
              <a:t>scala</a:t>
            </a:r>
            <a:r>
              <a:rPr lang="en-US" u="none" dirty="0" smtClean="0"/>
              <a:t> </a:t>
            </a:r>
            <a:r>
              <a:rPr lang="en-US" u="none" dirty="0" err="1" smtClean="0"/>
              <a:t>globale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Adattamento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err="1" smtClean="0">
                <a:solidFill>
                  <a:srgbClr val="FF0000"/>
                </a:solidFill>
              </a:rPr>
              <a:t>azione</a:t>
            </a:r>
            <a:r>
              <a:rPr lang="en-US" dirty="0" smtClean="0">
                <a:solidFill>
                  <a:srgbClr val="FF0000"/>
                </a:solidFill>
              </a:rPr>
              <a:t> locale, </a:t>
            </a:r>
            <a:r>
              <a:rPr lang="en-US" dirty="0" err="1" smtClean="0">
                <a:solidFill>
                  <a:srgbClr val="FF0000"/>
                </a:solidFill>
              </a:rPr>
              <a:t>che</a:t>
            </a:r>
            <a:r>
              <a:rPr lang="en-US" dirty="0" smtClean="0">
                <a:solidFill>
                  <a:srgbClr val="FF0000"/>
                </a:solidFill>
              </a:rPr>
              <a:t> produce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effetti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immediati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Assicurare</a:t>
            </a:r>
            <a:r>
              <a:rPr lang="en-US" dirty="0" smtClean="0"/>
              <a:t> un portfolio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soluzioni</a:t>
            </a:r>
            <a:r>
              <a:rPr lang="en-US" dirty="0" smtClean="0"/>
              <a:t> </a:t>
            </a:r>
            <a:r>
              <a:rPr lang="en-US" dirty="0" err="1" smtClean="0"/>
              <a:t>comple</a:t>
            </a:r>
            <a:r>
              <a:rPr lang="en-US" dirty="0" smtClean="0"/>
              <a:t>-</a:t>
            </a:r>
            <a:br>
              <a:rPr lang="en-US" dirty="0" smtClean="0"/>
            </a:br>
            <a:r>
              <a:rPr lang="en-US" dirty="0" err="1" smtClean="0"/>
              <a:t>mentari</a:t>
            </a:r>
            <a:r>
              <a:rPr lang="en-US" dirty="0" smtClean="0"/>
              <a:t> per </a:t>
            </a:r>
            <a:r>
              <a:rPr lang="en-US" dirty="0" err="1" smtClean="0"/>
              <a:t>l’incremento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resilienza</a:t>
            </a:r>
            <a:r>
              <a:rPr lang="en-US" dirty="0" smtClean="0"/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Incremento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dei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volumi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riserva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idrica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Diversificare</a:t>
            </a:r>
            <a:r>
              <a:rPr lang="en-US" dirty="0" smtClean="0"/>
              <a:t> le </a:t>
            </a:r>
            <a:r>
              <a:rPr lang="en-US" dirty="0" err="1" smtClean="0"/>
              <a:t>fonti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approvvigionamento</a:t>
            </a:r>
            <a:r>
              <a:rPr lang="en-US" dirty="0" smtClean="0"/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Incrementare</a:t>
            </a:r>
            <a:r>
              <a:rPr lang="en-US" dirty="0" smtClean="0">
                <a:solidFill>
                  <a:srgbClr val="FF0000"/>
                </a:solidFill>
              </a:rPr>
              <a:t> la </a:t>
            </a:r>
            <a:r>
              <a:rPr lang="en-US" dirty="0" err="1" smtClean="0">
                <a:solidFill>
                  <a:srgbClr val="FF0000"/>
                </a:solidFill>
              </a:rPr>
              <a:t>connessione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fra</a:t>
            </a:r>
            <a:r>
              <a:rPr lang="en-US" dirty="0" smtClean="0">
                <a:solidFill>
                  <a:srgbClr val="FF0000"/>
                </a:solidFill>
              </a:rPr>
              <a:t> le </a:t>
            </a:r>
            <a:r>
              <a:rPr lang="en-US" dirty="0" err="1" smtClean="0">
                <a:solidFill>
                  <a:srgbClr val="FF0000"/>
                </a:solidFill>
              </a:rPr>
              <a:t>reti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distribuzione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Non </a:t>
            </a:r>
            <a:r>
              <a:rPr lang="en-US" dirty="0" err="1" smtClean="0"/>
              <a:t>considerare</a:t>
            </a:r>
            <a:r>
              <a:rPr lang="en-US" dirty="0" smtClean="0"/>
              <a:t> </a:t>
            </a:r>
            <a:r>
              <a:rPr lang="en-US" dirty="0" err="1" smtClean="0"/>
              <a:t>inesauribile</a:t>
            </a:r>
            <a:r>
              <a:rPr lang="en-US" dirty="0" smtClean="0"/>
              <a:t> la </a:t>
            </a:r>
            <a:r>
              <a:rPr lang="en-US" dirty="0" err="1" smtClean="0"/>
              <a:t>riserva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acque</a:t>
            </a:r>
            <a:r>
              <a:rPr lang="en-US" dirty="0" smtClean="0"/>
              <a:t> </a:t>
            </a:r>
            <a:r>
              <a:rPr lang="en-US" dirty="0" err="1" smtClean="0"/>
              <a:t>sotterranee</a:t>
            </a:r>
            <a:r>
              <a:rPr lang="en-US" dirty="0" smtClean="0"/>
              <a:t>. </a:t>
            </a:r>
            <a:r>
              <a:rPr lang="en-US" dirty="0" err="1" smtClean="0"/>
              <a:t>Rafforzarne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monitoraggio</a:t>
            </a:r>
            <a:r>
              <a:rPr lang="en-US" dirty="0" smtClean="0"/>
              <a:t>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5950" y="1117307"/>
            <a:ext cx="6446714" cy="310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69367" y="476674"/>
            <a:ext cx="11233149" cy="648071"/>
          </a:xfrm>
        </p:spPr>
        <p:txBody>
          <a:bodyPr/>
          <a:lstStyle/>
          <a:p>
            <a:r>
              <a:rPr lang="en-US" dirty="0" err="1" smtClean="0"/>
              <a:t>Conclusioni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407368" y="980728"/>
            <a:ext cx="66247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u="none" dirty="0" smtClean="0"/>
              <a:t>La </a:t>
            </a:r>
            <a:r>
              <a:rPr lang="en-US" u="none" dirty="0" err="1" smtClean="0"/>
              <a:t>siccità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lunga</a:t>
            </a:r>
            <a:r>
              <a:rPr lang="en-US" u="none" dirty="0" smtClean="0"/>
              <a:t> </a:t>
            </a:r>
            <a:r>
              <a:rPr lang="en-US" u="none" dirty="0" err="1" smtClean="0"/>
              <a:t>durata</a:t>
            </a:r>
            <a:r>
              <a:rPr lang="en-US" u="none" dirty="0" smtClean="0"/>
              <a:t> è un </a:t>
            </a:r>
            <a:r>
              <a:rPr lang="en-US" u="none" dirty="0" err="1" smtClean="0"/>
              <a:t>fattore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rischio</a:t>
            </a:r>
            <a:r>
              <a:rPr lang="en-US" u="none" dirty="0" smtClean="0"/>
              <a:t> </a:t>
            </a:r>
            <a:r>
              <a:rPr lang="en-US" u="none" dirty="0" err="1" smtClean="0"/>
              <a:t>inevitabile</a:t>
            </a:r>
            <a:r>
              <a:rPr lang="en-US" u="none" dirty="0" smtClean="0"/>
              <a:t>. </a:t>
            </a:r>
            <a:r>
              <a:rPr lang="en-US" u="none" dirty="0" err="1" smtClean="0"/>
              <a:t>Diminuirne</a:t>
            </a:r>
            <a:r>
              <a:rPr lang="en-US" u="none" dirty="0" smtClean="0"/>
              <a:t> la </a:t>
            </a:r>
            <a:r>
              <a:rPr lang="en-US" u="none" dirty="0" err="1" smtClean="0"/>
              <a:t>frequenza</a:t>
            </a:r>
            <a:r>
              <a:rPr lang="en-US" u="none" dirty="0" smtClean="0"/>
              <a:t> </a:t>
            </a:r>
            <a:r>
              <a:rPr lang="en-US" u="none" dirty="0" err="1" smtClean="0"/>
              <a:t>probabile</a:t>
            </a:r>
            <a:r>
              <a:rPr lang="en-US" u="none" dirty="0" smtClean="0"/>
              <a:t> non è </a:t>
            </a:r>
            <a:r>
              <a:rPr lang="en-US" u="none" dirty="0" err="1" smtClean="0"/>
              <a:t>possibile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Necessario</a:t>
            </a:r>
            <a:r>
              <a:rPr lang="en-US" dirty="0" smtClean="0"/>
              <a:t> </a:t>
            </a:r>
            <a:r>
              <a:rPr lang="en-US" dirty="0" err="1" smtClean="0"/>
              <a:t>ridurre</a:t>
            </a:r>
            <a:r>
              <a:rPr lang="en-US" dirty="0" smtClean="0"/>
              <a:t> </a:t>
            </a:r>
            <a:r>
              <a:rPr lang="en-US" dirty="0" err="1" smtClean="0"/>
              <a:t>vulnerabilità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esposizione</a:t>
            </a:r>
            <a:r>
              <a:rPr lang="en-US" dirty="0" smtClean="0"/>
              <a:t> (</a:t>
            </a:r>
            <a:r>
              <a:rPr lang="en-US" dirty="0" err="1" smtClean="0"/>
              <a:t>valore</a:t>
            </a:r>
            <a:r>
              <a:rPr lang="en-US" dirty="0" smtClean="0"/>
              <a:t> </a:t>
            </a:r>
            <a:r>
              <a:rPr lang="en-US" dirty="0" err="1" smtClean="0"/>
              <a:t>economico</a:t>
            </a:r>
            <a:r>
              <a:rPr lang="en-US" dirty="0" smtClean="0"/>
              <a:t> del </a:t>
            </a:r>
            <a:r>
              <a:rPr lang="en-US" dirty="0" err="1" smtClean="0"/>
              <a:t>contesto</a:t>
            </a:r>
            <a:r>
              <a:rPr lang="en-US" dirty="0" smtClean="0"/>
              <a:t> </a:t>
            </a:r>
            <a:r>
              <a:rPr lang="en-US" dirty="0" err="1" smtClean="0"/>
              <a:t>esposto</a:t>
            </a:r>
            <a:r>
              <a:rPr lang="en-US" dirty="0" smtClean="0"/>
              <a:t> al </a:t>
            </a:r>
            <a:r>
              <a:rPr lang="en-US" dirty="0" err="1" smtClean="0"/>
              <a:t>rischio</a:t>
            </a:r>
            <a:r>
              <a:rPr lang="en-US" dirty="0" smtClean="0"/>
              <a:t>).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Preparazione</a:t>
            </a:r>
            <a:r>
              <a:rPr lang="en-US" dirty="0" smtClean="0"/>
              <a:t> e </a:t>
            </a:r>
            <a:r>
              <a:rPr lang="en-US" dirty="0" err="1" smtClean="0"/>
              <a:t>piani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gestione</a:t>
            </a:r>
            <a:r>
              <a:rPr lang="en-US" dirty="0" smtClean="0"/>
              <a:t> </a:t>
            </a:r>
            <a:r>
              <a:rPr lang="en-US" dirty="0" err="1" smtClean="0"/>
              <a:t>dell’emergenza</a:t>
            </a:r>
            <a:r>
              <a:rPr lang="en-US" dirty="0" smtClean="0"/>
              <a:t> e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risorse</a:t>
            </a:r>
            <a:r>
              <a:rPr lang="en-US" dirty="0" smtClean="0"/>
              <a:t> </a:t>
            </a:r>
            <a:r>
              <a:rPr lang="en-US" dirty="0" err="1" smtClean="0"/>
              <a:t>idriche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emergenza</a:t>
            </a:r>
            <a:r>
              <a:rPr lang="en-US" dirty="0" smtClean="0"/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Anticipare</a:t>
            </a:r>
            <a:r>
              <a:rPr lang="en-US" dirty="0" smtClean="0"/>
              <a:t> </a:t>
            </a:r>
            <a:r>
              <a:rPr lang="en-US" dirty="0" err="1" smtClean="0"/>
              <a:t>piuttosto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rimediare</a:t>
            </a:r>
            <a:r>
              <a:rPr lang="en-US" dirty="0" smtClean="0"/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Considerare</a:t>
            </a:r>
            <a:r>
              <a:rPr lang="en-US" dirty="0" smtClean="0"/>
              <a:t> </a:t>
            </a:r>
            <a:r>
              <a:rPr lang="en-US" dirty="0" err="1" smtClean="0"/>
              <a:t>modelli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sviluppo</a:t>
            </a:r>
            <a:r>
              <a:rPr lang="en-US" dirty="0" smtClean="0"/>
              <a:t> </a:t>
            </a:r>
            <a:r>
              <a:rPr lang="en-US" dirty="0" err="1" smtClean="0"/>
              <a:t>alternativi</a:t>
            </a:r>
            <a:r>
              <a:rPr lang="en-US" dirty="0" smtClean="0"/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Evitare</a:t>
            </a:r>
            <a:r>
              <a:rPr lang="en-US" dirty="0" smtClean="0"/>
              <a:t> </a:t>
            </a:r>
            <a:r>
              <a:rPr lang="en-US" dirty="0" err="1" smtClean="0"/>
              <a:t>errori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valutazione</a:t>
            </a:r>
            <a:r>
              <a:rPr lang="en-US" dirty="0" smtClean="0"/>
              <a:t> </a:t>
            </a:r>
            <a:r>
              <a:rPr lang="en-US" dirty="0" err="1" smtClean="0"/>
              <a:t>indotti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eccessi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cautela</a:t>
            </a:r>
            <a:r>
              <a:rPr lang="en-US" dirty="0" smtClean="0"/>
              <a:t> o </a:t>
            </a:r>
            <a:r>
              <a:rPr lang="en-US" dirty="0" err="1" smtClean="0"/>
              <a:t>altre</a:t>
            </a:r>
            <a:r>
              <a:rPr lang="en-US" dirty="0" smtClean="0"/>
              <a:t> </a:t>
            </a:r>
            <a:r>
              <a:rPr lang="en-US" dirty="0" err="1" smtClean="0"/>
              <a:t>distorsioni</a:t>
            </a:r>
            <a:r>
              <a:rPr lang="en-US" dirty="0" smtClean="0"/>
              <a:t> cognitive.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Rivalutare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ruolo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</a:t>
            </a:r>
            <a:r>
              <a:rPr lang="en-US" dirty="0" err="1" smtClean="0"/>
              <a:t>persone</a:t>
            </a:r>
            <a:r>
              <a:rPr lang="en-US" dirty="0" smtClean="0"/>
              <a:t>,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società</a:t>
            </a:r>
            <a:r>
              <a:rPr lang="en-US" dirty="0" smtClean="0"/>
              <a:t> e </a:t>
            </a:r>
            <a:r>
              <a:rPr lang="en-US" dirty="0" err="1" smtClean="0"/>
              <a:t>dell’agricoltura</a:t>
            </a:r>
            <a:r>
              <a:rPr lang="en-US" dirty="0" smtClean="0"/>
              <a:t> per la </a:t>
            </a:r>
            <a:r>
              <a:rPr lang="en-US" dirty="0" err="1" smtClean="0"/>
              <a:t>conservazione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risorsa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e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recupero</a:t>
            </a:r>
            <a:r>
              <a:rPr lang="en-US" dirty="0" smtClean="0"/>
              <a:t> </a:t>
            </a:r>
            <a:r>
              <a:rPr lang="en-US" dirty="0" err="1" smtClean="0"/>
              <a:t>ambientale</a:t>
            </a:r>
            <a:r>
              <a:rPr lang="en-US" dirty="0" smtClean="0"/>
              <a:t>. </a:t>
            </a:r>
          </a:p>
          <a:p>
            <a:pPr marL="228600" indent="-228600">
              <a:buFont typeface="Arial" pitchFamily="34" charset="0"/>
              <a:buChar char="•"/>
            </a:pPr>
            <a:endParaRPr lang="en-US" b="1" dirty="0" smtClean="0">
              <a:solidFill>
                <a:srgbClr val="FF0000"/>
              </a:solidFill>
            </a:endParaRPr>
          </a:p>
          <a:p>
            <a:pPr marL="228600" indent="-228600"/>
            <a:r>
              <a:rPr lang="en-US" b="1" dirty="0" err="1" smtClean="0">
                <a:solidFill>
                  <a:srgbClr val="FF0000"/>
                </a:solidFill>
              </a:rPr>
              <a:t>L’utilizzo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dell’acqua</a:t>
            </a:r>
            <a:r>
              <a:rPr lang="en-US" b="1" dirty="0" smtClean="0">
                <a:solidFill>
                  <a:srgbClr val="FF0000"/>
                </a:solidFill>
              </a:rPr>
              <a:t> è </a:t>
            </a:r>
            <a:r>
              <a:rPr lang="en-US" b="1" dirty="0" err="1" smtClean="0">
                <a:solidFill>
                  <a:srgbClr val="FF0000"/>
                </a:solidFill>
              </a:rPr>
              <a:t>positivo</a:t>
            </a:r>
            <a:r>
              <a:rPr lang="en-US" b="1" dirty="0" smtClean="0">
                <a:solidFill>
                  <a:srgbClr val="FF0000"/>
                </a:solidFill>
              </a:rPr>
              <a:t> per </a:t>
            </a:r>
            <a:r>
              <a:rPr lang="en-US" b="1" dirty="0" err="1" smtClean="0">
                <a:solidFill>
                  <a:srgbClr val="FF0000"/>
                </a:solidFill>
              </a:rPr>
              <a:t>l’ambiente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3556" name="Picture 4" descr="https://upload.wikimedia.org/wikipedia/commons/1/11/Tracimazione_Diga_di_Ridraco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4112" y="29796"/>
            <a:ext cx="5087888" cy="6799629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7032104" y="6589335"/>
            <a:ext cx="5015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 smtClean="0">
                <a:solidFill>
                  <a:schemeClr val="bg1"/>
                </a:solidFill>
              </a:rPr>
              <a:t>Marino Alessandrini, CC BY-SA 4.0, via </a:t>
            </a:r>
            <a:r>
              <a:rPr lang="it-IT" sz="1200" b="1" dirty="0" err="1" smtClean="0">
                <a:solidFill>
                  <a:schemeClr val="bg1"/>
                </a:solidFill>
              </a:rPr>
              <a:t>Wikimedia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Commons</a:t>
            </a:r>
            <a:endParaRPr lang="it-IT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smtClean="0"/>
              <a:t>Alberto Montanari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Dipartimento DICAM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 smtClean="0"/>
              <a:t>alberto.montanari@unibo.it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26941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7051" y="476674"/>
            <a:ext cx="11233149" cy="445921"/>
          </a:xfrm>
        </p:spPr>
        <p:txBody>
          <a:bodyPr/>
          <a:lstStyle/>
          <a:p>
            <a:r>
              <a:rPr lang="it-IT" dirty="0" smtClean="0"/>
              <a:t>Cos’è una magra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7051" y="928670"/>
            <a:ext cx="11545613" cy="1852258"/>
          </a:xfrm>
        </p:spPr>
        <p:txBody>
          <a:bodyPr/>
          <a:lstStyle/>
          <a:p>
            <a:pPr marL="228600" indent="-228600"/>
            <a:r>
              <a:rPr lang="en-US" dirty="0" err="1" smtClean="0"/>
              <a:t>Periodo</a:t>
            </a:r>
            <a:r>
              <a:rPr lang="en-US" dirty="0" smtClean="0"/>
              <a:t> </a:t>
            </a:r>
            <a:r>
              <a:rPr lang="en-US" dirty="0" err="1" smtClean="0"/>
              <a:t>lungo</a:t>
            </a:r>
            <a:r>
              <a:rPr lang="en-US" dirty="0" smtClean="0"/>
              <a:t> con: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precipitazioni</a:t>
            </a:r>
            <a:r>
              <a:rPr lang="en-US" dirty="0" smtClean="0"/>
              <a:t> </a:t>
            </a:r>
            <a:r>
              <a:rPr lang="en-US" dirty="0" err="1" smtClean="0"/>
              <a:t>inferiori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media (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meteorologica</a:t>
            </a:r>
            <a:r>
              <a:rPr lang="en-US" dirty="0" smtClean="0"/>
              <a:t>)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disponibilità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</a:t>
            </a:r>
            <a:r>
              <a:rPr lang="en-US" dirty="0" err="1" smtClean="0"/>
              <a:t>inferiore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media (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idrologica</a:t>
            </a:r>
            <a:r>
              <a:rPr lang="en-US" dirty="0" smtClean="0"/>
              <a:t>)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disponibilità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</a:t>
            </a:r>
            <a:r>
              <a:rPr lang="en-US" dirty="0" err="1" smtClean="0"/>
              <a:t>superficiale</a:t>
            </a:r>
            <a:r>
              <a:rPr lang="en-US" dirty="0" smtClean="0"/>
              <a:t> </a:t>
            </a:r>
            <a:r>
              <a:rPr lang="en-US" dirty="0" err="1" smtClean="0"/>
              <a:t>inferiore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media (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idrologica</a:t>
            </a:r>
            <a:r>
              <a:rPr lang="en-US" dirty="0" smtClean="0"/>
              <a:t> </a:t>
            </a:r>
            <a:r>
              <a:rPr lang="en-US" dirty="0" err="1" smtClean="0"/>
              <a:t>superficiale</a:t>
            </a:r>
            <a:r>
              <a:rPr lang="en-US" dirty="0" smtClean="0"/>
              <a:t>)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err="1" smtClean="0"/>
              <a:t>Disponibilità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acque</a:t>
            </a:r>
            <a:r>
              <a:rPr lang="en-US" dirty="0" smtClean="0"/>
              <a:t> </a:t>
            </a:r>
            <a:r>
              <a:rPr lang="en-US" dirty="0" err="1" smtClean="0"/>
              <a:t>sotterranee</a:t>
            </a:r>
            <a:r>
              <a:rPr lang="en-US" dirty="0" smtClean="0"/>
              <a:t> </a:t>
            </a:r>
            <a:r>
              <a:rPr lang="en-US" dirty="0" err="1" smtClean="0"/>
              <a:t>inferiore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media (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acque</a:t>
            </a:r>
            <a:r>
              <a:rPr lang="en-US" dirty="0" smtClean="0"/>
              <a:t> </a:t>
            </a:r>
            <a:r>
              <a:rPr lang="en-US" dirty="0" err="1" smtClean="0"/>
              <a:t>sotterranee</a:t>
            </a:r>
            <a:r>
              <a:rPr lang="en-US" dirty="0" smtClean="0"/>
              <a:t>)</a:t>
            </a:r>
          </a:p>
          <a:p>
            <a:pPr marL="228600" indent="-228600"/>
            <a:endParaRPr lang="en-US" dirty="0" smtClean="0"/>
          </a:p>
          <a:p>
            <a:pPr marL="228600" indent="-228600"/>
            <a:r>
              <a:rPr lang="en-US" dirty="0" smtClean="0"/>
              <a:t>La </a:t>
            </a:r>
            <a:r>
              <a:rPr lang="en-US" dirty="0" err="1" smtClean="0"/>
              <a:t>scarsità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è </a:t>
            </a:r>
            <a:r>
              <a:rPr lang="en-US" dirty="0" err="1" smtClean="0"/>
              <a:t>invece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situazione</a:t>
            </a:r>
            <a:r>
              <a:rPr lang="en-US" dirty="0" smtClean="0"/>
              <a:t> </a:t>
            </a:r>
            <a:r>
              <a:rPr lang="en-US" dirty="0" err="1" smtClean="0"/>
              <a:t>permanente</a:t>
            </a:r>
            <a:r>
              <a:rPr lang="en-US" dirty="0" smtClean="0"/>
              <a:t> con </a:t>
            </a:r>
            <a:r>
              <a:rPr lang="en-US" dirty="0" err="1" smtClean="0"/>
              <a:t>disponibilità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</a:t>
            </a:r>
            <a:r>
              <a:rPr lang="en-US" dirty="0" err="1" smtClean="0"/>
              <a:t>inferiore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domanda</a:t>
            </a:r>
            <a:endParaRPr lang="en-US" dirty="0" smtClean="0"/>
          </a:p>
          <a:p>
            <a:pPr marL="228600" indent="-228600"/>
            <a:endParaRPr lang="en-US" dirty="0" smtClean="0"/>
          </a:p>
          <a:p>
            <a:r>
              <a:rPr lang="en-US" dirty="0" err="1" smtClean="0"/>
              <a:t>L’Emilia</a:t>
            </a:r>
            <a:r>
              <a:rPr lang="en-US" dirty="0" smtClean="0"/>
              <a:t>-Romagna NON </a:t>
            </a:r>
            <a:r>
              <a:rPr lang="en-US" dirty="0" err="1" smtClean="0"/>
              <a:t>soffre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scarsità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. E’ </a:t>
            </a:r>
            <a:r>
              <a:rPr lang="en-US" dirty="0" err="1" smtClean="0"/>
              <a:t>invece</a:t>
            </a:r>
            <a:r>
              <a:rPr lang="en-US" dirty="0" smtClean="0"/>
              <a:t> </a:t>
            </a:r>
            <a:r>
              <a:rPr lang="en-US" dirty="0" err="1" smtClean="0"/>
              <a:t>soggetta</a:t>
            </a:r>
            <a:r>
              <a:rPr lang="en-US" dirty="0" smtClean="0"/>
              <a:t>, come </a:t>
            </a:r>
            <a:r>
              <a:rPr lang="en-US" dirty="0" err="1" smtClean="0"/>
              <a:t>ogni</a:t>
            </a:r>
            <a:r>
              <a:rPr lang="en-US" dirty="0" smtClean="0"/>
              <a:t> </a:t>
            </a:r>
            <a:r>
              <a:rPr lang="en-US" dirty="0" err="1" smtClean="0"/>
              <a:t>altra</a:t>
            </a:r>
            <a:r>
              <a:rPr lang="en-US" dirty="0" smtClean="0"/>
              <a:t> </a:t>
            </a:r>
            <a:r>
              <a:rPr lang="en-US" dirty="0" err="1" smtClean="0"/>
              <a:t>località</a:t>
            </a:r>
            <a:r>
              <a:rPr lang="en-US" dirty="0" smtClean="0"/>
              <a:t>, a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più</a:t>
            </a:r>
            <a:r>
              <a:rPr lang="en-US" dirty="0" smtClean="0"/>
              <a:t> o </a:t>
            </a:r>
            <a:r>
              <a:rPr lang="en-US" dirty="0" err="1" smtClean="0"/>
              <a:t>meno</a:t>
            </a:r>
            <a:r>
              <a:rPr lang="en-US" dirty="0" smtClean="0"/>
              <a:t> </a:t>
            </a:r>
            <a:r>
              <a:rPr lang="en-US" dirty="0" err="1" smtClean="0"/>
              <a:t>lunghe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b="1" dirty="0" err="1" smtClean="0"/>
              <a:t>Magra</a:t>
            </a:r>
            <a:r>
              <a:rPr lang="en-US" b="1" dirty="0" smtClean="0"/>
              <a:t> </a:t>
            </a:r>
            <a:r>
              <a:rPr lang="en-US" b="1" dirty="0" err="1" smtClean="0"/>
              <a:t>pluriennale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periodo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durata</a:t>
            </a:r>
            <a:r>
              <a:rPr lang="en-US" dirty="0" smtClean="0"/>
              <a:t> </a:t>
            </a:r>
            <a:r>
              <a:rPr lang="en-US" dirty="0" err="1" smtClean="0"/>
              <a:t>uguale</a:t>
            </a:r>
            <a:r>
              <a:rPr lang="en-US" dirty="0" smtClean="0"/>
              <a:t> o </a:t>
            </a:r>
            <a:r>
              <a:rPr lang="en-US" dirty="0" err="1" smtClean="0"/>
              <a:t>superiore</a:t>
            </a:r>
            <a:r>
              <a:rPr lang="en-US" dirty="0" smtClean="0"/>
              <a:t> a 3 </a:t>
            </a:r>
            <a:r>
              <a:rPr lang="en-US" dirty="0" err="1" smtClean="0"/>
              <a:t>anni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Abbiamo</a:t>
            </a:r>
            <a:r>
              <a:rPr lang="en-US" dirty="0" smtClean="0"/>
              <a:t> </a:t>
            </a:r>
            <a:r>
              <a:rPr lang="en-US" dirty="0" err="1" smtClean="0"/>
              <a:t>notizia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storiche</a:t>
            </a:r>
            <a:r>
              <a:rPr lang="en-US" dirty="0" smtClean="0"/>
              <a:t>, </a:t>
            </a:r>
            <a:r>
              <a:rPr lang="en-US" dirty="0" err="1" smtClean="0"/>
              <a:t>verificatesi</a:t>
            </a:r>
            <a:r>
              <a:rPr lang="en-US" dirty="0" smtClean="0"/>
              <a:t> in </a:t>
            </a:r>
            <a:r>
              <a:rPr lang="en-US" dirty="0" err="1" smtClean="0"/>
              <a:t>diversi</a:t>
            </a:r>
            <a:r>
              <a:rPr lang="en-US" dirty="0" smtClean="0"/>
              <a:t> </a:t>
            </a:r>
            <a:r>
              <a:rPr lang="en-US" dirty="0" err="1" smtClean="0"/>
              <a:t>continenti</a:t>
            </a:r>
            <a:r>
              <a:rPr lang="en-US" dirty="0" smtClean="0"/>
              <a:t>,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hanno</a:t>
            </a:r>
            <a:r>
              <a:rPr lang="en-US" dirty="0" smtClean="0"/>
              <a:t> </a:t>
            </a:r>
            <a:r>
              <a:rPr lang="en-US" dirty="0" err="1" smtClean="0"/>
              <a:t>avuto</a:t>
            </a:r>
            <a:r>
              <a:rPr lang="en-US" dirty="0" smtClean="0"/>
              <a:t> </a:t>
            </a:r>
            <a:r>
              <a:rPr lang="en-US" dirty="0" err="1" smtClean="0"/>
              <a:t>durata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dieci</a:t>
            </a:r>
            <a:r>
              <a:rPr lang="en-US" dirty="0" smtClean="0"/>
              <a:t> </a:t>
            </a:r>
            <a:r>
              <a:rPr lang="en-US" dirty="0" err="1" smtClean="0"/>
              <a:t>anni</a:t>
            </a:r>
            <a:r>
              <a:rPr lang="en-US" dirty="0" smtClean="0"/>
              <a:t> o </a:t>
            </a:r>
            <a:r>
              <a:rPr lang="en-US" dirty="0" err="1" smtClean="0"/>
              <a:t>più</a:t>
            </a:r>
            <a:r>
              <a:rPr lang="en-US" dirty="0" smtClean="0"/>
              <a:t>. Le </a:t>
            </a:r>
            <a:r>
              <a:rPr lang="en-US" dirty="0" err="1" smtClean="0"/>
              <a:t>ragioni</a:t>
            </a:r>
            <a:r>
              <a:rPr lang="en-US" dirty="0" smtClean="0"/>
              <a:t> per </a:t>
            </a:r>
            <a:r>
              <a:rPr lang="en-US" dirty="0" err="1" smtClean="0"/>
              <a:t>questi</a:t>
            </a:r>
            <a:r>
              <a:rPr lang="en-US" dirty="0" smtClean="0"/>
              <a:t> </a:t>
            </a:r>
            <a:r>
              <a:rPr lang="en-US" dirty="0" err="1" smtClean="0"/>
              <a:t>fenomeni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ancora</a:t>
            </a:r>
            <a:r>
              <a:rPr lang="en-US" dirty="0" smtClean="0"/>
              <a:t> </a:t>
            </a:r>
            <a:r>
              <a:rPr lang="en-US" dirty="0" err="1" smtClean="0"/>
              <a:t>essenzialmente</a:t>
            </a:r>
            <a:r>
              <a:rPr lang="en-US" dirty="0" smtClean="0"/>
              <a:t> non note. Si </a:t>
            </a:r>
            <a:r>
              <a:rPr lang="en-US" dirty="0" err="1" smtClean="0"/>
              <a:t>tratta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eventi</a:t>
            </a:r>
            <a:r>
              <a:rPr lang="en-US" dirty="0" smtClean="0"/>
              <a:t> non </a:t>
            </a:r>
            <a:r>
              <a:rPr lang="en-US" dirty="0" err="1" smtClean="0"/>
              <a:t>predicibili</a:t>
            </a:r>
            <a:r>
              <a:rPr lang="en-US" dirty="0" smtClean="0"/>
              <a:t>, </a:t>
            </a:r>
            <a:r>
              <a:rPr lang="en-US" dirty="0" err="1" smtClean="0"/>
              <a:t>anche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loro</a:t>
            </a:r>
            <a:r>
              <a:rPr lang="en-US" dirty="0" smtClean="0"/>
              <a:t> </a:t>
            </a:r>
            <a:r>
              <a:rPr lang="en-US" dirty="0" err="1" smtClean="0"/>
              <a:t>stesso</a:t>
            </a:r>
            <a:r>
              <a:rPr lang="en-US" dirty="0" smtClean="0"/>
              <a:t> </a:t>
            </a:r>
            <a:r>
              <a:rPr lang="en-US" dirty="0" err="1" smtClean="0"/>
              <a:t>decorso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191344" y="260648"/>
            <a:ext cx="11233149" cy="648071"/>
          </a:xfrm>
        </p:spPr>
        <p:txBody>
          <a:bodyPr/>
          <a:lstStyle/>
          <a:p>
            <a:r>
              <a:rPr lang="en-US" dirty="0" err="1" smtClean="0"/>
              <a:t>Esempi</a:t>
            </a:r>
            <a:r>
              <a:rPr lang="en-US" dirty="0" smtClean="0"/>
              <a:t> </a:t>
            </a:r>
            <a:r>
              <a:rPr lang="en-US" dirty="0" err="1" smtClean="0"/>
              <a:t>recenti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pluriennali</a:t>
            </a:r>
            <a:r>
              <a:rPr lang="en-US" dirty="0" smtClean="0"/>
              <a:t>: </a:t>
            </a:r>
            <a:r>
              <a:rPr lang="en-US" dirty="0" err="1" smtClean="0"/>
              <a:t>Capetown</a:t>
            </a:r>
            <a:r>
              <a:rPr lang="en-US" dirty="0" smtClean="0"/>
              <a:t> 2015-2018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98562" y="2832025"/>
            <a:ext cx="49083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it-IT" u="none" dirty="0" smtClean="0"/>
              <a:t>La sottostima dei consumi ha indotto il posticipo di interventi di incremento della disponibilità idrica.</a:t>
            </a:r>
          </a:p>
          <a:p>
            <a:pPr marL="85725" indent="-85725">
              <a:buFont typeface="Arial" pitchFamily="34" charset="0"/>
              <a:buChar char="•"/>
            </a:pPr>
            <a:endParaRPr lang="it-IT" u="none" dirty="0" smtClean="0"/>
          </a:p>
          <a:p>
            <a:pPr marL="85725" indent="-85725">
              <a:buFont typeface="Arial" pitchFamily="34" charset="0"/>
              <a:buChar char="•"/>
            </a:pPr>
            <a:r>
              <a:rPr lang="it-IT" u="none" dirty="0" smtClean="0"/>
              <a:t>In sostanza la crisi è stata indotta da inaspettata abbondanza di risorsa seguita da un ciclo di 3 anni siccitosi , nonché da una sottostima della crescita dei consumi.</a:t>
            </a:r>
          </a:p>
          <a:p>
            <a:pPr marL="85725" indent="-85725">
              <a:buFont typeface="Arial" pitchFamily="34" charset="0"/>
              <a:buChar char="•"/>
            </a:pPr>
            <a:endParaRPr lang="it-IT" u="none" dirty="0" smtClean="0"/>
          </a:p>
          <a:p>
            <a:pPr marL="85725" indent="-85725">
              <a:buFont typeface="Arial" pitchFamily="34" charset="0"/>
              <a:buChar char="•"/>
            </a:pPr>
            <a:r>
              <a:rPr lang="it-IT" u="none" dirty="0" smtClean="0"/>
              <a:t>A ciò si deve aggiungere la ridotta resilienza del sistema dovuta alla limitata estensione dei bacini idrografici e la limitata diversificazione delle fonti.</a:t>
            </a:r>
          </a:p>
          <a:p>
            <a:pPr marL="85725" indent="-85725"/>
            <a:endParaRPr lang="it-IT" u="none" dirty="0" smtClean="0"/>
          </a:p>
        </p:txBody>
      </p:sp>
      <p:sp>
        <p:nvSpPr>
          <p:cNvPr id="7" name="Rettangolo 6"/>
          <p:cNvSpPr/>
          <p:nvPr/>
        </p:nvSpPr>
        <p:spPr>
          <a:xfrm>
            <a:off x="6144941" y="6043935"/>
            <a:ext cx="4608512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200" u="none" dirty="0" smtClean="0"/>
              <a:t>Bilancio idrico per il sistema di approvvigionamento di Cape Town come previsto da un piano di gestione redatto nel 2007</a:t>
            </a:r>
          </a:p>
          <a:p>
            <a:pPr algn="ctr"/>
            <a:r>
              <a:rPr lang="it-IT" sz="1000" u="none" dirty="0" smtClean="0"/>
              <a:t>Fonte: </a:t>
            </a:r>
            <a:r>
              <a:rPr lang="en-US" sz="1000" u="none" dirty="0" smtClean="0"/>
              <a:t>Muller, M. (2017). Understanding the origins of Cape Town’s water crisis. Civil Engineering= </a:t>
            </a:r>
            <a:r>
              <a:rPr lang="en-US" sz="1000" u="none" dirty="0" err="1" smtClean="0"/>
              <a:t>Siviele</a:t>
            </a:r>
            <a:r>
              <a:rPr lang="en-US" sz="1000" u="none" dirty="0" smtClean="0"/>
              <a:t> </a:t>
            </a:r>
            <a:r>
              <a:rPr lang="en-US" sz="1000" u="none" dirty="0" err="1" smtClean="0"/>
              <a:t>Ingenieurswese</a:t>
            </a:r>
            <a:r>
              <a:rPr lang="en-US" sz="1000" u="none" dirty="0" smtClean="0"/>
              <a:t>, 2017(v25i5), 11-16.</a:t>
            </a:r>
            <a:endParaRPr lang="it-IT" sz="1000" u="none" dirty="0"/>
          </a:p>
        </p:txBody>
      </p:sp>
      <p:sp>
        <p:nvSpPr>
          <p:cNvPr id="8" name="Rettangolo 7"/>
          <p:cNvSpPr/>
          <p:nvPr/>
        </p:nvSpPr>
        <p:spPr>
          <a:xfrm>
            <a:off x="179512" y="90872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u="none" dirty="0" smtClean="0"/>
              <a:t>Le cause della crisi idrica di Cape Town, come risulta dall’analisi dei documenti di pianificazione, possono essere riassunte nei punti che seguono:</a:t>
            </a:r>
          </a:p>
          <a:p>
            <a:pPr marL="85725" indent="-85725"/>
            <a:endParaRPr lang="it-IT" u="none" dirty="0" smtClean="0"/>
          </a:p>
          <a:p>
            <a:pPr marL="85725" indent="-85725">
              <a:buFont typeface="Arial" pitchFamily="34" charset="0"/>
              <a:buChar char="•"/>
            </a:pPr>
            <a:r>
              <a:rPr lang="it-IT" u="none" dirty="0" smtClean="0"/>
              <a:t>Gli anni siccitosi – dal 2014 al 2017 con il solo 2017 caratterizzato da siccità elevata – sono stati preceduti da anni con precipitazioni abbondanti. Ciò a indotto la sottostima dei consumi che invece stavano progredendo a ritmo elevato.</a:t>
            </a:r>
            <a:endParaRPr lang="it-IT" u="none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936" y="2659559"/>
            <a:ext cx="5845077" cy="33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Esempi</a:t>
            </a:r>
            <a:r>
              <a:rPr lang="en-US" dirty="0" smtClean="0"/>
              <a:t> </a:t>
            </a:r>
            <a:r>
              <a:rPr lang="en-US" dirty="0" err="1" smtClean="0"/>
              <a:t>recenti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pluriennali</a:t>
            </a:r>
            <a:r>
              <a:rPr lang="en-US" dirty="0" smtClean="0"/>
              <a:t>: Australia 2001-2009</a:t>
            </a:r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551384" y="1142984"/>
            <a:ext cx="47863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/>
              <a:t>La “</a:t>
            </a:r>
            <a:r>
              <a:rPr lang="it-IT" dirty="0" err="1" smtClean="0"/>
              <a:t>Millenium</a:t>
            </a:r>
            <a:r>
              <a:rPr lang="it-IT" dirty="0" smtClean="0"/>
              <a:t> </a:t>
            </a:r>
            <a:r>
              <a:rPr lang="it-IT" dirty="0" err="1" smtClean="0"/>
              <a:t>Drought</a:t>
            </a:r>
            <a:r>
              <a:rPr lang="it-IT" dirty="0" smtClean="0"/>
              <a:t>” si è verificata in Australia dal 2001 al 2009. E’ considerata la magra più devastante fra quelle che hanno colpito la moderna civiltà australiana. Ha colpito l’Australia del Sud.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E’ iniziata con precipitazioni inferiori alla media negli anni 1996 e 1997. Successivamente si sono avute condizioni di siccità estrema negli anni 2001 e 2002. L’anno 2006 è stato catalogato quale il periodo più siccitoso dal 1900. La siccità si è protratta fino a tutto il 2010.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Il periodo 2001-2009 è risultato il più esteso lasso temporale con precipitazione inferiore alla media osservata dal 1900 fino ad allora.</a:t>
            </a:r>
            <a:endParaRPr lang="en-US" u="none" dirty="0"/>
          </a:p>
        </p:txBody>
      </p:sp>
      <p:pic>
        <p:nvPicPr>
          <p:cNvPr id="8194" name="Picture 2" descr="Rainfall deciles for Australia in 2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9936" y="1196752"/>
            <a:ext cx="6477000" cy="444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Esempi</a:t>
            </a:r>
            <a:r>
              <a:rPr lang="en-US" dirty="0" smtClean="0"/>
              <a:t> </a:t>
            </a:r>
            <a:r>
              <a:rPr lang="en-US" dirty="0" err="1" smtClean="0"/>
              <a:t>recenti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pluriennali</a:t>
            </a:r>
            <a:r>
              <a:rPr lang="en-US" dirty="0" smtClean="0"/>
              <a:t>: California 2011-2017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551384" y="1238984"/>
            <a:ext cx="7200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periodo</a:t>
            </a:r>
            <a:r>
              <a:rPr lang="en-US" u="none" dirty="0" smtClean="0"/>
              <a:t> 2011-2017 in California </a:t>
            </a:r>
            <a:r>
              <a:rPr lang="en-US" u="none" dirty="0" err="1" smtClean="0"/>
              <a:t>si</a:t>
            </a:r>
            <a:r>
              <a:rPr lang="en-US" u="none" dirty="0" smtClean="0"/>
              <a:t> è </a:t>
            </a:r>
            <a:r>
              <a:rPr lang="en-US" u="none" dirty="0" err="1" smtClean="0"/>
              <a:t>verificata</a:t>
            </a:r>
            <a:r>
              <a:rPr lang="en-US" u="none" dirty="0" smtClean="0"/>
              <a:t> </a:t>
            </a:r>
            <a:r>
              <a:rPr lang="en-US" u="none" dirty="0" err="1" smtClean="0"/>
              <a:t>una</a:t>
            </a:r>
            <a:r>
              <a:rPr lang="en-US" u="none" dirty="0" smtClean="0"/>
              <a:t> </a:t>
            </a:r>
            <a:r>
              <a:rPr lang="en-US" u="none" dirty="0" err="1" smtClean="0"/>
              <a:t>magra</a:t>
            </a:r>
            <a:r>
              <a:rPr lang="en-US" u="none" dirty="0" smtClean="0"/>
              <a:t> </a:t>
            </a:r>
            <a:r>
              <a:rPr lang="en-US" u="none" dirty="0" err="1" smtClean="0"/>
              <a:t>pluriennale</a:t>
            </a:r>
            <a:r>
              <a:rPr lang="en-US" u="none" dirty="0" smtClean="0"/>
              <a:t> </a:t>
            </a:r>
            <a:r>
              <a:rPr lang="en-US" u="none" dirty="0" err="1" smtClean="0"/>
              <a:t>che</a:t>
            </a:r>
            <a:r>
              <a:rPr lang="en-US" u="none" dirty="0" smtClean="0"/>
              <a:t> </a:t>
            </a:r>
            <a:r>
              <a:rPr lang="en-US" u="none" dirty="0" err="1" smtClean="0"/>
              <a:t>risulta</a:t>
            </a:r>
            <a:r>
              <a:rPr lang="en-US" u="none" dirty="0" smtClean="0"/>
              <a:t> </a:t>
            </a:r>
            <a:r>
              <a:rPr lang="en-US" u="none" dirty="0" err="1" smtClean="0"/>
              <a:t>essere</a:t>
            </a:r>
            <a:r>
              <a:rPr lang="en-US" u="none" dirty="0" smtClean="0"/>
              <a:t> </a:t>
            </a:r>
            <a:r>
              <a:rPr lang="en-US" u="none" dirty="0" err="1" smtClean="0"/>
              <a:t>una</a:t>
            </a:r>
            <a:r>
              <a:rPr lang="en-US" u="none" dirty="0" smtClean="0"/>
              <a:t> </a:t>
            </a:r>
            <a:r>
              <a:rPr lang="en-US" u="none" dirty="0" err="1" smtClean="0"/>
              <a:t>delle</a:t>
            </a:r>
            <a:r>
              <a:rPr lang="en-US" u="none" dirty="0" smtClean="0"/>
              <a:t> </a:t>
            </a:r>
            <a:r>
              <a:rPr lang="en-US" u="none" dirty="0" err="1" smtClean="0"/>
              <a:t>più</a:t>
            </a:r>
            <a:r>
              <a:rPr lang="en-US" u="none" dirty="0" smtClean="0"/>
              <a:t> </a:t>
            </a:r>
            <a:r>
              <a:rPr lang="en-US" u="none" dirty="0" err="1" smtClean="0"/>
              <a:t>critiche</a:t>
            </a:r>
            <a:r>
              <a:rPr lang="en-US" u="none" dirty="0" smtClean="0"/>
              <a:t> </a:t>
            </a:r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periodo</a:t>
            </a:r>
            <a:r>
              <a:rPr lang="en-US" u="none" dirty="0" smtClean="0"/>
              <a:t> </a:t>
            </a:r>
            <a:r>
              <a:rPr lang="en-US" u="none" dirty="0" err="1" smtClean="0"/>
              <a:t>coperto</a:t>
            </a:r>
            <a:r>
              <a:rPr lang="en-US" u="none" dirty="0" smtClean="0"/>
              <a:t> </a:t>
            </a:r>
            <a:r>
              <a:rPr lang="en-US" u="none" dirty="0" err="1" smtClean="0"/>
              <a:t>dalle</a:t>
            </a:r>
            <a:r>
              <a:rPr lang="en-US" u="none" dirty="0" smtClean="0"/>
              <a:t> </a:t>
            </a:r>
            <a:r>
              <a:rPr lang="en-US" u="none" dirty="0" err="1" smtClean="0"/>
              <a:t>osservazioni</a:t>
            </a:r>
            <a:r>
              <a:rPr lang="en-US" u="none" dirty="0" smtClean="0"/>
              <a:t> </a:t>
            </a:r>
            <a:r>
              <a:rPr lang="en-US" u="none" dirty="0" err="1" smtClean="0"/>
              <a:t>disponibili</a:t>
            </a:r>
            <a:r>
              <a:rPr lang="en-US" u="none" dirty="0" smtClean="0"/>
              <a:t>.</a:t>
            </a:r>
          </a:p>
          <a:p>
            <a:pPr algn="just"/>
            <a:endParaRPr lang="en-US" u="none" dirty="0" smtClean="0"/>
          </a:p>
          <a:p>
            <a:pPr algn="just"/>
            <a:r>
              <a:rPr lang="en-US" u="none" dirty="0" err="1" smtClean="0"/>
              <a:t>L’impatto</a:t>
            </a:r>
            <a:r>
              <a:rPr lang="en-US" u="none" dirty="0" smtClean="0"/>
              <a:t> </a:t>
            </a:r>
            <a:r>
              <a:rPr lang="en-US" u="none" dirty="0" err="1" smtClean="0"/>
              <a:t>della</a:t>
            </a:r>
            <a:r>
              <a:rPr lang="en-US" u="none" dirty="0" smtClean="0"/>
              <a:t> forte </a:t>
            </a:r>
            <a:r>
              <a:rPr lang="en-US" u="none" dirty="0" err="1" smtClean="0"/>
              <a:t>siccità</a:t>
            </a:r>
            <a:r>
              <a:rPr lang="en-US" u="none" dirty="0" smtClean="0"/>
              <a:t> è </a:t>
            </a:r>
            <a:r>
              <a:rPr lang="en-US" u="none" dirty="0" err="1" smtClean="0"/>
              <a:t>sintetizzato</a:t>
            </a:r>
            <a:r>
              <a:rPr lang="en-US" u="none" dirty="0" smtClean="0"/>
              <a:t> </a:t>
            </a:r>
            <a:r>
              <a:rPr lang="en-US" u="none" dirty="0" err="1" smtClean="0"/>
              <a:t>dalla</a:t>
            </a:r>
            <a:r>
              <a:rPr lang="en-US" u="none" dirty="0" smtClean="0"/>
              <a:t> </a:t>
            </a:r>
            <a:r>
              <a:rPr lang="en-US" u="none" dirty="0" err="1" smtClean="0"/>
              <a:t>perdita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circa 102 </a:t>
            </a:r>
            <a:r>
              <a:rPr lang="en-US" u="none" dirty="0" err="1" smtClean="0"/>
              <a:t>milioni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alberi</a:t>
            </a:r>
            <a:r>
              <a:rPr lang="en-US" u="none" dirty="0" smtClean="0"/>
              <a:t>. La </a:t>
            </a:r>
            <a:r>
              <a:rPr lang="en-US" u="none" dirty="0" err="1" smtClean="0"/>
              <a:t>magra</a:t>
            </a:r>
            <a:r>
              <a:rPr lang="en-US" u="none" dirty="0" smtClean="0"/>
              <a:t> pare </a:t>
            </a:r>
            <a:r>
              <a:rPr lang="en-US" u="none" dirty="0" err="1" smtClean="0"/>
              <a:t>sia</a:t>
            </a:r>
            <a:r>
              <a:rPr lang="en-US" u="none" dirty="0" smtClean="0"/>
              <a:t> </a:t>
            </a:r>
            <a:r>
              <a:rPr lang="en-US" u="none" dirty="0" err="1" smtClean="0"/>
              <a:t>stata</a:t>
            </a:r>
            <a:r>
              <a:rPr lang="en-US" u="none" dirty="0" smtClean="0"/>
              <a:t> </a:t>
            </a:r>
            <a:r>
              <a:rPr lang="en-US" u="none" dirty="0" err="1" smtClean="0"/>
              <a:t>causata</a:t>
            </a:r>
            <a:r>
              <a:rPr lang="en-US" u="none" dirty="0" smtClean="0"/>
              <a:t> </a:t>
            </a:r>
            <a:r>
              <a:rPr lang="en-US" u="none" dirty="0" err="1" smtClean="0"/>
              <a:t>da</a:t>
            </a:r>
            <a:r>
              <a:rPr lang="en-US" u="none" dirty="0" smtClean="0"/>
              <a:t> un </a:t>
            </a:r>
            <a:r>
              <a:rPr lang="en-US" u="none" dirty="0" err="1" smtClean="0"/>
              <a:t>persistente</a:t>
            </a:r>
            <a:r>
              <a:rPr lang="en-US" u="none" dirty="0" smtClean="0"/>
              <a:t> </a:t>
            </a:r>
            <a:r>
              <a:rPr lang="en-US" u="none" dirty="0" err="1" smtClean="0"/>
              <a:t>fronte</a:t>
            </a:r>
            <a:r>
              <a:rPr lang="en-US" u="none" dirty="0" smtClean="0"/>
              <a:t> </a:t>
            </a:r>
            <a:r>
              <a:rPr lang="en-US" u="none" dirty="0" err="1" smtClean="0"/>
              <a:t>anticiclonico</a:t>
            </a:r>
            <a:r>
              <a:rPr lang="en-US" u="none" dirty="0" smtClean="0"/>
              <a:t> </a:t>
            </a:r>
            <a:r>
              <a:rPr lang="en-US" u="none" dirty="0" err="1" smtClean="0"/>
              <a:t>sull’Oceano</a:t>
            </a:r>
            <a:r>
              <a:rPr lang="en-US" u="none" dirty="0" smtClean="0"/>
              <a:t> </a:t>
            </a:r>
            <a:r>
              <a:rPr lang="en-US" u="none" dirty="0" err="1" smtClean="0"/>
              <a:t>Pacifico</a:t>
            </a:r>
            <a:r>
              <a:rPr lang="en-US" u="none" dirty="0" smtClean="0"/>
              <a:t>, </a:t>
            </a:r>
            <a:r>
              <a:rPr lang="en-US" u="none" dirty="0" err="1" smtClean="0"/>
              <a:t>ovvero</a:t>
            </a:r>
            <a:r>
              <a:rPr lang="en-US" u="none" dirty="0" smtClean="0"/>
              <a:t> </a:t>
            </a:r>
            <a:r>
              <a:rPr lang="en-US" u="none" dirty="0" err="1" smtClean="0"/>
              <a:t>da</a:t>
            </a:r>
            <a:r>
              <a:rPr lang="en-US" u="none" dirty="0" smtClean="0"/>
              <a:t> </a:t>
            </a:r>
            <a:r>
              <a:rPr lang="en-US" u="none" dirty="0" err="1" smtClean="0"/>
              <a:t>una</a:t>
            </a:r>
            <a:r>
              <a:rPr lang="en-US" u="none" dirty="0" smtClean="0"/>
              <a:t> </a:t>
            </a:r>
            <a:r>
              <a:rPr lang="en-US" u="none" dirty="0" err="1" smtClean="0"/>
              <a:t>anomalia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circolazione</a:t>
            </a:r>
            <a:r>
              <a:rPr lang="en-US" u="none" dirty="0" smtClean="0"/>
              <a:t> </a:t>
            </a:r>
            <a:r>
              <a:rPr lang="en-US" u="none" dirty="0" err="1" smtClean="0"/>
              <a:t>globale</a:t>
            </a:r>
            <a:r>
              <a:rPr lang="en-US" u="none" dirty="0" smtClean="0"/>
              <a:t> </a:t>
            </a:r>
            <a:r>
              <a:rPr lang="en-US" u="none" dirty="0" err="1" smtClean="0"/>
              <a:t>dell’atmosfera</a:t>
            </a:r>
            <a:r>
              <a:rPr lang="en-US" u="none" dirty="0" smtClean="0"/>
              <a:t>.</a:t>
            </a:r>
          </a:p>
          <a:p>
            <a:pPr marL="180975" indent="-180975" algn="just"/>
            <a:endParaRPr lang="en-US" u="none" dirty="0" smtClean="0"/>
          </a:p>
          <a:p>
            <a:pPr algn="just"/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febbraio</a:t>
            </a:r>
            <a:r>
              <a:rPr lang="en-US" u="none" dirty="0" smtClean="0"/>
              <a:t> 2017 la </a:t>
            </a:r>
            <a:r>
              <a:rPr lang="en-US" u="none" dirty="0" err="1" smtClean="0"/>
              <a:t>situazione</a:t>
            </a:r>
            <a:r>
              <a:rPr lang="en-US" u="none" dirty="0" smtClean="0"/>
              <a:t> è </a:t>
            </a:r>
            <a:r>
              <a:rPr lang="en-US" u="none" dirty="0" err="1" smtClean="0"/>
              <a:t>tornata</a:t>
            </a:r>
            <a:r>
              <a:rPr lang="en-US" u="none" dirty="0" smtClean="0"/>
              <a:t> </a:t>
            </a:r>
            <a:r>
              <a:rPr lang="en-US" u="none" dirty="0" err="1" smtClean="0"/>
              <a:t>alla</a:t>
            </a:r>
            <a:r>
              <a:rPr lang="en-US" u="none" dirty="0" smtClean="0"/>
              <a:t> </a:t>
            </a:r>
            <a:r>
              <a:rPr lang="en-US" u="none" dirty="0" err="1" smtClean="0"/>
              <a:t>normalità</a:t>
            </a:r>
            <a:r>
              <a:rPr lang="en-US" u="none" dirty="0" smtClean="0"/>
              <a:t> </a:t>
            </a:r>
            <a:r>
              <a:rPr lang="en-US" u="none" dirty="0" err="1" smtClean="0"/>
              <a:t>riscontrata</a:t>
            </a:r>
            <a:r>
              <a:rPr lang="en-US" u="none" dirty="0" smtClean="0"/>
              <a:t> </a:t>
            </a:r>
            <a:r>
              <a:rPr lang="en-US" u="none" dirty="0" err="1" smtClean="0"/>
              <a:t>fino</a:t>
            </a:r>
            <a:r>
              <a:rPr lang="en-US" u="none" dirty="0" smtClean="0"/>
              <a:t> al 2011, grazie ad un </a:t>
            </a:r>
            <a:r>
              <a:rPr lang="en-US" u="none" dirty="0" err="1" smtClean="0"/>
              <a:t>periodo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forti</a:t>
            </a:r>
            <a:r>
              <a:rPr lang="en-US" u="none" dirty="0" smtClean="0"/>
              <a:t> </a:t>
            </a:r>
            <a:r>
              <a:rPr lang="en-US" u="none" dirty="0" err="1" smtClean="0"/>
              <a:t>precipitazioni</a:t>
            </a:r>
            <a:r>
              <a:rPr lang="en-US" u="none" dirty="0" smtClean="0"/>
              <a:t> </a:t>
            </a:r>
            <a:r>
              <a:rPr lang="en-US" u="none" dirty="0" err="1" smtClean="0"/>
              <a:t>che</a:t>
            </a:r>
            <a:r>
              <a:rPr lang="en-US" u="none" dirty="0" smtClean="0"/>
              <a:t> </a:t>
            </a:r>
            <a:r>
              <a:rPr lang="en-US" u="none" dirty="0" err="1" smtClean="0"/>
              <a:t>hanno</a:t>
            </a:r>
            <a:r>
              <a:rPr lang="en-US" u="none" dirty="0" smtClean="0"/>
              <a:t> </a:t>
            </a:r>
            <a:r>
              <a:rPr lang="en-US" u="none" dirty="0" err="1" smtClean="0"/>
              <a:t>anche</a:t>
            </a:r>
            <a:r>
              <a:rPr lang="en-US" u="none" dirty="0" smtClean="0"/>
              <a:t> </a:t>
            </a:r>
            <a:r>
              <a:rPr lang="en-US" u="none" dirty="0" err="1" smtClean="0"/>
              <a:t>causato</a:t>
            </a:r>
            <a:r>
              <a:rPr lang="en-US" u="none" dirty="0" smtClean="0"/>
              <a:t> </a:t>
            </a:r>
            <a:r>
              <a:rPr lang="en-US" u="none" dirty="0" err="1" smtClean="0"/>
              <a:t>inondazioni</a:t>
            </a:r>
            <a:r>
              <a:rPr lang="en-US" u="none" dirty="0" smtClean="0"/>
              <a:t>.</a:t>
            </a:r>
          </a:p>
          <a:p>
            <a:pPr marL="180975" indent="-180975" algn="just"/>
            <a:endParaRPr lang="en-US" u="none" dirty="0" smtClean="0"/>
          </a:p>
          <a:p>
            <a:pPr algn="just"/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marzo</a:t>
            </a:r>
            <a:r>
              <a:rPr lang="en-US" u="none" dirty="0" smtClean="0"/>
              <a:t> 2019 la California è </a:t>
            </a:r>
            <a:r>
              <a:rPr lang="en-US" u="none" dirty="0" err="1" smtClean="0"/>
              <a:t>stata</a:t>
            </a:r>
            <a:r>
              <a:rPr lang="en-US" u="none" dirty="0" smtClean="0"/>
              <a:t> </a:t>
            </a:r>
            <a:r>
              <a:rPr lang="en-US" u="none" dirty="0" err="1" smtClean="0"/>
              <a:t>dichiarata</a:t>
            </a:r>
            <a:r>
              <a:rPr lang="en-US" u="none" dirty="0" smtClean="0"/>
              <a:t> “totally drought-free” con </a:t>
            </a:r>
            <a:r>
              <a:rPr lang="en-US" u="none" dirty="0" err="1" smtClean="0"/>
              <a:t>l’eccezione</a:t>
            </a:r>
            <a:r>
              <a:rPr lang="en-US" u="none" dirty="0" smtClean="0"/>
              <a:t> </a:t>
            </a:r>
            <a:r>
              <a:rPr lang="en-US" u="none" dirty="0" err="1" smtClean="0"/>
              <a:t>di</a:t>
            </a:r>
            <a:r>
              <a:rPr lang="en-US" u="none" dirty="0" smtClean="0"/>
              <a:t> </a:t>
            </a:r>
            <a:r>
              <a:rPr lang="en-US" u="none" dirty="0" err="1" smtClean="0"/>
              <a:t>alcune</a:t>
            </a:r>
            <a:r>
              <a:rPr lang="en-US" u="none" dirty="0" smtClean="0"/>
              <a:t> zone </a:t>
            </a:r>
            <a:r>
              <a:rPr lang="en-US" u="none" dirty="0" err="1" smtClean="0"/>
              <a:t>circoscritte</a:t>
            </a:r>
            <a:r>
              <a:rPr lang="en-US" u="none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u="none" dirty="0" err="1" smtClean="0"/>
              <a:t>Successivamente</a:t>
            </a:r>
            <a:r>
              <a:rPr lang="en-US" u="none" dirty="0" smtClean="0"/>
              <a:t> </a:t>
            </a:r>
            <a:r>
              <a:rPr lang="en-US" u="none" dirty="0" err="1" smtClean="0"/>
              <a:t>si</a:t>
            </a:r>
            <a:r>
              <a:rPr lang="en-US" u="none" dirty="0" smtClean="0"/>
              <a:t> </a:t>
            </a:r>
            <a:r>
              <a:rPr lang="en-US" u="none" dirty="0" err="1" smtClean="0"/>
              <a:t>sono</a:t>
            </a:r>
            <a:r>
              <a:rPr lang="en-US" u="none" dirty="0" smtClean="0"/>
              <a:t> </a:t>
            </a:r>
            <a:r>
              <a:rPr lang="en-US" u="none" dirty="0" err="1" smtClean="0"/>
              <a:t>verificate</a:t>
            </a:r>
            <a:r>
              <a:rPr lang="en-US" u="none" dirty="0" smtClean="0"/>
              <a:t> </a:t>
            </a:r>
            <a:r>
              <a:rPr lang="en-US" u="none" dirty="0" err="1" smtClean="0"/>
              <a:t>altre</a:t>
            </a:r>
            <a:r>
              <a:rPr lang="en-US" u="none" dirty="0" smtClean="0"/>
              <a:t> </a:t>
            </a:r>
            <a:r>
              <a:rPr lang="en-US" u="none" dirty="0" err="1" smtClean="0"/>
              <a:t>magre</a:t>
            </a:r>
            <a:r>
              <a:rPr lang="en-US" u="none" dirty="0" smtClean="0"/>
              <a:t>.</a:t>
            </a:r>
          </a:p>
        </p:txBody>
      </p:sp>
      <p:pic>
        <p:nvPicPr>
          <p:cNvPr id="5" name="Immagine 4" descr="Progression_of_the_2012-2014_historic_California_drought,_from_December_2013_to_July_20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6170" y="1357298"/>
            <a:ext cx="3309946" cy="308426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8067608" y="4643446"/>
            <a:ext cx="3428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none" dirty="0" smtClean="0"/>
              <a:t>By National Drought Mitigation Center - http://www.motherjones.com/blue-marble/2014/08?page=1, Public Domain, https://commons.wikimedia.org/w/index.php?curid=37336636</a:t>
            </a:r>
            <a:endParaRPr lang="it-IT" sz="1200" u="none" dirty="0"/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00" y="3641179"/>
            <a:ext cx="61341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191344" y="188640"/>
            <a:ext cx="11233149" cy="445921"/>
          </a:xfrm>
        </p:spPr>
        <p:txBody>
          <a:bodyPr/>
          <a:lstStyle/>
          <a:p>
            <a:r>
              <a:rPr lang="it-IT" dirty="0" smtClean="0"/>
              <a:t>Durante una magra</a:t>
            </a:r>
            <a:endParaRPr lang="it-IT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1433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ttangolo 5"/>
          <p:cNvSpPr/>
          <p:nvPr/>
        </p:nvSpPr>
        <p:spPr>
          <a:xfrm>
            <a:off x="5633070" y="1268760"/>
            <a:ext cx="607955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u="none" dirty="0" smtClean="0">
                <a:latin typeface="Calibri" pitchFamily="34" charset="0"/>
                <a:cs typeface="Arial" pitchFamily="34" charset="0"/>
              </a:rPr>
              <a:t>La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magra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meteorologica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(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piogge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ridotte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) induce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sia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una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magra</a:t>
            </a:r>
            <a:r>
              <a:rPr lang="en-US" u="none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delle</a:t>
            </a:r>
            <a:r>
              <a:rPr lang="en-US" u="none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acque</a:t>
            </a:r>
            <a:r>
              <a:rPr lang="en-US" u="none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superficiali</a:t>
            </a:r>
            <a:r>
              <a:rPr lang="en-US" u="none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sia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una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magra</a:t>
            </a:r>
            <a:r>
              <a:rPr lang="en-US" u="none" dirty="0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delle</a:t>
            </a:r>
            <a:r>
              <a:rPr lang="en-US" u="none" dirty="0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acque</a:t>
            </a:r>
            <a:r>
              <a:rPr lang="en-US" u="none" dirty="0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6600"/>
                </a:solidFill>
                <a:latin typeface="Calibri" pitchFamily="34" charset="0"/>
                <a:cs typeface="Arial" pitchFamily="34" charset="0"/>
              </a:rPr>
              <a:t>sotterranee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, le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quali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si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attivano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e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recuperano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con tempi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diversi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u="none" dirty="0" smtClean="0">
                <a:latin typeface="Calibri" pitchFamily="34" charset="0"/>
                <a:cs typeface="Arial" pitchFamily="34" charset="0"/>
              </a:rPr>
              <a:t>In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occasione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della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usuale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magra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annuale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(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estiva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) le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magre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indotte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non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si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sovrappongono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.</a:t>
            </a:r>
          </a:p>
        </p:txBody>
      </p:sp>
      <p:sp>
        <p:nvSpPr>
          <p:cNvPr id="7" name="Rettangolo arrotondato 6"/>
          <p:cNvSpPr/>
          <p:nvPr/>
        </p:nvSpPr>
        <p:spPr bwMode="auto">
          <a:xfrm>
            <a:off x="179512" y="3573016"/>
            <a:ext cx="6192688" cy="2592288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516216" y="4060810"/>
            <a:ext cx="3972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u="none" dirty="0" smtClean="0">
                <a:latin typeface="Calibri" pitchFamily="34" charset="0"/>
                <a:cs typeface="Arial" pitchFamily="34" charset="0"/>
              </a:rPr>
              <a:t>La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magra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pluriennale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può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invece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dare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luogo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alla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sovrapposizione</a:t>
            </a:r>
            <a:r>
              <a:rPr lang="en-US" u="none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delle</a:t>
            </a:r>
            <a:r>
              <a:rPr lang="en-US" u="none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magre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indotte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generando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così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criticità</a:t>
            </a:r>
            <a:r>
              <a:rPr lang="en-US" u="none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di</a:t>
            </a:r>
            <a:r>
              <a:rPr lang="en-US" u="none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approvvigionamento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idrico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anche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in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presenza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di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fonti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u="none" dirty="0" err="1" smtClean="0">
                <a:latin typeface="Calibri" pitchFamily="34" charset="0"/>
                <a:cs typeface="Arial" pitchFamily="34" charset="0"/>
              </a:rPr>
              <a:t>plurime</a:t>
            </a:r>
            <a:r>
              <a:rPr lang="en-US" u="none" dirty="0" smtClean="0">
                <a:latin typeface="Calibri" pitchFamily="34" charset="0"/>
                <a:cs typeface="Arial" pitchFamily="34" charset="0"/>
              </a:rPr>
              <a:t>.</a:t>
            </a:r>
            <a:endParaRPr lang="it-IT" u="none" dirty="0" smtClean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990625"/>
            <a:ext cx="12382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40016" y="764704"/>
            <a:ext cx="5464984" cy="385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7368" y="908720"/>
            <a:ext cx="5262577" cy="371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35459" y="116632"/>
            <a:ext cx="11233149" cy="648071"/>
          </a:xfrm>
        </p:spPr>
        <p:txBody>
          <a:bodyPr/>
          <a:lstStyle/>
          <a:p>
            <a:r>
              <a:rPr lang="it-IT" dirty="0" smtClean="0"/>
              <a:t>Bologna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89446" y="548680"/>
            <a:ext cx="878687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b="1" u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Altezza di pioggia cumulata annuale ed estiva (</a:t>
            </a:r>
            <a:r>
              <a:rPr lang="it-IT" b="1" u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giu-lug-ago</a:t>
            </a:r>
            <a:r>
              <a:rPr lang="it-IT" b="1" u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a Bologna (1813-2019)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335360" y="4653136"/>
            <a:ext cx="103691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u="none" dirty="0" smtClean="0"/>
              <a:t>Sono state evidenziate in grigio le magre pluriennali, identificate mediante il seguente criterio di selezione: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u="none" dirty="0" smtClean="0"/>
              <a:t>La magra potenziale è innescata da un valore della precipitazione estiva inferiore al 90% della media;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u="none" dirty="0" smtClean="0"/>
              <a:t>La sequenza si considera interrotta al verificarsi di una precipitazione annuale superiore alla media maggiorata del 20%.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u="none" dirty="0" smtClean="0"/>
              <a:t>La sequenza deve durare almeno 5 anni.</a:t>
            </a:r>
          </a:p>
          <a:p>
            <a:pPr algn="just"/>
            <a:r>
              <a:rPr lang="it-IT" b="1" u="none" dirty="0" smtClean="0"/>
              <a:t>Il periodo recente evidenzia poche magre.</a:t>
            </a:r>
          </a:p>
        </p:txBody>
      </p:sp>
    </p:spTree>
    <p:extLst>
      <p:ext uri="{BB962C8B-B14F-4D97-AF65-F5344CB8AC3E}">
        <p14:creationId xmlns="" xmlns:p14="http://schemas.microsoft.com/office/powerpoint/2010/main" val="11994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smtClean="0"/>
              <a:t>Bologna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551384" y="908720"/>
            <a:ext cx="1058517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t-IT" b="1" u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Tabella delle magre per la serie delle altezze di pioggia giornaliera </a:t>
            </a:r>
          </a:p>
          <a:p>
            <a:r>
              <a:rPr lang="it-IT" b="1" u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Bologna (1813-2019)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406173" y="3645024"/>
            <a:ext cx="70009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u="none" dirty="0" smtClean="0"/>
              <a:t>Serie dell’altezza di pioggia cumulata nei mesi estivi (giugno, luglio ed agosto)</a:t>
            </a: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/>
        </p:nvGraphicFramePr>
        <p:xfrm>
          <a:off x="620392" y="2177208"/>
          <a:ext cx="8643960" cy="890612"/>
        </p:xfrm>
        <a:graphic>
          <a:graphicData uri="http://schemas.openxmlformats.org/drawingml/2006/table">
            <a:tbl>
              <a:tblPr/>
              <a:tblGrid>
                <a:gridCol w="1016012"/>
                <a:gridCol w="652712"/>
                <a:gridCol w="652712"/>
                <a:gridCol w="652712"/>
                <a:gridCol w="652712"/>
                <a:gridCol w="652712"/>
                <a:gridCol w="623484"/>
                <a:gridCol w="623484"/>
                <a:gridCol w="623484"/>
                <a:gridCol w="623484"/>
                <a:gridCol w="623484"/>
                <a:gridCol w="623484"/>
                <a:gridCol w="623484"/>
              </a:tblGrid>
              <a:tr h="156041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Anno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1816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1840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1847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1857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1863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1882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1903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1929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1938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1945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1952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1988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6041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Durata (anni)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6041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Deficit 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23.08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18.97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12.86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14.92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7.52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6.14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16.42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17.05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13.68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23.40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9.51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14.13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6041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Max deficit 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68.76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43.92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38.58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37.52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37.52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25.09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44.99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41.37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44.19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52.08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31.35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36.74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802" marR="7802" marT="78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620351" y="4052965"/>
          <a:ext cx="8644001" cy="890612"/>
        </p:xfrm>
        <a:graphic>
          <a:graphicData uri="http://schemas.openxmlformats.org/drawingml/2006/table">
            <a:tbl>
              <a:tblPr/>
              <a:tblGrid>
                <a:gridCol w="997865"/>
                <a:gridCol w="494490"/>
                <a:gridCol w="494490"/>
                <a:gridCol w="494490"/>
                <a:gridCol w="494490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  <a:gridCol w="472348"/>
              </a:tblGrid>
              <a:tr h="117835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Anno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1820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1828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1836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1853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1860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1871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1902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1909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1916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1938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1945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1956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1969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1998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835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Durata (anni)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835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Deficit 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31.29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38.40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26.34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8.75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38.64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12.33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38.28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33.01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30.05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37.40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24.43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39.70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42.85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18.31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835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Max deficit %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93" marR="9293" marT="929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63.09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79.45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79.81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42.39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59.63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38.00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53.86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56.31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67.27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37.28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81.83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43.40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71.74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61.36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57.61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44.05</a:t>
                      </a:r>
                    </a:p>
                  </a:txBody>
                  <a:tcPr marL="5892" marR="5892" marT="58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Rettangolo 12"/>
          <p:cNvSpPr/>
          <p:nvPr/>
        </p:nvSpPr>
        <p:spPr>
          <a:xfrm>
            <a:off x="479376" y="5445224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u="none" dirty="0" smtClean="0"/>
              <a:t>Nella terza riga è indicato il deficit medio durante il periodo della magra mentre nella quarta riga è indicato il deficit annuale massimo</a:t>
            </a:r>
          </a:p>
        </p:txBody>
      </p:sp>
      <p:sp>
        <p:nvSpPr>
          <p:cNvPr id="8" name="Rettangolo 7"/>
          <p:cNvSpPr/>
          <p:nvPr/>
        </p:nvSpPr>
        <p:spPr>
          <a:xfrm>
            <a:off x="1389504" y="1772816"/>
            <a:ext cx="70009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u="none" dirty="0" smtClean="0"/>
              <a:t>Serie dell’altezza di pioggia cumulata annuale</a:t>
            </a:r>
          </a:p>
        </p:txBody>
      </p:sp>
    </p:spTree>
    <p:extLst>
      <p:ext uri="{BB962C8B-B14F-4D97-AF65-F5344CB8AC3E}">
        <p14:creationId xmlns="" xmlns:p14="http://schemas.microsoft.com/office/powerpoint/2010/main" val="11994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Prime </a:t>
            </a:r>
            <a:r>
              <a:rPr lang="en-US" dirty="0" err="1" smtClean="0"/>
              <a:t>conclusioni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551384" y="980728"/>
            <a:ext cx="106571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smtClean="0"/>
              <a:t>In Emilia-Romagna (in </a:t>
            </a:r>
            <a:r>
              <a:rPr lang="en-US" u="none" dirty="0" err="1" smtClean="0"/>
              <a:t>generale</a:t>
            </a:r>
            <a:r>
              <a:rPr lang="en-US" u="none" dirty="0" smtClean="0"/>
              <a:t> </a:t>
            </a:r>
            <a:r>
              <a:rPr lang="en-US" u="none" dirty="0" err="1" smtClean="0"/>
              <a:t>nel</a:t>
            </a:r>
            <a:r>
              <a:rPr lang="en-US" u="none" dirty="0" smtClean="0"/>
              <a:t> </a:t>
            </a:r>
            <a:r>
              <a:rPr lang="en-US" u="none" dirty="0" err="1" smtClean="0"/>
              <a:t>nord</a:t>
            </a:r>
            <a:r>
              <a:rPr lang="en-US" u="none" dirty="0" smtClean="0"/>
              <a:t> Italia) la </a:t>
            </a:r>
            <a:r>
              <a:rPr lang="en-US" u="none" dirty="0" err="1" smtClean="0"/>
              <a:t>magra</a:t>
            </a:r>
            <a:r>
              <a:rPr lang="en-US" u="none" dirty="0" smtClean="0"/>
              <a:t> </a:t>
            </a:r>
            <a:r>
              <a:rPr lang="en-US" u="none" dirty="0" err="1" smtClean="0"/>
              <a:t>pluriennale</a:t>
            </a:r>
            <a:r>
              <a:rPr lang="en-US" u="none" dirty="0" smtClean="0"/>
              <a:t> </a:t>
            </a:r>
            <a:r>
              <a:rPr lang="en-US" u="none" dirty="0" err="1" smtClean="0"/>
              <a:t>potrebbe</a:t>
            </a:r>
            <a:r>
              <a:rPr lang="en-US" u="none" dirty="0" smtClean="0"/>
              <a:t> </a:t>
            </a:r>
            <a:r>
              <a:rPr lang="en-US" u="none" dirty="0" err="1" smtClean="0"/>
              <a:t>verificarsi</a:t>
            </a:r>
            <a:r>
              <a:rPr lang="en-US" u="none" dirty="0" smtClean="0"/>
              <a:t>. Si è </a:t>
            </a:r>
            <a:r>
              <a:rPr lang="en-US" u="none" dirty="0" err="1" smtClean="0"/>
              <a:t>verificata</a:t>
            </a:r>
            <a:r>
              <a:rPr lang="en-US" u="none" dirty="0" smtClean="0"/>
              <a:t> in </a:t>
            </a:r>
            <a:r>
              <a:rPr lang="en-US" u="none" dirty="0" err="1" smtClean="0"/>
              <a:t>passato</a:t>
            </a:r>
            <a:r>
              <a:rPr lang="en-US" u="none" dirty="0" smtClean="0"/>
              <a:t>, non </a:t>
            </a:r>
            <a:r>
              <a:rPr lang="en-US" u="none" dirty="0" err="1" smtClean="0"/>
              <a:t>c’è</a:t>
            </a:r>
            <a:r>
              <a:rPr lang="en-US" u="none" dirty="0" smtClean="0"/>
              <a:t> </a:t>
            </a:r>
            <a:r>
              <a:rPr lang="en-US" u="none" dirty="0" err="1" smtClean="0"/>
              <a:t>alcuna</a:t>
            </a:r>
            <a:r>
              <a:rPr lang="en-US" u="none" dirty="0" smtClean="0"/>
              <a:t> </a:t>
            </a:r>
            <a:r>
              <a:rPr lang="en-US" u="none" dirty="0" err="1" smtClean="0"/>
              <a:t>ragione</a:t>
            </a:r>
            <a:r>
              <a:rPr lang="en-US" u="none" dirty="0" smtClean="0"/>
              <a:t> per </a:t>
            </a:r>
            <a:r>
              <a:rPr lang="en-US" u="none" dirty="0" err="1" smtClean="0"/>
              <a:t>escludere</a:t>
            </a:r>
            <a:r>
              <a:rPr lang="en-US" u="none" dirty="0" smtClean="0"/>
              <a:t> </a:t>
            </a:r>
            <a:r>
              <a:rPr lang="en-US" u="none" dirty="0" err="1" smtClean="0"/>
              <a:t>che</a:t>
            </a:r>
            <a:r>
              <a:rPr lang="en-US" u="none" dirty="0" smtClean="0"/>
              <a:t> </a:t>
            </a:r>
            <a:r>
              <a:rPr lang="en-US" u="none" dirty="0" err="1" smtClean="0"/>
              <a:t>si</a:t>
            </a:r>
            <a:r>
              <a:rPr lang="en-US" u="none" dirty="0" smtClean="0"/>
              <a:t> </a:t>
            </a:r>
            <a:r>
              <a:rPr lang="en-US" u="none" dirty="0" err="1" smtClean="0"/>
              <a:t>ripeta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dirty="0" smtClean="0"/>
              <a:t>La </a:t>
            </a:r>
            <a:r>
              <a:rPr lang="en-US" dirty="0" err="1" smtClean="0"/>
              <a:t>magra</a:t>
            </a:r>
            <a:r>
              <a:rPr lang="en-US" dirty="0" smtClean="0"/>
              <a:t> </a:t>
            </a:r>
            <a:r>
              <a:rPr lang="en-US" dirty="0" err="1" smtClean="0"/>
              <a:t>pluriennale</a:t>
            </a:r>
            <a:r>
              <a:rPr lang="en-US" dirty="0" smtClean="0"/>
              <a:t> </a:t>
            </a:r>
            <a:r>
              <a:rPr lang="en-US" dirty="0" err="1" smtClean="0"/>
              <a:t>potrebbe</a:t>
            </a:r>
            <a:r>
              <a:rPr lang="en-US" dirty="0" smtClean="0"/>
              <a:t> </a:t>
            </a:r>
            <a:r>
              <a:rPr lang="en-US" dirty="0" err="1" smtClean="0"/>
              <a:t>mettere</a:t>
            </a:r>
            <a:r>
              <a:rPr lang="en-US" dirty="0" smtClean="0"/>
              <a:t> </a:t>
            </a:r>
            <a:r>
              <a:rPr lang="en-US" dirty="0" err="1" smtClean="0"/>
              <a:t>gli</a:t>
            </a:r>
            <a:r>
              <a:rPr lang="en-US" dirty="0" smtClean="0"/>
              <a:t> </a:t>
            </a:r>
            <a:r>
              <a:rPr lang="en-US" dirty="0" err="1" smtClean="0"/>
              <a:t>attuali</a:t>
            </a:r>
            <a:r>
              <a:rPr lang="en-US" dirty="0" smtClean="0"/>
              <a:t> </a:t>
            </a:r>
            <a:r>
              <a:rPr lang="en-US" dirty="0" err="1" smtClean="0"/>
              <a:t>sistemi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distribuzione</a:t>
            </a:r>
            <a:r>
              <a:rPr lang="en-US" dirty="0" smtClean="0"/>
              <a:t> </a:t>
            </a:r>
            <a:r>
              <a:rPr lang="en-US" dirty="0" err="1" smtClean="0"/>
              <a:t>idrica</a:t>
            </a:r>
            <a:r>
              <a:rPr lang="en-US" dirty="0" smtClean="0"/>
              <a:t> in </a:t>
            </a:r>
            <a:r>
              <a:rPr lang="en-US" dirty="0" err="1" smtClean="0"/>
              <a:t>condizione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forte </a:t>
            </a:r>
            <a:r>
              <a:rPr lang="en-US" dirty="0" err="1" smtClean="0"/>
              <a:t>criticità</a:t>
            </a:r>
            <a:r>
              <a:rPr lang="en-US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u="none" dirty="0" smtClean="0"/>
              <a:t>Il </a:t>
            </a:r>
            <a:r>
              <a:rPr lang="en-US" u="none" dirty="0" err="1" smtClean="0"/>
              <a:t>danno</a:t>
            </a:r>
            <a:r>
              <a:rPr lang="en-US" u="none" dirty="0" smtClean="0"/>
              <a:t> </a:t>
            </a:r>
            <a:r>
              <a:rPr lang="en-US" u="none" dirty="0" err="1" smtClean="0"/>
              <a:t>sarebbe</a:t>
            </a:r>
            <a:r>
              <a:rPr lang="en-US" u="none" dirty="0" smtClean="0"/>
              <a:t> molto </a:t>
            </a:r>
            <a:r>
              <a:rPr lang="en-US" u="none" dirty="0" err="1" smtClean="0"/>
              <a:t>più</a:t>
            </a:r>
            <a:r>
              <a:rPr lang="en-US" u="none" dirty="0" smtClean="0"/>
              <a:t> alto </a:t>
            </a:r>
            <a:r>
              <a:rPr lang="en-US" u="none" dirty="0" err="1" smtClean="0"/>
              <a:t>che</a:t>
            </a:r>
            <a:r>
              <a:rPr lang="en-US" u="none" dirty="0" smtClean="0"/>
              <a:t> in </a:t>
            </a:r>
            <a:r>
              <a:rPr lang="en-US" u="none" dirty="0" err="1" smtClean="0"/>
              <a:t>passato</a:t>
            </a:r>
            <a:r>
              <a:rPr lang="en-US" u="none" dirty="0" smtClean="0"/>
              <a:t>.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en-US" dirty="0" smtClean="0"/>
              <a:t>Non è </a:t>
            </a:r>
            <a:r>
              <a:rPr lang="en-US" dirty="0" err="1" smtClean="0"/>
              <a:t>chiaro</a:t>
            </a:r>
            <a:r>
              <a:rPr lang="en-US" dirty="0" smtClean="0"/>
              <a:t> se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cambiamento</a:t>
            </a:r>
            <a:r>
              <a:rPr lang="en-US" dirty="0" smtClean="0"/>
              <a:t> </a:t>
            </a:r>
            <a:r>
              <a:rPr lang="en-US" dirty="0" err="1" smtClean="0"/>
              <a:t>climatico</a:t>
            </a:r>
            <a:r>
              <a:rPr lang="en-US" dirty="0" smtClean="0"/>
              <a:t> </a:t>
            </a:r>
            <a:r>
              <a:rPr lang="en-US" dirty="0" err="1" smtClean="0"/>
              <a:t>possa</a:t>
            </a:r>
            <a:r>
              <a:rPr lang="en-US" dirty="0" smtClean="0"/>
              <a:t> </a:t>
            </a:r>
            <a:r>
              <a:rPr lang="en-US" dirty="0" err="1" smtClean="0"/>
              <a:t>accrescere</a:t>
            </a:r>
            <a:r>
              <a:rPr lang="en-US" dirty="0" smtClean="0"/>
              <a:t> la </a:t>
            </a:r>
            <a:r>
              <a:rPr lang="en-US" dirty="0" err="1" smtClean="0"/>
              <a:t>frequenza</a:t>
            </a:r>
            <a:r>
              <a:rPr lang="en-US" dirty="0" smtClean="0"/>
              <a:t> </a:t>
            </a:r>
            <a:r>
              <a:rPr lang="en-US" dirty="0" err="1" smtClean="0"/>
              <a:t>delle</a:t>
            </a:r>
            <a:r>
              <a:rPr lang="en-US" dirty="0" smtClean="0"/>
              <a:t> </a:t>
            </a:r>
            <a:r>
              <a:rPr lang="en-US" dirty="0" err="1" smtClean="0"/>
              <a:t>magre</a:t>
            </a:r>
            <a:r>
              <a:rPr lang="en-US" dirty="0" smtClean="0"/>
              <a:t> </a:t>
            </a:r>
            <a:r>
              <a:rPr lang="en-US" dirty="0" err="1" smtClean="0"/>
              <a:t>pluriennali</a:t>
            </a:r>
            <a:r>
              <a:rPr lang="en-US" dirty="0" smtClean="0"/>
              <a:t>.</a:t>
            </a:r>
            <a:endParaRPr lang="en-US" u="none" dirty="0" smtClean="0"/>
          </a:p>
        </p:txBody>
      </p:sp>
      <p:pic>
        <p:nvPicPr>
          <p:cNvPr id="7" name="Picture 2" descr="Drought (1874) - By Bartolomeo Giuliano, Public domain, via Wikimedia Comm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5640" y="2852936"/>
            <a:ext cx="5616624" cy="37078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EEEC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1296</Words>
  <Application>Microsoft Office PowerPoint</Application>
  <PresentationFormat>Personalizzato</PresentationFormat>
  <Paragraphs>235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13</vt:i4>
      </vt:variant>
    </vt:vector>
  </HeadingPairs>
  <TitlesOfParts>
    <vt:vector size="16" baseType="lpstr">
      <vt:lpstr>COPERTINA</vt:lpstr>
      <vt:lpstr>DIAPOSITIVE</vt:lpstr>
      <vt:lpstr>CHIUSURA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Alberto</cp:lastModifiedBy>
  <cp:revision>119</cp:revision>
  <dcterms:created xsi:type="dcterms:W3CDTF">2017-11-13T10:11:35Z</dcterms:created>
  <dcterms:modified xsi:type="dcterms:W3CDTF">2023-04-14T14:29:21Z</dcterms:modified>
</cp:coreProperties>
</file>