
<file path=[Content_Types].xml><?xml version="1.0" encoding="utf-8"?>
<Types xmlns="http://schemas.openxmlformats.org/package/2006/content-types">
  <Default Extension="png" ContentType="image/png"/>
  <Default Extension="mpg" ContentType="video/mpe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16"/>
  </p:notesMasterIdLst>
  <p:handoutMasterIdLst>
    <p:handoutMasterId r:id="rId17"/>
  </p:handoutMasterIdLst>
  <p:sldIdLst>
    <p:sldId id="257" r:id="rId2"/>
    <p:sldId id="259" r:id="rId3"/>
    <p:sldId id="287" r:id="rId4"/>
    <p:sldId id="288" r:id="rId5"/>
    <p:sldId id="295" r:id="rId6"/>
    <p:sldId id="286" r:id="rId7"/>
    <p:sldId id="289" r:id="rId8"/>
    <p:sldId id="290" r:id="rId9"/>
    <p:sldId id="291" r:id="rId10"/>
    <p:sldId id="292" r:id="rId11"/>
    <p:sldId id="297" r:id="rId12"/>
    <p:sldId id="293" r:id="rId13"/>
    <p:sldId id="294" r:id="rId14"/>
    <p:sldId id="296" r:id="rId15"/>
  </p:sldIdLst>
  <p:sldSz cx="9144000" cy="6858000" type="screen4x3"/>
  <p:notesSz cx="6797675" cy="9926638"/>
  <p:defaultTextStyle>
    <a:defPPr>
      <a:defRPr lang="it-IT"/>
    </a:defPPr>
    <a:lvl1pPr algn="l" rtl="0" fontAlgn="base">
      <a:spcBef>
        <a:spcPct val="0"/>
      </a:spcBef>
      <a:spcAft>
        <a:spcPct val="0"/>
      </a:spcAft>
      <a:defRPr u="sng" kern="1200">
        <a:solidFill>
          <a:schemeClr val="tx1"/>
        </a:solidFill>
        <a:latin typeface="Arial" charset="0"/>
        <a:ea typeface="+mn-ea"/>
        <a:cs typeface="+mn-cs"/>
      </a:defRPr>
    </a:lvl1pPr>
    <a:lvl2pPr marL="457200" algn="l" rtl="0" fontAlgn="base">
      <a:spcBef>
        <a:spcPct val="0"/>
      </a:spcBef>
      <a:spcAft>
        <a:spcPct val="0"/>
      </a:spcAft>
      <a:defRPr u="sng" kern="1200">
        <a:solidFill>
          <a:schemeClr val="tx1"/>
        </a:solidFill>
        <a:latin typeface="Arial" charset="0"/>
        <a:ea typeface="+mn-ea"/>
        <a:cs typeface="+mn-cs"/>
      </a:defRPr>
    </a:lvl2pPr>
    <a:lvl3pPr marL="914400" algn="l" rtl="0" fontAlgn="base">
      <a:spcBef>
        <a:spcPct val="0"/>
      </a:spcBef>
      <a:spcAft>
        <a:spcPct val="0"/>
      </a:spcAft>
      <a:defRPr u="sng" kern="1200">
        <a:solidFill>
          <a:schemeClr val="tx1"/>
        </a:solidFill>
        <a:latin typeface="Arial" charset="0"/>
        <a:ea typeface="+mn-ea"/>
        <a:cs typeface="+mn-cs"/>
      </a:defRPr>
    </a:lvl3pPr>
    <a:lvl4pPr marL="1371600" algn="l" rtl="0" fontAlgn="base">
      <a:spcBef>
        <a:spcPct val="0"/>
      </a:spcBef>
      <a:spcAft>
        <a:spcPct val="0"/>
      </a:spcAft>
      <a:defRPr u="sng" kern="1200">
        <a:solidFill>
          <a:schemeClr val="tx1"/>
        </a:solidFill>
        <a:latin typeface="Arial" charset="0"/>
        <a:ea typeface="+mn-ea"/>
        <a:cs typeface="+mn-cs"/>
      </a:defRPr>
    </a:lvl4pPr>
    <a:lvl5pPr marL="1828800" algn="l" rtl="0" fontAlgn="base">
      <a:spcBef>
        <a:spcPct val="0"/>
      </a:spcBef>
      <a:spcAft>
        <a:spcPct val="0"/>
      </a:spcAft>
      <a:defRPr u="sng" kern="1200">
        <a:solidFill>
          <a:schemeClr val="tx1"/>
        </a:solidFill>
        <a:latin typeface="Arial" charset="0"/>
        <a:ea typeface="+mn-ea"/>
        <a:cs typeface="+mn-cs"/>
      </a:defRPr>
    </a:lvl5pPr>
    <a:lvl6pPr marL="2286000" algn="l" defTabSz="914400" rtl="0" eaLnBrk="1" latinLnBrk="0" hangingPunct="1">
      <a:defRPr u="sng" kern="1200">
        <a:solidFill>
          <a:schemeClr val="tx1"/>
        </a:solidFill>
        <a:latin typeface="Arial" charset="0"/>
        <a:ea typeface="+mn-ea"/>
        <a:cs typeface="+mn-cs"/>
      </a:defRPr>
    </a:lvl6pPr>
    <a:lvl7pPr marL="2743200" algn="l" defTabSz="914400" rtl="0" eaLnBrk="1" latinLnBrk="0" hangingPunct="1">
      <a:defRPr u="sng" kern="1200">
        <a:solidFill>
          <a:schemeClr val="tx1"/>
        </a:solidFill>
        <a:latin typeface="Arial" charset="0"/>
        <a:ea typeface="+mn-ea"/>
        <a:cs typeface="+mn-cs"/>
      </a:defRPr>
    </a:lvl7pPr>
    <a:lvl8pPr marL="3200400" algn="l" defTabSz="914400" rtl="0" eaLnBrk="1" latinLnBrk="0" hangingPunct="1">
      <a:defRPr u="sng" kern="1200">
        <a:solidFill>
          <a:schemeClr val="tx1"/>
        </a:solidFill>
        <a:latin typeface="Arial" charset="0"/>
        <a:ea typeface="+mn-ea"/>
        <a:cs typeface="+mn-cs"/>
      </a:defRPr>
    </a:lvl8pPr>
    <a:lvl9pPr marL="3657600" algn="l" defTabSz="914400" rtl="0" eaLnBrk="1" latinLnBrk="0" hangingPunct="1">
      <a:defRPr u="sng"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8E7B"/>
    <a:srgbClr val="FF3300"/>
    <a:srgbClr val="F4F0EC"/>
    <a:srgbClr val="FFFFFF"/>
    <a:srgbClr val="5F5F5F"/>
    <a:srgbClr val="4D4D4D"/>
    <a:srgbClr val="BB2D3F"/>
    <a:srgbClr val="A50021"/>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730" autoAdjust="0"/>
    <p:restoredTop sz="94545" autoAdjust="0"/>
  </p:normalViewPr>
  <p:slideViewPr>
    <p:cSldViewPr snapToGrid="0">
      <p:cViewPr varScale="1">
        <p:scale>
          <a:sx n="61" d="100"/>
          <a:sy n="61" d="100"/>
        </p:scale>
        <p:origin x="1998"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3978" y="-90"/>
      </p:cViewPr>
      <p:guideLst>
        <p:guide orient="horz" pos="3127"/>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3315"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3317"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C515ED97-42E7-4C07-A633-3BCE74ED8DF0}" type="slidenum">
              <a:rPr lang="it-IT"/>
              <a:pPr>
                <a:defRPr/>
              </a:pPr>
              <a:t>‹#›</a:t>
            </a:fld>
            <a:endParaRPr lang="it-IT"/>
          </a:p>
        </p:txBody>
      </p:sp>
    </p:spTree>
    <p:extLst>
      <p:ext uri="{BB962C8B-B14F-4D97-AF65-F5344CB8AC3E}">
        <p14:creationId xmlns:p14="http://schemas.microsoft.com/office/powerpoint/2010/main" val="27278466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024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1038" y="4714875"/>
            <a:ext cx="5435600" cy="4467225"/>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0246"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0247"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2EC3DCE6-1C1B-4E50-A0DF-4CAA51F503C4}" type="slidenum">
              <a:rPr lang="it-IT"/>
              <a:pPr>
                <a:defRPr/>
              </a:pPr>
              <a:t>‹#›</a:t>
            </a:fld>
            <a:endParaRPr lang="it-IT"/>
          </a:p>
        </p:txBody>
      </p:sp>
    </p:spTree>
    <p:extLst>
      <p:ext uri="{BB962C8B-B14F-4D97-AF65-F5344CB8AC3E}">
        <p14:creationId xmlns:p14="http://schemas.microsoft.com/office/powerpoint/2010/main" val="3299102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extLst>
      <p:ext uri="{BB962C8B-B14F-4D97-AF65-F5344CB8AC3E}">
        <p14:creationId xmlns:p14="http://schemas.microsoft.com/office/powerpoint/2010/main" val="592312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850"/>
            <a:ext cx="8229600" cy="1143000"/>
          </a:xfrm>
          <a:prstGeom prst="rect">
            <a:avLst/>
          </a:prstGeom>
        </p:spPr>
        <p:txBody>
          <a:bodyPr/>
          <a:lstStyle/>
          <a:p>
            <a:r>
              <a:rPr lang="it-IT" smtClean="0"/>
              <a:t>Fare clic per modificare lo stile del titolo</a:t>
            </a:r>
            <a:endParaRPr lang="en-US"/>
          </a:p>
        </p:txBody>
      </p:sp>
      <p:sp>
        <p:nvSpPr>
          <p:cNvPr id="3" name="Segnaposto contenuto 2"/>
          <p:cNvSpPr>
            <a:spLocks noGrp="1"/>
          </p:cNvSpPr>
          <p:nvPr>
            <p:ph idx="1"/>
          </p:nvPr>
        </p:nvSpPr>
        <p:spPr>
          <a:xfrm>
            <a:off x="457200" y="1935163"/>
            <a:ext cx="8229600" cy="4389437"/>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a:xfrm>
            <a:off x="457200" y="6356350"/>
            <a:ext cx="2133600" cy="365125"/>
          </a:xfrm>
          <a:prstGeom prst="rect">
            <a:avLst/>
          </a:prstGeom>
        </p:spPr>
        <p:txBody>
          <a:bodyPr/>
          <a:lstStyle>
            <a:lvl1pPr>
              <a:defRPr/>
            </a:lvl1pPr>
          </a:lstStyle>
          <a:p>
            <a:pPr>
              <a:defRPr/>
            </a:pPr>
            <a:fld id="{8F4E4F90-6F8A-421D-AF7C-76A9F26692BB}" type="datetimeFigureOut">
              <a:rPr lang="it-IT"/>
              <a:pPr>
                <a:defRPr/>
              </a:pPr>
              <a:t>26/05/2016</a:t>
            </a:fld>
            <a:endParaRPr lang="it-IT"/>
          </a:p>
        </p:txBody>
      </p:sp>
      <p:sp>
        <p:nvSpPr>
          <p:cNvPr id="5" name="Segnaposto piè di pagina 21"/>
          <p:cNvSpPr>
            <a:spLocks noGrp="1"/>
          </p:cNvSpPr>
          <p:nvPr>
            <p:ph type="ftr" sz="quarter" idx="11"/>
          </p:nvPr>
        </p:nvSpPr>
        <p:spPr>
          <a:xfrm>
            <a:off x="2667000" y="6356350"/>
            <a:ext cx="3352800" cy="365125"/>
          </a:xfrm>
          <a:prstGeom prst="rect">
            <a:avLst/>
          </a:prstGeom>
        </p:spPr>
        <p:txBody>
          <a:bodyPr/>
          <a:lstStyle>
            <a:lvl1pPr>
              <a:defRPr/>
            </a:lvl1pPr>
          </a:lstStyle>
          <a:p>
            <a:pPr>
              <a:defRPr/>
            </a:pPr>
            <a:endParaRPr lang="it-IT"/>
          </a:p>
        </p:txBody>
      </p:sp>
      <p:sp>
        <p:nvSpPr>
          <p:cNvPr id="6" name="Segnaposto numero diapositiva 17"/>
          <p:cNvSpPr>
            <a:spLocks noGrp="1"/>
          </p:cNvSpPr>
          <p:nvPr>
            <p:ph type="sldNum" sz="quarter" idx="12"/>
          </p:nvPr>
        </p:nvSpPr>
        <p:spPr>
          <a:xfrm>
            <a:off x="7924800" y="6356350"/>
            <a:ext cx="762000" cy="365125"/>
          </a:xfrm>
          <a:prstGeom prst="rect">
            <a:avLst/>
          </a:prstGeom>
        </p:spPr>
        <p:txBody>
          <a:bodyPr/>
          <a:lstStyle>
            <a:lvl1pPr>
              <a:defRPr/>
            </a:lvl1pPr>
          </a:lstStyle>
          <a:p>
            <a:pPr>
              <a:defRPr/>
            </a:pPr>
            <a:fld id="{A245766B-A16B-44D7-ABB8-D90DBCBF7042}" type="slidenum">
              <a:rPr lang="it-IT"/>
              <a:pPr>
                <a:defRPr/>
              </a:pPr>
              <a:t>‹#›</a:t>
            </a:fld>
            <a:endParaRPr lang="it-IT"/>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3034" name="Line 26"/>
          <p:cNvSpPr>
            <a:spLocks noChangeShapeType="1"/>
          </p:cNvSpPr>
          <p:nvPr userDrawn="1"/>
        </p:nvSpPr>
        <p:spPr bwMode="auto">
          <a:xfrm rot="180000">
            <a:off x="71825" y="-24"/>
            <a:ext cx="50769" cy="1000132"/>
          </a:xfrm>
          <a:prstGeom prst="line">
            <a:avLst/>
          </a:prstGeom>
          <a:noFill/>
          <a:ln w="190500">
            <a:solidFill>
              <a:srgbClr val="CC0000"/>
            </a:solidFill>
            <a:round/>
            <a:headEnd/>
            <a:tailEnd/>
          </a:ln>
          <a:effectLst/>
        </p:spPr>
        <p:txBody>
          <a:bodyPr/>
          <a:lstStyle/>
          <a:p>
            <a:pPr>
              <a:defRPr/>
            </a:pPr>
            <a:endParaRPr lang="it-IT"/>
          </a:p>
        </p:txBody>
      </p:sp>
      <p:sp>
        <p:nvSpPr>
          <p:cNvPr id="43035" name="Line 27"/>
          <p:cNvSpPr>
            <a:spLocks noChangeShapeType="1"/>
          </p:cNvSpPr>
          <p:nvPr userDrawn="1"/>
        </p:nvSpPr>
        <p:spPr bwMode="auto">
          <a:xfrm flipV="1">
            <a:off x="0" y="1000108"/>
            <a:ext cx="9144000" cy="18239"/>
          </a:xfrm>
          <a:prstGeom prst="line">
            <a:avLst/>
          </a:prstGeom>
          <a:noFill/>
          <a:ln w="38100">
            <a:solidFill>
              <a:srgbClr val="5F5F5F"/>
            </a:solidFill>
            <a:round/>
            <a:headEnd/>
            <a:tailEnd/>
          </a:ln>
          <a:effectLst/>
        </p:spPr>
        <p:txBody>
          <a:bodyPr/>
          <a:lstStyle/>
          <a:p>
            <a:pPr>
              <a:defRPr/>
            </a:pPr>
            <a:endParaRPr lang="it-IT"/>
          </a:p>
        </p:txBody>
      </p:sp>
      <p:sp>
        <p:nvSpPr>
          <p:cNvPr id="9" name="CasellaDiTesto 8"/>
          <p:cNvSpPr txBox="1"/>
          <p:nvPr userDrawn="1"/>
        </p:nvSpPr>
        <p:spPr>
          <a:xfrm>
            <a:off x="-30480" y="6459660"/>
            <a:ext cx="9215438" cy="276999"/>
          </a:xfrm>
          <a:prstGeom prst="rect">
            <a:avLst/>
          </a:prstGeom>
          <a:no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200" b="1" u="none" dirty="0" smtClean="0"/>
              <a:t>Presentazione disponibile al sito Web http</a:t>
            </a:r>
            <a:r>
              <a:rPr lang="it-IT" sz="1200" b="1" u="none" dirty="0"/>
              <a:t>://</a:t>
            </a:r>
            <a:r>
              <a:rPr lang="it-IT" sz="1200" b="1" u="none" dirty="0" smtClean="0"/>
              <a:t>www.albertomontanari.it – E-mail</a:t>
            </a:r>
            <a:r>
              <a:rPr lang="it-IT" sz="1200" b="1" u="none" kern="1200" dirty="0" smtClean="0">
                <a:solidFill>
                  <a:schemeClr val="tx1"/>
                </a:solidFill>
                <a:latin typeface="Arial" charset="0"/>
                <a:ea typeface="+mn-ea"/>
                <a:cs typeface="+mn-cs"/>
              </a:rPr>
              <a:t>: alberto.montanari@unibo.it</a:t>
            </a:r>
          </a:p>
        </p:txBody>
      </p:sp>
      <p:cxnSp>
        <p:nvCxnSpPr>
          <p:cNvPr id="1029" name="Connettore 1 7"/>
          <p:cNvCxnSpPr>
            <a:cxnSpLocks noChangeShapeType="1"/>
          </p:cNvCxnSpPr>
          <p:nvPr userDrawn="1"/>
        </p:nvCxnSpPr>
        <p:spPr bwMode="auto">
          <a:xfrm flipV="1">
            <a:off x="0" y="6426200"/>
            <a:ext cx="9144000" cy="3175"/>
          </a:xfrm>
          <a:prstGeom prst="line">
            <a:avLst/>
          </a:prstGeom>
          <a:noFill/>
          <a:ln w="15875" algn="ctr">
            <a:solidFill>
              <a:schemeClr val="tx1"/>
            </a:solidFill>
            <a:round/>
            <a:headEnd/>
            <a:tailEnd/>
          </a:ln>
        </p:spPr>
      </p:cxnSp>
      <p:pic>
        <p:nvPicPr>
          <p:cNvPr id="10" name="Picture 2"/>
          <p:cNvPicPr>
            <a:picLocks noChangeAspect="1" noChangeArrowheads="1"/>
          </p:cNvPicPr>
          <p:nvPr userDrawn="1"/>
        </p:nvPicPr>
        <p:blipFill>
          <a:blip r:embed="rId4" cstate="print"/>
          <a:srcRect/>
          <a:stretch>
            <a:fillRect/>
          </a:stretch>
        </p:blipFill>
        <p:spPr bwMode="auto">
          <a:xfrm>
            <a:off x="191487" y="10716"/>
            <a:ext cx="754138" cy="972000"/>
          </a:xfrm>
          <a:prstGeom prst="rect">
            <a:avLst/>
          </a:prstGeom>
          <a:noFill/>
          <a:ln w="9525">
            <a:noFill/>
            <a:miter lim="800000"/>
            <a:headEnd/>
            <a:tailEnd/>
          </a:ln>
        </p:spPr>
      </p:pic>
      <p:pic>
        <p:nvPicPr>
          <p:cNvPr id="1026" name="Picture 2"/>
          <p:cNvPicPr>
            <a:picLocks noChangeAspect="1" noChangeArrowheads="1"/>
          </p:cNvPicPr>
          <p:nvPr userDrawn="1"/>
        </p:nvPicPr>
        <p:blipFill>
          <a:blip r:embed="rId5" cstate="print"/>
          <a:srcRect/>
          <a:stretch>
            <a:fillRect/>
          </a:stretch>
        </p:blipFill>
        <p:spPr bwMode="auto">
          <a:xfrm>
            <a:off x="5772150" y="0"/>
            <a:ext cx="3371850" cy="952500"/>
          </a:xfrm>
          <a:prstGeom prst="rect">
            <a:avLst/>
          </a:prstGeom>
          <a:noFill/>
          <a:ln w="9525">
            <a:noFill/>
            <a:miter lim="800000"/>
            <a:headEnd/>
            <a:tailEnd/>
          </a:ln>
          <a:effectLst/>
        </p:spPr>
      </p:pic>
      <p:pic>
        <p:nvPicPr>
          <p:cNvPr id="1027" name="Picture 3"/>
          <p:cNvPicPr>
            <a:picLocks noChangeAspect="1" noChangeArrowheads="1"/>
          </p:cNvPicPr>
          <p:nvPr userDrawn="1"/>
        </p:nvPicPr>
        <p:blipFill>
          <a:blip r:embed="rId6" cstate="print"/>
          <a:srcRect b="1844"/>
          <a:stretch>
            <a:fillRect/>
          </a:stretch>
        </p:blipFill>
        <p:spPr bwMode="auto">
          <a:xfrm>
            <a:off x="1456764" y="35327"/>
            <a:ext cx="3688444" cy="921020"/>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836" r:id="rId1"/>
    <p:sldLayoutId id="2147483837"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lberto.montanari@unibo.it"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www.albertomontanari.i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g"/><Relationship Id="rId1" Type="http://schemas.microsoft.com/office/2007/relationships/media" Target="../media/media1.mp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32" y="1275813"/>
            <a:ext cx="9144000" cy="1292662"/>
          </a:xfrm>
          <a:prstGeom prst="rect">
            <a:avLst/>
          </a:prstGeom>
          <a:noFill/>
          <a:ln w="9525">
            <a:noFill/>
            <a:miter lim="800000"/>
            <a:headEnd/>
            <a:tailEnd/>
          </a:ln>
        </p:spPr>
        <p:txBody>
          <a:bodyPr>
            <a:spAutoFit/>
          </a:bodyPr>
          <a:lstStyle/>
          <a:p>
            <a:pPr algn="ctr"/>
            <a:r>
              <a:rPr lang="it-IT" sz="2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Rapporto ITSC</a:t>
            </a:r>
          </a:p>
          <a:p>
            <a:pPr algn="ctr"/>
            <a:r>
              <a:rPr lang="it-IT" sz="2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International </a:t>
            </a:r>
            <a:r>
              <a:rPr lang="it-IT" sz="2600" b="1" u="none" kern="90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Technical</a:t>
            </a:r>
            <a:r>
              <a:rPr lang="it-IT" sz="2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 </a:t>
            </a:r>
            <a:r>
              <a:rPr lang="it-IT" sz="2600" b="1" u="none" kern="90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Scientific</a:t>
            </a:r>
            <a:r>
              <a:rPr lang="it-IT" sz="2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 </a:t>
            </a:r>
            <a:r>
              <a:rPr lang="it-IT" sz="2600" b="1" u="none" kern="90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Committee</a:t>
            </a:r>
            <a:r>
              <a:rPr lang="it-IT" sz="2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 </a:t>
            </a:r>
          </a:p>
          <a:p>
            <a:pPr algn="ctr"/>
            <a:r>
              <a:rPr lang="it-IT" sz="2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Idrologia del Fiume Arno e Rischio Idraulico a Firenze</a:t>
            </a:r>
            <a:endParaRPr lang="en-US" sz="26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ndParaRPr>
          </a:p>
        </p:txBody>
      </p:sp>
      <p:sp>
        <p:nvSpPr>
          <p:cNvPr id="3" name="CasellaDiTesto 2"/>
          <p:cNvSpPr txBox="1"/>
          <p:nvPr/>
        </p:nvSpPr>
        <p:spPr>
          <a:xfrm>
            <a:off x="186310" y="3391851"/>
            <a:ext cx="3321165" cy="1908215"/>
          </a:xfrm>
          <a:prstGeom prst="rect">
            <a:avLst/>
          </a:prstGeom>
          <a:noFill/>
          <a:ln w="6350">
            <a:solidFill>
              <a:schemeClr val="tx1"/>
            </a:solidFill>
          </a:ln>
          <a:effectLst/>
        </p:spPr>
        <p:txBody>
          <a:bodyPr wrap="square" rtlCol="0">
            <a:spAutoFit/>
          </a:bodyPr>
          <a:lstStyle/>
          <a:p>
            <a:pPr algn="ctr"/>
            <a:r>
              <a:rPr lang="it-IT" sz="1400" b="1" u="none" dirty="0" smtClean="0"/>
              <a:t>Alberto Montanari</a:t>
            </a:r>
          </a:p>
          <a:p>
            <a:pPr algn="ctr"/>
            <a:r>
              <a:rPr lang="it-IT" sz="1400" b="1" u="none" dirty="0" smtClean="0"/>
              <a:t>Dipartimento DICAM</a:t>
            </a:r>
          </a:p>
          <a:p>
            <a:pPr algn="ctr"/>
            <a:r>
              <a:rPr lang="it-IT" sz="1400" b="1" u="none" dirty="0" smtClean="0"/>
              <a:t>Università di Bologna</a:t>
            </a:r>
          </a:p>
          <a:p>
            <a:pPr algn="ctr"/>
            <a:r>
              <a:rPr lang="it-IT" sz="1200" u="none" dirty="0" smtClean="0">
                <a:hlinkClick r:id="rId3"/>
              </a:rPr>
              <a:t>alberto.montanari@unibo.it</a:t>
            </a:r>
            <a:endParaRPr lang="it-IT" sz="1200" u="none" dirty="0" smtClean="0"/>
          </a:p>
          <a:p>
            <a:pPr algn="ctr"/>
            <a:r>
              <a:rPr lang="it-IT" sz="1200" u="none" dirty="0" smtClean="0">
                <a:hlinkClick r:id="rId4"/>
              </a:rPr>
              <a:t>www.albertomontanari.it</a:t>
            </a:r>
            <a:endParaRPr lang="it-IT" sz="1200" u="none" dirty="0" smtClean="0"/>
          </a:p>
          <a:p>
            <a:pPr algn="ctr"/>
            <a:endParaRPr lang="it-IT" sz="1200" u="none" dirty="0" smtClean="0"/>
          </a:p>
          <a:p>
            <a:pPr algn="ctr"/>
            <a:r>
              <a:rPr lang="it-IT" sz="1400" b="1" u="none" dirty="0" smtClean="0"/>
              <a:t>Giovanni </a:t>
            </a:r>
            <a:r>
              <a:rPr lang="it-IT" sz="1400" b="1" u="none" dirty="0" err="1" smtClean="0"/>
              <a:t>Seminara</a:t>
            </a:r>
            <a:endParaRPr lang="it-IT" sz="1400" b="1" u="none" dirty="0" smtClean="0"/>
          </a:p>
          <a:p>
            <a:pPr algn="ctr"/>
            <a:r>
              <a:rPr lang="it-IT" sz="1400" b="1" u="none" dirty="0" smtClean="0"/>
              <a:t>Accademia dei Lincei</a:t>
            </a:r>
            <a:endParaRPr lang="it-IT" sz="1100" u="none" dirty="0" smtClean="0"/>
          </a:p>
          <a:p>
            <a:pPr algn="ctr"/>
            <a:endParaRPr lang="it-IT" sz="1200" u="none" dirty="0" smtClean="0"/>
          </a:p>
        </p:txBody>
      </p:sp>
      <p:pic>
        <p:nvPicPr>
          <p:cNvPr id="1026" name="Picture 2"/>
          <p:cNvPicPr>
            <a:picLocks noChangeAspect="1" noChangeArrowheads="1"/>
          </p:cNvPicPr>
          <p:nvPr/>
        </p:nvPicPr>
        <p:blipFill>
          <a:blip r:embed="rId5" cstate="print"/>
          <a:srcRect/>
          <a:stretch>
            <a:fillRect/>
          </a:stretch>
        </p:blipFill>
        <p:spPr bwMode="auto">
          <a:xfrm>
            <a:off x="3603009" y="2893322"/>
            <a:ext cx="5486400" cy="3136220"/>
          </a:xfrm>
          <a:prstGeom prst="rect">
            <a:avLst/>
          </a:prstGeom>
          <a:noFill/>
          <a:ln w="9525">
            <a:noFill/>
            <a:miter lim="800000"/>
            <a:headEnd/>
            <a:tailEnd/>
          </a:ln>
          <a:effectLst/>
        </p:spPr>
      </p:pic>
      <p:sp>
        <p:nvSpPr>
          <p:cNvPr id="6" name="CasellaDiTesto 5"/>
          <p:cNvSpPr txBox="1"/>
          <p:nvPr/>
        </p:nvSpPr>
        <p:spPr>
          <a:xfrm>
            <a:off x="3725840" y="6018661"/>
            <a:ext cx="5227092" cy="307777"/>
          </a:xfrm>
          <a:prstGeom prst="rect">
            <a:avLst/>
          </a:prstGeom>
          <a:noFill/>
        </p:spPr>
        <p:txBody>
          <a:bodyPr wrap="square" rtlCol="0">
            <a:spAutoFit/>
          </a:bodyPr>
          <a:lstStyle/>
          <a:p>
            <a:pPr algn="ctr"/>
            <a:r>
              <a:rPr lang="it-IT" sz="1400" u="none" dirty="0" smtClean="0"/>
              <a:t>Ponte </a:t>
            </a:r>
            <a:r>
              <a:rPr lang="it-IT" sz="1400" u="none" dirty="0" err="1" smtClean="0"/>
              <a:t>Buriano</a:t>
            </a:r>
            <a:r>
              <a:rPr lang="it-IT" sz="1400" u="none" dirty="0" smtClean="0"/>
              <a:t>, Arezzo - 1277</a:t>
            </a:r>
            <a:endParaRPr lang="it-IT" sz="1400" u="non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egnaposto contenuto 2"/>
          <p:cNvSpPr>
            <a:spLocks noGrp="1"/>
          </p:cNvSpPr>
          <p:nvPr>
            <p:ph idx="1"/>
          </p:nvPr>
        </p:nvSpPr>
        <p:spPr>
          <a:xfrm>
            <a:off x="204719" y="1839169"/>
            <a:ext cx="8713788" cy="3374291"/>
          </a:xfrm>
        </p:spPr>
        <p:txBody>
          <a:bodyPr/>
          <a:lstStyle/>
          <a:p>
            <a:pPr eaLnBrk="1" hangingPunct="1"/>
            <a:r>
              <a:rPr lang="it-IT" sz="2000" dirty="0" smtClean="0">
                <a:latin typeface="Arial" charset="0"/>
                <a:cs typeface="Arial" charset="0"/>
              </a:rPr>
              <a:t>Il rischio al quale Firenze è soggetta </a:t>
            </a:r>
            <a:r>
              <a:rPr lang="it-IT" sz="2000" dirty="0" smtClean="0">
                <a:latin typeface="Arial" charset="0"/>
                <a:cs typeface="Arial" charset="0"/>
              </a:rPr>
              <a:t>deve essere trattato quale massima criticità </a:t>
            </a:r>
            <a:r>
              <a:rPr lang="it-IT" sz="2000" dirty="0" smtClean="0">
                <a:latin typeface="Arial" charset="0"/>
                <a:cs typeface="Arial" charset="0"/>
              </a:rPr>
              <a:t>in ragione dello sviluppo e dei cambiamenti del contesto cittadino. Le conseguenze di un’alluvione quale quella del 1966 sarebbero oggi ben più disastrose. Si verificherebbero maggiori perdite di vite umane, danni economici ben più ingenti con contraccolpi su tutto il </a:t>
            </a:r>
            <a:r>
              <a:rPr lang="it-IT" sz="2000" dirty="0" smtClean="0">
                <a:latin typeface="Arial" charset="0"/>
                <a:cs typeface="Arial" charset="0"/>
              </a:rPr>
              <a:t>Paese</a:t>
            </a:r>
            <a:r>
              <a:rPr lang="it-IT" sz="2000" dirty="0" smtClean="0">
                <a:latin typeface="Arial" charset="0"/>
                <a:cs typeface="Arial" charset="0"/>
              </a:rPr>
              <a:t>. I tempi di recupero sarebbero </a:t>
            </a:r>
            <a:r>
              <a:rPr lang="it-IT" sz="2000" dirty="0" smtClean="0">
                <a:latin typeface="Arial" charset="0"/>
                <a:cs typeface="Arial" charset="0"/>
              </a:rPr>
              <a:t>più </a:t>
            </a:r>
            <a:r>
              <a:rPr lang="it-IT" sz="2000" dirty="0" smtClean="0">
                <a:latin typeface="Arial" charset="0"/>
                <a:cs typeface="Arial" charset="0"/>
              </a:rPr>
              <a:t>lunghi.</a:t>
            </a:r>
          </a:p>
          <a:p>
            <a:pPr eaLnBrk="1" hangingPunct="1"/>
            <a:r>
              <a:rPr lang="it-IT" sz="2000" dirty="0" smtClean="0">
                <a:latin typeface="Arial" charset="0"/>
                <a:cs typeface="Arial" charset="0"/>
              </a:rPr>
              <a:t>La situazione è inaccettabile anche in ragione della percorribilità di soluzioni che devono quindi necessariamente essere </a:t>
            </a:r>
            <a:r>
              <a:rPr lang="it-IT" sz="2000" dirty="0" smtClean="0">
                <a:latin typeface="Arial" charset="0"/>
                <a:cs typeface="Arial" charset="0"/>
              </a:rPr>
              <a:t>attuate. </a:t>
            </a:r>
            <a:r>
              <a:rPr lang="it-IT" sz="2000" dirty="0" smtClean="0">
                <a:latin typeface="Arial" charset="0"/>
                <a:cs typeface="Arial" charset="0"/>
              </a:rPr>
              <a:t>Firenze ha necessità di un’azione immediata, che </a:t>
            </a:r>
            <a:r>
              <a:rPr lang="it-IT" sz="2000" dirty="0" smtClean="0">
                <a:latin typeface="Arial" charset="0"/>
                <a:cs typeface="Arial" charset="0"/>
              </a:rPr>
              <a:t>dovrebbe </a:t>
            </a:r>
            <a:r>
              <a:rPr lang="it-IT" sz="2000" dirty="0" smtClean="0">
                <a:latin typeface="Arial" charset="0"/>
                <a:cs typeface="Arial" charset="0"/>
              </a:rPr>
              <a:t>superare </a:t>
            </a:r>
            <a:r>
              <a:rPr lang="it-IT" sz="2000" dirty="0" smtClean="0">
                <a:latin typeface="Arial" charset="0"/>
                <a:cs typeface="Arial" charset="0"/>
              </a:rPr>
              <a:t>le </a:t>
            </a:r>
            <a:r>
              <a:rPr lang="it-IT" sz="2000" dirty="0" smtClean="0">
                <a:latin typeface="Arial" charset="0"/>
                <a:cs typeface="Arial" charset="0"/>
              </a:rPr>
              <a:t>perplessità relativa all’inevitabile impatto ambientale delle opere di </a:t>
            </a:r>
            <a:r>
              <a:rPr lang="it-IT" sz="2000" dirty="0" smtClean="0">
                <a:latin typeface="Arial" charset="0"/>
                <a:cs typeface="Arial" charset="0"/>
              </a:rPr>
              <a:t>mitigazione ed i relativi ostacoli burocratici (intervento Prof. Da Deppo).</a:t>
            </a:r>
            <a:endParaRPr lang="it-IT" sz="2000" dirty="0" smtClean="0">
              <a:latin typeface="Arial" charset="0"/>
              <a:cs typeface="Arial" charset="0"/>
            </a:endParaRPr>
          </a:p>
        </p:txBody>
      </p:sp>
      <p:sp>
        <p:nvSpPr>
          <p:cNvPr id="5" name="CasellaDiTesto 4"/>
          <p:cNvSpPr txBox="1"/>
          <p:nvPr/>
        </p:nvSpPr>
        <p:spPr>
          <a:xfrm>
            <a:off x="382139" y="1105468"/>
            <a:ext cx="8188657"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Conclusioni – La situazione attuale è critica</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egnaposto contenuto 2"/>
          <p:cNvSpPr>
            <a:spLocks noGrp="1"/>
          </p:cNvSpPr>
          <p:nvPr>
            <p:ph idx="1"/>
          </p:nvPr>
        </p:nvSpPr>
        <p:spPr>
          <a:xfrm>
            <a:off x="204719" y="1829221"/>
            <a:ext cx="8713788" cy="3374291"/>
          </a:xfrm>
        </p:spPr>
        <p:txBody>
          <a:bodyPr/>
          <a:lstStyle/>
          <a:p>
            <a:pPr eaLnBrk="1" hangingPunct="1"/>
            <a:r>
              <a:rPr lang="it-IT" sz="2000" dirty="0" smtClean="0">
                <a:latin typeface="Arial" charset="0"/>
                <a:cs typeface="Arial" charset="0"/>
              </a:rPr>
              <a:t>La realizzazione di ulteriori volumi di invaso è una necessità imprescindibile per la difesa di </a:t>
            </a:r>
            <a:r>
              <a:rPr lang="it-IT" sz="2000" dirty="0" smtClean="0">
                <a:latin typeface="Arial" charset="0"/>
                <a:cs typeface="Arial" charset="0"/>
              </a:rPr>
              <a:t>Firenze (si veda l’intevento del Prof. Paris).</a:t>
            </a:r>
            <a:endParaRPr lang="it-IT" sz="2000" dirty="0" smtClean="0">
              <a:latin typeface="Arial" charset="0"/>
              <a:cs typeface="Arial" charset="0"/>
            </a:endParaRPr>
          </a:p>
          <a:p>
            <a:pPr eaLnBrk="1" hangingPunct="1"/>
            <a:r>
              <a:rPr lang="it-IT" sz="2000" dirty="0" smtClean="0">
                <a:latin typeface="Arial" charset="0"/>
                <a:cs typeface="Arial" charset="0"/>
              </a:rPr>
              <a:t>L’incremento dei volumi di invaso esistenti è un’opzione che </a:t>
            </a:r>
            <a:r>
              <a:rPr lang="it-IT" sz="2000" dirty="0" smtClean="0">
                <a:latin typeface="Arial" charset="0"/>
                <a:cs typeface="Arial" charset="0"/>
              </a:rPr>
              <a:t>deve </a:t>
            </a:r>
            <a:r>
              <a:rPr lang="it-IT" sz="2000" dirty="0" smtClean="0">
                <a:latin typeface="Arial" charset="0"/>
                <a:cs typeface="Arial" charset="0"/>
              </a:rPr>
              <a:t>essere posta al centro </a:t>
            </a:r>
            <a:r>
              <a:rPr lang="it-IT" sz="2000" dirty="0" smtClean="0">
                <a:latin typeface="Arial" charset="0"/>
                <a:cs typeface="Arial" charset="0"/>
              </a:rPr>
              <a:t>dell’attenzione al fine di procedere con la massima celerità.</a:t>
            </a:r>
            <a:endParaRPr lang="it-IT" sz="2000" dirty="0" smtClean="0">
              <a:latin typeface="Arial" charset="0"/>
              <a:cs typeface="Arial" charset="0"/>
            </a:endParaRPr>
          </a:p>
          <a:p>
            <a:pPr eaLnBrk="1" hangingPunct="1"/>
            <a:r>
              <a:rPr lang="it-IT" sz="2000" dirty="0" smtClean="0">
                <a:latin typeface="Arial" charset="0"/>
                <a:cs typeface="Arial" charset="0"/>
              </a:rPr>
              <a:t>L’ITSC constata con piacere che sono stati recentemente fatti progressi significativi al riguardo dell’innalzamento della Diga di Levane e della realizzazione della Cassa di Espansione di </a:t>
            </a:r>
            <a:r>
              <a:rPr lang="it-IT" sz="2000" dirty="0" err="1" smtClean="0">
                <a:latin typeface="Arial" charset="0"/>
                <a:cs typeface="Arial" charset="0"/>
              </a:rPr>
              <a:t>Figline</a:t>
            </a:r>
            <a:r>
              <a:rPr lang="it-IT" sz="2000" dirty="0" smtClean="0">
                <a:latin typeface="Arial" charset="0"/>
                <a:cs typeface="Arial" charset="0"/>
              </a:rPr>
              <a:t>.</a:t>
            </a:r>
          </a:p>
        </p:txBody>
      </p:sp>
      <p:sp>
        <p:nvSpPr>
          <p:cNvPr id="5" name="CasellaDiTesto 4"/>
          <p:cNvSpPr txBox="1"/>
          <p:nvPr/>
        </p:nvSpPr>
        <p:spPr>
          <a:xfrm>
            <a:off x="382139" y="1078172"/>
            <a:ext cx="8188657"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Conclusioni – Volumi di invaso</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egnaposto contenuto 2"/>
          <p:cNvSpPr>
            <a:spLocks noGrp="1"/>
          </p:cNvSpPr>
          <p:nvPr>
            <p:ph idx="1"/>
          </p:nvPr>
        </p:nvSpPr>
        <p:spPr>
          <a:xfrm>
            <a:off x="204719" y="1743633"/>
            <a:ext cx="8713788" cy="3374291"/>
          </a:xfrm>
        </p:spPr>
        <p:txBody>
          <a:bodyPr/>
          <a:lstStyle/>
          <a:p>
            <a:pPr eaLnBrk="1" hangingPunct="1"/>
            <a:r>
              <a:rPr lang="it-IT" sz="2000" dirty="0" smtClean="0">
                <a:latin typeface="Arial" charset="0"/>
                <a:cs typeface="Arial" charset="0"/>
              </a:rPr>
              <a:t>I volumi di invaso temporaneo risultano efficaci solo se vengono messi a sistema. Un solo intervento fra quelli programmati non produrrebbe alcun effetto utile sugli eventi estremi. E’ necessario integrare molteplici </a:t>
            </a:r>
            <a:r>
              <a:rPr lang="it-IT" sz="2000" dirty="0" smtClean="0">
                <a:latin typeface="Arial" charset="0"/>
                <a:cs typeface="Arial" charset="0"/>
              </a:rPr>
              <a:t>ipotesi.</a:t>
            </a:r>
            <a:endParaRPr lang="it-IT" sz="2000" dirty="0" smtClean="0">
              <a:latin typeface="Arial" charset="0"/>
              <a:cs typeface="Arial" charset="0"/>
            </a:endParaRPr>
          </a:p>
          <a:p>
            <a:pPr eaLnBrk="1" hangingPunct="1"/>
            <a:r>
              <a:rPr lang="it-IT" sz="2000" dirty="0" smtClean="0">
                <a:latin typeface="Arial" charset="0"/>
                <a:cs typeface="Arial" charset="0"/>
              </a:rPr>
              <a:t>L’efficacia degli interventi dipende anche dalla gestione dei volumi di invaso. Sarà necessario compiere ricerche volte ad indagare la strategia ottimale.</a:t>
            </a:r>
          </a:p>
          <a:p>
            <a:pPr eaLnBrk="1" hangingPunct="1"/>
            <a:r>
              <a:rPr lang="it-IT" sz="2000" dirty="0" smtClean="0">
                <a:latin typeface="Arial" charset="0"/>
                <a:cs typeface="Arial" charset="0"/>
              </a:rPr>
              <a:t>E’ necessario porre particolare attenzione all’impatto ambientale e sociale degli interventi in programma, mediante il coinvolgimento e la collaborazione di molteplici </a:t>
            </a:r>
            <a:r>
              <a:rPr lang="it-IT" sz="2000" dirty="0" err="1" smtClean="0">
                <a:latin typeface="Arial" charset="0"/>
                <a:cs typeface="Arial" charset="0"/>
              </a:rPr>
              <a:t>stakeholders</a:t>
            </a:r>
            <a:r>
              <a:rPr lang="it-IT" sz="2000" dirty="0" smtClean="0">
                <a:latin typeface="Arial" charset="0"/>
                <a:cs typeface="Arial" charset="0"/>
              </a:rPr>
              <a:t>.</a:t>
            </a:r>
          </a:p>
        </p:txBody>
      </p:sp>
      <p:sp>
        <p:nvSpPr>
          <p:cNvPr id="5" name="CasellaDiTesto 4"/>
          <p:cNvSpPr txBox="1"/>
          <p:nvPr/>
        </p:nvSpPr>
        <p:spPr>
          <a:xfrm>
            <a:off x="300251" y="1037228"/>
            <a:ext cx="8557145"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Conclusioni – Gestione oculata delle azioni di mitigazione</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2" cstate="print"/>
          <a:srcRect/>
          <a:stretch>
            <a:fillRect/>
          </a:stretch>
        </p:blipFill>
        <p:spPr bwMode="auto">
          <a:xfrm>
            <a:off x="2839" y="1050879"/>
            <a:ext cx="9146972" cy="4722124"/>
          </a:xfrm>
          <a:prstGeom prst="rect">
            <a:avLst/>
          </a:prstGeom>
          <a:noFill/>
          <a:ln w="9525">
            <a:noFill/>
            <a:miter lim="800000"/>
            <a:headEnd/>
            <a:tailEnd/>
          </a:ln>
          <a:effectLst/>
        </p:spPr>
      </p:pic>
      <p:sp>
        <p:nvSpPr>
          <p:cNvPr id="7" name="CasellaDiTesto 6"/>
          <p:cNvSpPr txBox="1"/>
          <p:nvPr/>
        </p:nvSpPr>
        <p:spPr>
          <a:xfrm>
            <a:off x="3753151" y="5786649"/>
            <a:ext cx="2797791" cy="584775"/>
          </a:xfrm>
          <a:prstGeom prst="rect">
            <a:avLst/>
          </a:prstGeom>
          <a:noFill/>
        </p:spPr>
        <p:txBody>
          <a:bodyPr wrap="square" rtlCol="0">
            <a:spAutoFit/>
          </a:bodyPr>
          <a:lstStyle/>
          <a:p>
            <a:r>
              <a:rPr lang="it-IT" sz="3200" b="1" u="none" dirty="0" smtClean="0"/>
              <a:t>Grazie!</a:t>
            </a:r>
            <a:endParaRPr lang="it-IT" sz="3200" b="1" u="none"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1282901" y="5977721"/>
            <a:ext cx="6550924" cy="307777"/>
          </a:xfrm>
          <a:prstGeom prst="rect">
            <a:avLst/>
          </a:prstGeom>
          <a:noFill/>
        </p:spPr>
        <p:txBody>
          <a:bodyPr wrap="square" rtlCol="0">
            <a:spAutoFit/>
          </a:bodyPr>
          <a:lstStyle/>
          <a:p>
            <a:pPr algn="ctr"/>
            <a:r>
              <a:rPr lang="it-IT" sz="1400" b="1" u="none" dirty="0" smtClean="0"/>
              <a:t>https://www.youtube.com/watch?v=g1ArZ_t9S-Y</a:t>
            </a:r>
            <a:endParaRPr lang="it-IT" sz="1400" b="1" u="none" dirty="0"/>
          </a:p>
        </p:txBody>
      </p:sp>
      <p:pic>
        <p:nvPicPr>
          <p:cNvPr id="2" name="alluvione-firenz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4000" y="1260984"/>
            <a:ext cx="6096000" cy="4572000"/>
          </a:xfrm>
          <a:prstGeom prst="rect">
            <a:avLst/>
          </a:prstGeom>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p:cNvSpPr txBox="1"/>
          <p:nvPr/>
        </p:nvSpPr>
        <p:spPr>
          <a:xfrm>
            <a:off x="559558" y="1039776"/>
            <a:ext cx="7724633"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Caratteri essenziali del bacino del Fiume Arno</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7" name="Immagin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9616" y="1682851"/>
            <a:ext cx="5175488" cy="3579426"/>
          </a:xfrm>
          <a:prstGeom prst="rect">
            <a:avLst/>
          </a:prstGeom>
          <a:noFill/>
          <a:ln>
            <a:noFill/>
          </a:ln>
        </p:spPr>
      </p:pic>
      <p:sp>
        <p:nvSpPr>
          <p:cNvPr id="4" name="CasellaDiTesto 3"/>
          <p:cNvSpPr txBox="1"/>
          <p:nvPr/>
        </p:nvSpPr>
        <p:spPr>
          <a:xfrm>
            <a:off x="163769" y="1432099"/>
            <a:ext cx="8716759" cy="5355312"/>
          </a:xfrm>
          <a:prstGeom prst="rect">
            <a:avLst/>
          </a:prstGeom>
          <a:noFill/>
        </p:spPr>
        <p:txBody>
          <a:bodyPr wrap="square" rtlCol="0">
            <a:spAutoFit/>
          </a:bodyPr>
          <a:lstStyle/>
          <a:p>
            <a:r>
              <a:rPr lang="it-IT" b="1" u="none" dirty="0" smtClean="0"/>
              <a:t>Area bacino</a:t>
            </a:r>
            <a:r>
              <a:rPr lang="it-IT" u="none" dirty="0" smtClean="0"/>
              <a:t> (Nave di </a:t>
            </a:r>
            <a:r>
              <a:rPr lang="it-IT" u="none" dirty="0" err="1" smtClean="0"/>
              <a:t>Rosano</a:t>
            </a:r>
            <a:r>
              <a:rPr lang="it-IT" u="none" dirty="0" smtClean="0"/>
              <a:t>): 8228 km</a:t>
            </a:r>
            <a:r>
              <a:rPr lang="it-IT" u="none" baseline="30000" dirty="0" smtClean="0"/>
              <a:t>2</a:t>
            </a:r>
            <a:r>
              <a:rPr lang="it-IT" u="none" dirty="0" smtClean="0"/>
              <a:t>:</a:t>
            </a:r>
          </a:p>
          <a:p>
            <a:r>
              <a:rPr lang="it-IT" b="1" u="none" dirty="0" smtClean="0"/>
              <a:t>Lunghezza</a:t>
            </a:r>
            <a:r>
              <a:rPr lang="it-IT" u="none" dirty="0" smtClean="0"/>
              <a:t>: 241 Km</a:t>
            </a:r>
          </a:p>
          <a:p>
            <a:r>
              <a:rPr lang="it-IT" b="1" u="none" dirty="0" smtClean="0"/>
              <a:t>Pendenza media</a:t>
            </a:r>
            <a:r>
              <a:rPr lang="it-IT" u="none" dirty="0" smtClean="0"/>
              <a:t>: 5.6 per mille</a:t>
            </a:r>
          </a:p>
          <a:p>
            <a:r>
              <a:rPr lang="it-IT" b="1" u="none" dirty="0" smtClean="0"/>
              <a:t>Portata media </a:t>
            </a:r>
            <a:r>
              <a:rPr lang="it-IT" u="none" dirty="0" smtClean="0"/>
              <a:t>alla foce: 110 m</a:t>
            </a:r>
            <a:r>
              <a:rPr lang="it-IT" u="none" baseline="30000" dirty="0" smtClean="0"/>
              <a:t>3</a:t>
            </a:r>
            <a:r>
              <a:rPr lang="it-IT" u="none" dirty="0" smtClean="0"/>
              <a:t>/s</a:t>
            </a:r>
          </a:p>
          <a:p>
            <a:r>
              <a:rPr lang="it-IT" b="1" u="none" dirty="0" smtClean="0"/>
              <a:t>Portata massima </a:t>
            </a:r>
            <a:r>
              <a:rPr lang="it-IT" u="none" dirty="0" smtClean="0"/>
              <a:t>a Nave di </a:t>
            </a:r>
            <a:r>
              <a:rPr lang="it-IT" u="none" dirty="0" err="1" smtClean="0"/>
              <a:t>Rosano</a:t>
            </a:r>
            <a:r>
              <a:rPr lang="it-IT" u="none" dirty="0" smtClean="0"/>
              <a:t>:</a:t>
            </a:r>
          </a:p>
          <a:p>
            <a:r>
              <a:rPr lang="it-IT" u="none" dirty="0" smtClean="0"/>
              <a:t>  3.540 m</a:t>
            </a:r>
            <a:r>
              <a:rPr lang="it-IT" u="none" baseline="30000" dirty="0" smtClean="0"/>
              <a:t>3</a:t>
            </a:r>
            <a:r>
              <a:rPr lang="it-IT" u="none" dirty="0" smtClean="0"/>
              <a:t>/s (4/11/1966)</a:t>
            </a:r>
          </a:p>
          <a:p>
            <a:r>
              <a:rPr lang="it-IT" b="1" u="none" dirty="0" smtClean="0"/>
              <a:t>Alluvioni disastrose </a:t>
            </a:r>
            <a:r>
              <a:rPr lang="it-IT" u="none" dirty="0" smtClean="0"/>
              <a:t>a </a:t>
            </a:r>
            <a:r>
              <a:rPr lang="it-IT" u="none" dirty="0" smtClean="0"/>
              <a:t>Firenze:</a:t>
            </a:r>
            <a:endParaRPr lang="it-IT" u="none" dirty="0" smtClean="0"/>
          </a:p>
          <a:p>
            <a:pPr marL="177800" indent="177800">
              <a:buFont typeface="Arial" pitchFamily="34" charset="0"/>
              <a:buChar char="•"/>
            </a:pPr>
            <a:r>
              <a:rPr lang="it-IT" u="none" dirty="0" smtClean="0"/>
              <a:t>1333</a:t>
            </a:r>
            <a:endParaRPr lang="it-IT" u="none" dirty="0" smtClean="0"/>
          </a:p>
          <a:p>
            <a:pPr marL="177800" indent="177800">
              <a:buFont typeface="Arial" pitchFamily="34" charset="0"/>
              <a:buChar char="•"/>
            </a:pPr>
            <a:r>
              <a:rPr lang="it-IT" u="none" dirty="0" smtClean="0"/>
              <a:t>1557</a:t>
            </a:r>
          </a:p>
          <a:p>
            <a:pPr marL="177800" indent="177800">
              <a:buFont typeface="Arial" pitchFamily="34" charset="0"/>
              <a:buChar char="•"/>
            </a:pPr>
            <a:r>
              <a:rPr lang="it-IT" u="none" dirty="0" smtClean="0"/>
              <a:t>1844</a:t>
            </a:r>
          </a:p>
          <a:p>
            <a:pPr marL="177800" indent="177800">
              <a:buFont typeface="Arial" pitchFamily="34" charset="0"/>
              <a:buChar char="•"/>
            </a:pPr>
            <a:r>
              <a:rPr lang="it-IT" u="none" dirty="0" smtClean="0"/>
              <a:t>1966</a:t>
            </a:r>
          </a:p>
          <a:p>
            <a:r>
              <a:rPr lang="it-IT" b="1" u="none" dirty="0" smtClean="0"/>
              <a:t>Popolazione residente</a:t>
            </a:r>
            <a:r>
              <a:rPr lang="it-IT" u="none" dirty="0" smtClean="0"/>
              <a:t>:</a:t>
            </a:r>
          </a:p>
          <a:p>
            <a:pPr marL="177800" indent="177800">
              <a:buFont typeface="Arial" pitchFamily="34" charset="0"/>
              <a:buChar char="•"/>
            </a:pPr>
            <a:r>
              <a:rPr lang="it-IT" u="none" dirty="0" smtClean="0"/>
              <a:t>1991: 2.580.000</a:t>
            </a:r>
          </a:p>
          <a:p>
            <a:pPr marL="177800" indent="177800">
              <a:buFont typeface="Arial" pitchFamily="34" charset="0"/>
              <a:buChar char="•"/>
            </a:pPr>
            <a:r>
              <a:rPr lang="it-IT" u="none" dirty="0" smtClean="0"/>
              <a:t>Attuale: </a:t>
            </a:r>
            <a:r>
              <a:rPr lang="it-IT" u="none" dirty="0" smtClean="0"/>
              <a:t>2.755.000</a:t>
            </a:r>
          </a:p>
          <a:p>
            <a:r>
              <a:rPr lang="it-IT" u="none" dirty="0" smtClean="0"/>
              <a:t>Si tratta di un bacino di medie dimensioni della </a:t>
            </a:r>
            <a:r>
              <a:rPr lang="it-IT" b="1" u="none" dirty="0" smtClean="0"/>
              <a:t>massima importanza per il contesto socio-economico locale e nazionale</a:t>
            </a:r>
            <a:r>
              <a:rPr lang="it-IT" u="none" dirty="0" smtClean="0"/>
              <a:t>. Per le proprie caratteristiche </a:t>
            </a:r>
            <a:r>
              <a:rPr lang="it-IT" b="1" u="none" dirty="0" smtClean="0"/>
              <a:t>presenta rilevanti criticità </a:t>
            </a:r>
            <a:r>
              <a:rPr lang="it-IT" u="none" dirty="0" smtClean="0"/>
              <a:t>che necessitano di essere </a:t>
            </a:r>
            <a:r>
              <a:rPr lang="it-IT" b="1" u="none" dirty="0" smtClean="0"/>
              <a:t>propriamente trattate </a:t>
            </a:r>
            <a:r>
              <a:rPr lang="it-IT" u="none" dirty="0" smtClean="0"/>
              <a:t>(vedasi intervento prof. Da Deppo).</a:t>
            </a:r>
            <a:endParaRPr lang="it-IT" u="none" dirty="0" smtClean="0"/>
          </a:p>
          <a:p>
            <a:pPr marL="177800" indent="177800">
              <a:buFont typeface="Arial" pitchFamily="34" charset="0"/>
              <a:buChar char="•"/>
            </a:pPr>
            <a:endParaRPr lang="it-IT" u="none"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p:cNvSpPr txBox="1"/>
          <p:nvPr/>
        </p:nvSpPr>
        <p:spPr>
          <a:xfrm>
            <a:off x="559558" y="1132764"/>
            <a:ext cx="7724633"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Trasformazioni del territorio e del tessuto sociale</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CasellaDiTesto 3"/>
          <p:cNvSpPr txBox="1"/>
          <p:nvPr/>
        </p:nvSpPr>
        <p:spPr>
          <a:xfrm>
            <a:off x="-40950" y="1897039"/>
            <a:ext cx="4722126" cy="646331"/>
          </a:xfrm>
          <a:prstGeom prst="rect">
            <a:avLst/>
          </a:prstGeom>
          <a:noFill/>
        </p:spPr>
        <p:txBody>
          <a:bodyPr wrap="square" rtlCol="0">
            <a:spAutoFit/>
          </a:bodyPr>
          <a:lstStyle/>
          <a:p>
            <a:r>
              <a:rPr lang="it-IT" b="1" u="none" dirty="0" smtClean="0"/>
              <a:t>1954: </a:t>
            </a:r>
            <a:r>
              <a:rPr lang="it-IT" u="none" dirty="0" smtClean="0"/>
              <a:t>Arno a San </a:t>
            </a:r>
            <a:r>
              <a:rPr lang="it-IT" u="none" dirty="0" err="1" smtClean="0"/>
              <a:t>Colombano</a:t>
            </a:r>
            <a:r>
              <a:rPr lang="it-IT" u="none" dirty="0" smtClean="0"/>
              <a:t> Badia a Settimo, Lastra a </a:t>
            </a:r>
            <a:r>
              <a:rPr lang="it-IT" u="none" dirty="0" err="1" smtClean="0"/>
              <a:t>Signa</a:t>
            </a:r>
            <a:r>
              <a:rPr lang="it-IT" u="none" dirty="0" smtClean="0"/>
              <a:t> e </a:t>
            </a:r>
            <a:r>
              <a:rPr lang="it-IT" u="none" dirty="0" err="1" smtClean="0"/>
              <a:t>Signa</a:t>
            </a:r>
            <a:endParaRPr lang="it-IT" u="none" dirty="0"/>
          </a:p>
        </p:txBody>
      </p:sp>
      <p:pic>
        <p:nvPicPr>
          <p:cNvPr id="1026" name="Picture 2"/>
          <p:cNvPicPr>
            <a:picLocks noChangeAspect="1" noChangeArrowheads="1"/>
          </p:cNvPicPr>
          <p:nvPr/>
        </p:nvPicPr>
        <p:blipFill>
          <a:blip r:embed="rId2" cstate="print"/>
          <a:srcRect/>
          <a:stretch>
            <a:fillRect/>
          </a:stretch>
        </p:blipFill>
        <p:spPr bwMode="auto">
          <a:xfrm>
            <a:off x="60836" y="2593067"/>
            <a:ext cx="4474149" cy="3269396"/>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4632865" y="1907394"/>
            <a:ext cx="4473143" cy="3262572"/>
          </a:xfrm>
          <a:prstGeom prst="rect">
            <a:avLst/>
          </a:prstGeom>
          <a:noFill/>
          <a:ln w="9525">
            <a:noFill/>
            <a:miter lim="800000"/>
            <a:headEnd/>
            <a:tailEnd/>
          </a:ln>
          <a:effectLst/>
        </p:spPr>
      </p:pic>
      <p:sp>
        <p:nvSpPr>
          <p:cNvPr id="8" name="CasellaDiTesto 7"/>
          <p:cNvSpPr txBox="1"/>
          <p:nvPr/>
        </p:nvSpPr>
        <p:spPr>
          <a:xfrm>
            <a:off x="4681186" y="5270308"/>
            <a:ext cx="4722126" cy="646331"/>
          </a:xfrm>
          <a:prstGeom prst="rect">
            <a:avLst/>
          </a:prstGeom>
          <a:noFill/>
        </p:spPr>
        <p:txBody>
          <a:bodyPr wrap="square" rtlCol="0">
            <a:spAutoFit/>
          </a:bodyPr>
          <a:lstStyle/>
          <a:p>
            <a:r>
              <a:rPr lang="it-IT" b="1" u="none" dirty="0" smtClean="0"/>
              <a:t>1993: </a:t>
            </a:r>
            <a:r>
              <a:rPr lang="it-IT" u="none" dirty="0" smtClean="0"/>
              <a:t>Fotografie aeree dal Piano di Bacino del Fiume Arno del 1996 </a:t>
            </a:r>
            <a:endParaRPr lang="it-IT" u="none"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p:cNvSpPr txBox="1"/>
          <p:nvPr/>
        </p:nvSpPr>
        <p:spPr>
          <a:xfrm>
            <a:off x="559558" y="1132764"/>
            <a:ext cx="7724633"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Trasformazioni del territorio e del tessuto sociale</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CasellaDiTesto 3"/>
          <p:cNvSpPr txBox="1"/>
          <p:nvPr/>
        </p:nvSpPr>
        <p:spPr>
          <a:xfrm>
            <a:off x="-40950" y="1897039"/>
            <a:ext cx="4722126" cy="369332"/>
          </a:xfrm>
          <a:prstGeom prst="rect">
            <a:avLst/>
          </a:prstGeom>
          <a:noFill/>
        </p:spPr>
        <p:txBody>
          <a:bodyPr wrap="square" rtlCol="0">
            <a:spAutoFit/>
          </a:bodyPr>
          <a:lstStyle/>
          <a:p>
            <a:r>
              <a:rPr lang="it-IT" b="1" u="none" dirty="0" smtClean="0"/>
              <a:t>1961: </a:t>
            </a:r>
            <a:r>
              <a:rPr lang="it-IT" u="none" dirty="0" smtClean="0"/>
              <a:t>Densità di popolazione nel bacino</a:t>
            </a:r>
            <a:endParaRPr lang="it-IT" u="none" dirty="0"/>
          </a:p>
        </p:txBody>
      </p:sp>
      <p:sp>
        <p:nvSpPr>
          <p:cNvPr id="8" name="CasellaDiTesto 7"/>
          <p:cNvSpPr txBox="1"/>
          <p:nvPr/>
        </p:nvSpPr>
        <p:spPr>
          <a:xfrm>
            <a:off x="4394578" y="5270308"/>
            <a:ext cx="4722126" cy="646331"/>
          </a:xfrm>
          <a:prstGeom prst="rect">
            <a:avLst/>
          </a:prstGeom>
          <a:noFill/>
        </p:spPr>
        <p:txBody>
          <a:bodyPr wrap="square" rtlCol="0">
            <a:spAutoFit/>
          </a:bodyPr>
          <a:lstStyle/>
          <a:p>
            <a:r>
              <a:rPr lang="it-IT" b="1" u="none" dirty="0" smtClean="0"/>
              <a:t>1981. </a:t>
            </a:r>
            <a:r>
              <a:rPr lang="it-IT" u="none" dirty="0" smtClean="0"/>
              <a:t>Fonte: Autorità di Bacino del Fiume Arno</a:t>
            </a:r>
            <a:endParaRPr lang="it-IT" u="none" dirty="0"/>
          </a:p>
        </p:txBody>
      </p:sp>
      <p:pic>
        <p:nvPicPr>
          <p:cNvPr id="2050" name="Picture 2"/>
          <p:cNvPicPr>
            <a:picLocks noChangeAspect="1" noChangeArrowheads="1"/>
          </p:cNvPicPr>
          <p:nvPr/>
        </p:nvPicPr>
        <p:blipFill>
          <a:blip r:embed="rId2" cstate="print"/>
          <a:srcRect/>
          <a:stretch>
            <a:fillRect/>
          </a:stretch>
        </p:blipFill>
        <p:spPr bwMode="auto">
          <a:xfrm>
            <a:off x="4385656" y="1787861"/>
            <a:ext cx="4554092" cy="312954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r="19394"/>
          <a:stretch>
            <a:fillRect/>
          </a:stretch>
        </p:blipFill>
        <p:spPr bwMode="auto">
          <a:xfrm>
            <a:off x="150574" y="2623860"/>
            <a:ext cx="3950057" cy="3318857"/>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150123" y="1037228"/>
            <a:ext cx="8761861"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Evoluzione della densità di popolazione dal 1881 al 1981</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 name="Immagine 5" descr="popolazione.gif"/>
          <p:cNvPicPr>
            <a:picLocks noChangeAspect="1"/>
          </p:cNvPicPr>
          <p:nvPr/>
        </p:nvPicPr>
        <p:blipFill>
          <a:blip r:embed="rId2" cstate="print"/>
          <a:stretch>
            <a:fillRect/>
          </a:stretch>
        </p:blipFill>
        <p:spPr>
          <a:xfrm>
            <a:off x="1628775" y="1481288"/>
            <a:ext cx="5886450" cy="4905375"/>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egnaposto contenuto 2"/>
          <p:cNvSpPr>
            <a:spLocks noGrp="1"/>
          </p:cNvSpPr>
          <p:nvPr>
            <p:ph idx="1"/>
          </p:nvPr>
        </p:nvSpPr>
        <p:spPr>
          <a:xfrm>
            <a:off x="182586" y="1579859"/>
            <a:ext cx="8713788" cy="3374291"/>
          </a:xfrm>
        </p:spPr>
        <p:txBody>
          <a:bodyPr/>
          <a:lstStyle/>
          <a:p>
            <a:pPr eaLnBrk="1" hangingPunct="1"/>
            <a:r>
              <a:rPr lang="it-IT" sz="2000" dirty="0" smtClean="0">
                <a:latin typeface="Arial" charset="0"/>
                <a:cs typeface="Arial" charset="0"/>
              </a:rPr>
              <a:t>Bilancino: 	circa 84 Mm</a:t>
            </a:r>
            <a:r>
              <a:rPr lang="it-IT" sz="2000" baseline="30000" dirty="0" smtClean="0">
                <a:latin typeface="Arial" charset="0"/>
                <a:cs typeface="Arial" charset="0"/>
              </a:rPr>
              <a:t>3</a:t>
            </a:r>
            <a:r>
              <a:rPr lang="it-IT" sz="2000" dirty="0" smtClean="0">
                <a:latin typeface="Arial" charset="0"/>
                <a:cs typeface="Arial" charset="0"/>
              </a:rPr>
              <a:t> totali</a:t>
            </a:r>
            <a:endParaRPr lang="it-IT" sz="2000" baseline="30000" dirty="0" smtClean="0">
              <a:latin typeface="Arial" charset="0"/>
              <a:cs typeface="Arial" charset="0"/>
            </a:endParaRPr>
          </a:p>
          <a:p>
            <a:pPr eaLnBrk="1" hangingPunct="1"/>
            <a:r>
              <a:rPr lang="it-IT" sz="2000" dirty="0" smtClean="0">
                <a:latin typeface="Arial" charset="0"/>
                <a:cs typeface="Arial" charset="0"/>
              </a:rPr>
              <a:t>Levane: 	circa 3.5 Mm</a:t>
            </a:r>
            <a:r>
              <a:rPr lang="it-IT" sz="2000" baseline="30000" dirty="0" smtClean="0">
                <a:latin typeface="Arial" charset="0"/>
                <a:cs typeface="Arial" charset="0"/>
              </a:rPr>
              <a:t>3</a:t>
            </a:r>
            <a:r>
              <a:rPr lang="it-IT" sz="2000" dirty="0" smtClean="0">
                <a:latin typeface="Arial" charset="0"/>
                <a:cs typeface="Arial" charset="0"/>
              </a:rPr>
              <a:t> utili	</a:t>
            </a:r>
            <a:endParaRPr lang="it-IT" sz="2000" baseline="30000" dirty="0" smtClean="0">
              <a:latin typeface="Arial" charset="0"/>
              <a:cs typeface="Arial" charset="0"/>
            </a:endParaRPr>
          </a:p>
          <a:p>
            <a:pPr eaLnBrk="1" hangingPunct="1"/>
            <a:r>
              <a:rPr lang="it-IT" sz="2000" dirty="0" smtClean="0">
                <a:latin typeface="Arial" charset="0"/>
                <a:cs typeface="Arial" charset="0"/>
              </a:rPr>
              <a:t>La Penna: 	circa 10 Mm</a:t>
            </a:r>
            <a:r>
              <a:rPr lang="it-IT" sz="2000" baseline="30000" dirty="0" smtClean="0">
                <a:latin typeface="Arial" charset="0"/>
                <a:cs typeface="Arial" charset="0"/>
              </a:rPr>
              <a:t>3</a:t>
            </a:r>
            <a:r>
              <a:rPr lang="it-IT" sz="2000" dirty="0" smtClean="0">
                <a:latin typeface="Arial" charset="0"/>
                <a:cs typeface="Arial" charset="0"/>
              </a:rPr>
              <a:t> utili</a:t>
            </a:r>
          </a:p>
          <a:p>
            <a:pPr eaLnBrk="1" hangingPunct="1"/>
            <a:endParaRPr lang="it-IT" sz="2000" baseline="30000" dirty="0" smtClean="0">
              <a:latin typeface="Arial" charset="0"/>
              <a:cs typeface="Arial" charset="0"/>
            </a:endParaRPr>
          </a:p>
          <a:p>
            <a:pPr eaLnBrk="1" hangingPunct="1"/>
            <a:endParaRPr lang="it-IT" sz="2000" baseline="30000" dirty="0" smtClean="0">
              <a:latin typeface="Arial" charset="0"/>
              <a:cs typeface="Arial" charset="0"/>
            </a:endParaRPr>
          </a:p>
          <a:p>
            <a:pPr eaLnBrk="1" hangingPunct="1"/>
            <a:endParaRPr lang="it-IT" dirty="0" smtClean="0"/>
          </a:p>
        </p:txBody>
      </p:sp>
      <p:sp>
        <p:nvSpPr>
          <p:cNvPr id="5" name="CasellaDiTesto 4"/>
          <p:cNvSpPr txBox="1"/>
          <p:nvPr/>
        </p:nvSpPr>
        <p:spPr>
          <a:xfrm>
            <a:off x="382139" y="1037228"/>
            <a:ext cx="8188657"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Invasi</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4097" name="Picture 1"/>
          <p:cNvPicPr>
            <a:picLocks noChangeAspect="1" noChangeArrowheads="1"/>
          </p:cNvPicPr>
          <p:nvPr/>
        </p:nvPicPr>
        <p:blipFill>
          <a:blip r:embed="rId2" cstate="print"/>
          <a:srcRect/>
          <a:stretch>
            <a:fillRect/>
          </a:stretch>
        </p:blipFill>
        <p:spPr bwMode="auto">
          <a:xfrm>
            <a:off x="4507725" y="1596791"/>
            <a:ext cx="4160170" cy="2161512"/>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cstate="print"/>
          <a:srcRect/>
          <a:stretch>
            <a:fillRect/>
          </a:stretch>
        </p:blipFill>
        <p:spPr bwMode="auto">
          <a:xfrm>
            <a:off x="500418" y="3193576"/>
            <a:ext cx="3827278" cy="2563977"/>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cstate="print"/>
          <a:srcRect/>
          <a:stretch>
            <a:fillRect/>
          </a:stretch>
        </p:blipFill>
        <p:spPr bwMode="auto">
          <a:xfrm>
            <a:off x="4694846" y="3873098"/>
            <a:ext cx="3643954" cy="2428617"/>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egnaposto contenuto 2"/>
          <p:cNvSpPr>
            <a:spLocks noGrp="1"/>
          </p:cNvSpPr>
          <p:nvPr>
            <p:ph idx="1"/>
          </p:nvPr>
        </p:nvSpPr>
        <p:spPr>
          <a:xfrm>
            <a:off x="182586" y="1378385"/>
            <a:ext cx="8713788" cy="3374291"/>
          </a:xfrm>
        </p:spPr>
        <p:txBody>
          <a:bodyPr/>
          <a:lstStyle/>
          <a:p>
            <a:pPr eaLnBrk="1" hangingPunct="1"/>
            <a:r>
              <a:rPr lang="it-IT" sz="2000" dirty="0" smtClean="0">
                <a:latin typeface="Arial" charset="0"/>
                <a:cs typeface="Arial" charset="0"/>
              </a:rPr>
              <a:t>Piano di Bacino (1996): modello </a:t>
            </a:r>
            <a:r>
              <a:rPr lang="it-IT" sz="2000" dirty="0" err="1" smtClean="0">
                <a:latin typeface="Arial" charset="0"/>
                <a:cs typeface="Arial" charset="0"/>
              </a:rPr>
              <a:t>semidistribuito</a:t>
            </a:r>
            <a:r>
              <a:rPr lang="it-IT" sz="2000" dirty="0" smtClean="0">
                <a:latin typeface="Arial" charset="0"/>
                <a:cs typeface="Arial" charset="0"/>
              </a:rPr>
              <a:t> concettuale</a:t>
            </a:r>
            <a:endParaRPr lang="it-IT" sz="2000" baseline="30000" dirty="0" smtClean="0">
              <a:latin typeface="Arial" charset="0"/>
              <a:cs typeface="Arial" charset="0"/>
            </a:endParaRPr>
          </a:p>
          <a:p>
            <a:pPr eaLnBrk="1" hangingPunct="1"/>
            <a:r>
              <a:rPr lang="it-IT" sz="2000" dirty="0" smtClean="0">
                <a:latin typeface="Arial" charset="0"/>
                <a:cs typeface="Arial" charset="0"/>
              </a:rPr>
              <a:t>Piano Stralcio per l’Assetto Idrogeologico (2002): Modello ALTO, regionalizzazione di portate di piena con modello GIUH</a:t>
            </a:r>
          </a:p>
          <a:p>
            <a:pPr eaLnBrk="1" hangingPunct="1"/>
            <a:r>
              <a:rPr lang="it-IT" sz="2000" dirty="0" smtClean="0">
                <a:latin typeface="Arial" charset="0"/>
                <a:cs typeface="Arial" charset="0"/>
              </a:rPr>
              <a:t>Calibrazione effettuata con dati </a:t>
            </a:r>
            <a:r>
              <a:rPr lang="it-IT" sz="2000" dirty="0" smtClean="0">
                <a:latin typeface="Arial" charset="0"/>
                <a:cs typeface="Arial" charset="0"/>
              </a:rPr>
              <a:t>osservati</a:t>
            </a:r>
          </a:p>
          <a:p>
            <a:pPr eaLnBrk="1" hangingPunct="1"/>
            <a:r>
              <a:rPr lang="it-IT" sz="2000" dirty="0" smtClean="0">
                <a:latin typeface="Arial" charset="0"/>
                <a:cs typeface="Arial" charset="0"/>
              </a:rPr>
              <a:t>Modelli più sofisticati di recente messa a punto (si veda l’intervento del Prof. Castelli)</a:t>
            </a:r>
            <a:endParaRPr lang="it-IT" sz="2000" dirty="0" smtClean="0">
              <a:latin typeface="Arial" charset="0"/>
              <a:cs typeface="Arial" charset="0"/>
            </a:endParaRPr>
          </a:p>
          <a:p>
            <a:pPr marL="0" indent="0" eaLnBrk="1" hangingPunct="1">
              <a:buNone/>
            </a:pPr>
            <a:r>
              <a:rPr lang="it-IT" sz="2000" dirty="0" smtClean="0">
                <a:latin typeface="Arial" charset="0"/>
                <a:cs typeface="Arial" charset="0"/>
              </a:rPr>
              <a:t>I </a:t>
            </a:r>
            <a:r>
              <a:rPr lang="it-IT" sz="2000" dirty="0" smtClean="0">
                <a:latin typeface="Arial" charset="0"/>
                <a:cs typeface="Arial" charset="0"/>
              </a:rPr>
              <a:t>modelli utilizzati sono adeguati allo stato dell’arte al momento del loro impiego.</a:t>
            </a:r>
          </a:p>
          <a:p>
            <a:pPr marL="0" indent="0" eaLnBrk="1" hangingPunct="1">
              <a:buNone/>
            </a:pPr>
            <a:r>
              <a:rPr lang="it-IT" sz="2000" dirty="0" smtClean="0">
                <a:latin typeface="Arial" charset="0"/>
                <a:cs typeface="Arial" charset="0"/>
              </a:rPr>
              <a:t>Oggigiorno la modellistica idrologica adotta approcci </a:t>
            </a:r>
            <a:r>
              <a:rPr lang="it-IT" sz="2000" dirty="0" smtClean="0">
                <a:latin typeface="Arial" charset="0"/>
                <a:cs typeface="Arial" charset="0"/>
              </a:rPr>
              <a:t>avanzati</a:t>
            </a:r>
            <a:r>
              <a:rPr lang="it-IT" sz="2000" dirty="0" smtClean="0">
                <a:latin typeface="Arial" charset="0"/>
                <a:cs typeface="Arial" charset="0"/>
              </a:rPr>
              <a:t>, che possono fare uso di informazione ambientale spazialmente distribuita (earth observations).</a:t>
            </a:r>
          </a:p>
          <a:p>
            <a:pPr marL="0" indent="0" eaLnBrk="1" hangingPunct="1">
              <a:buNone/>
            </a:pPr>
            <a:r>
              <a:rPr lang="it-IT" sz="2000" dirty="0" smtClean="0">
                <a:latin typeface="Arial" charset="0"/>
                <a:cs typeface="Arial" charset="0"/>
              </a:rPr>
              <a:t>L’incertezza dei modelli attuali rimane </a:t>
            </a:r>
            <a:r>
              <a:rPr lang="it-IT" sz="2000" smtClean="0">
                <a:latin typeface="Arial" charset="0"/>
                <a:cs typeface="Arial" charset="0"/>
              </a:rPr>
              <a:t>molto </a:t>
            </a:r>
            <a:r>
              <a:rPr lang="it-IT" sz="2000" smtClean="0">
                <a:latin typeface="Arial" charset="0"/>
                <a:cs typeface="Arial" charset="0"/>
              </a:rPr>
              <a:t>significativa. </a:t>
            </a:r>
            <a:r>
              <a:rPr lang="it-IT" sz="2000" dirty="0" smtClean="0">
                <a:latin typeface="Arial" charset="0"/>
                <a:cs typeface="Arial" charset="0"/>
              </a:rPr>
              <a:t>Tuttavia, nel contesto caratterizzato da larga approssimazione nel quale ci muoviamo è necessario compiere uno sforzo per promuovere l’uso di tecniche ed informazioni </a:t>
            </a:r>
            <a:r>
              <a:rPr lang="it-IT" sz="2000" dirty="0" smtClean="0">
                <a:latin typeface="Arial" charset="0"/>
                <a:cs typeface="Arial" charset="0"/>
              </a:rPr>
              <a:t>avanzate (si veda ad es. l’intervento di Lamma).</a:t>
            </a:r>
            <a:endParaRPr lang="it-IT" sz="2000" dirty="0" smtClean="0">
              <a:latin typeface="Arial" charset="0"/>
              <a:cs typeface="Arial" charset="0"/>
            </a:endParaRPr>
          </a:p>
          <a:p>
            <a:pPr eaLnBrk="1" hangingPunct="1"/>
            <a:endParaRPr lang="it-IT" sz="2000" baseline="30000" dirty="0" smtClean="0">
              <a:latin typeface="Arial" charset="0"/>
              <a:cs typeface="Arial" charset="0"/>
            </a:endParaRPr>
          </a:p>
          <a:p>
            <a:pPr eaLnBrk="1" hangingPunct="1"/>
            <a:endParaRPr lang="it-IT" sz="2000" baseline="30000" dirty="0" smtClean="0">
              <a:latin typeface="Arial" charset="0"/>
              <a:cs typeface="Arial" charset="0"/>
            </a:endParaRPr>
          </a:p>
          <a:p>
            <a:pPr eaLnBrk="1" hangingPunct="1"/>
            <a:endParaRPr lang="it-IT" dirty="0" smtClean="0"/>
          </a:p>
        </p:txBody>
      </p:sp>
      <p:sp>
        <p:nvSpPr>
          <p:cNvPr id="5" name="CasellaDiTesto 4"/>
          <p:cNvSpPr txBox="1"/>
          <p:nvPr/>
        </p:nvSpPr>
        <p:spPr>
          <a:xfrm>
            <a:off x="382139" y="990734"/>
            <a:ext cx="8188657"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Modelli idrologici</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egnaposto contenuto 2"/>
          <p:cNvSpPr>
            <a:spLocks noGrp="1"/>
          </p:cNvSpPr>
          <p:nvPr>
            <p:ph idx="1"/>
          </p:nvPr>
        </p:nvSpPr>
        <p:spPr>
          <a:xfrm>
            <a:off x="0" y="1671021"/>
            <a:ext cx="9095927" cy="3374291"/>
          </a:xfrm>
        </p:spPr>
        <p:txBody>
          <a:bodyPr/>
          <a:lstStyle/>
          <a:p>
            <a:pPr marL="0" indent="0" eaLnBrk="1" hangingPunct="1">
              <a:buNone/>
            </a:pPr>
            <a:r>
              <a:rPr lang="it-IT" sz="2000" dirty="0" smtClean="0">
                <a:latin typeface="Arial" charset="0"/>
                <a:cs typeface="Arial" charset="0"/>
              </a:rPr>
              <a:t>A prescindere  dall’applicazione di modelli, e dalle loro incertezze, è possibile comparare il contesto idrologico del 1966 con quello attuale, ricavando alcune rilevanti considerazioni:</a:t>
            </a:r>
          </a:p>
          <a:p>
            <a:pPr eaLnBrk="1" hangingPunct="1"/>
            <a:r>
              <a:rPr lang="it-IT" sz="2000" dirty="0" smtClean="0">
                <a:latin typeface="Arial" charset="0"/>
                <a:cs typeface="Arial" charset="0"/>
              </a:rPr>
              <a:t>A valle dell’evento del 1966, il PRI ed il PAI hanno evidenziato come la messa in sicurezza di Firenze debba prevedere la realizzazione di ulteriori volumi di invaso per una quota pari a circa 130 Mm</a:t>
            </a:r>
            <a:r>
              <a:rPr lang="it-IT" sz="2000" baseline="30000" dirty="0" smtClean="0">
                <a:latin typeface="Arial" charset="0"/>
                <a:cs typeface="Arial" charset="0"/>
              </a:rPr>
              <a:t>3</a:t>
            </a:r>
            <a:r>
              <a:rPr lang="it-IT" sz="2000" dirty="0" smtClean="0">
                <a:latin typeface="Arial" charset="0"/>
                <a:cs typeface="Arial" charset="0"/>
              </a:rPr>
              <a:t> a monte di Firenze.</a:t>
            </a:r>
          </a:p>
          <a:p>
            <a:pPr eaLnBrk="1" hangingPunct="1"/>
            <a:r>
              <a:rPr lang="it-IT" sz="2000" dirty="0" smtClean="0">
                <a:latin typeface="Arial" charset="0"/>
                <a:cs typeface="Arial" charset="0"/>
              </a:rPr>
              <a:t>Negli ultimi 20 anni si sono verificati cambiamenti climatici significativi, che hanno probabilmente innescato un inasprimento delle piogge </a:t>
            </a:r>
            <a:r>
              <a:rPr lang="it-IT" sz="2000" dirty="0" smtClean="0">
                <a:latin typeface="Arial" charset="0"/>
                <a:cs typeface="Arial" charset="0"/>
              </a:rPr>
              <a:t>intense (intervento Prof. Maracchi, anche se non condivido gli ordini di grandezza).</a:t>
            </a:r>
            <a:endParaRPr lang="it-IT" sz="2000" dirty="0" smtClean="0">
              <a:latin typeface="Arial" charset="0"/>
              <a:cs typeface="Arial" charset="0"/>
            </a:endParaRPr>
          </a:p>
          <a:p>
            <a:pPr eaLnBrk="1" hangingPunct="1"/>
            <a:r>
              <a:rPr lang="it-IT" sz="2000" dirty="0" smtClean="0">
                <a:latin typeface="Arial" charset="0"/>
                <a:cs typeface="Arial" charset="0"/>
              </a:rPr>
              <a:t>Negli ultimi 50 anni il bacino dell’Arno ha subito profonde trasformazioni, che hanno </a:t>
            </a:r>
            <a:r>
              <a:rPr lang="it-IT" sz="2000" dirty="0" smtClean="0">
                <a:latin typeface="Arial" charset="0"/>
                <a:cs typeface="Arial" charset="0"/>
              </a:rPr>
              <a:t>causato cambiamenti nella dinamica delle </a:t>
            </a:r>
            <a:r>
              <a:rPr lang="it-IT" sz="2000" dirty="0" smtClean="0">
                <a:latin typeface="Arial" charset="0"/>
                <a:cs typeface="Arial" charset="0"/>
              </a:rPr>
              <a:t>onde di </a:t>
            </a:r>
            <a:r>
              <a:rPr lang="it-IT" sz="2000" dirty="0" smtClean="0">
                <a:latin typeface="Arial" charset="0"/>
                <a:cs typeface="Arial" charset="0"/>
              </a:rPr>
              <a:t>piena. </a:t>
            </a:r>
            <a:r>
              <a:rPr lang="it-IT" sz="2000" dirty="0" smtClean="0">
                <a:latin typeface="Arial" charset="0"/>
                <a:cs typeface="Arial" charset="0"/>
              </a:rPr>
              <a:t>Recenti rilievi da sensore remoto hanno dimostrato come questi cambiamenti stiano tuttora avvenendo con ritmo incessante</a:t>
            </a:r>
            <a:r>
              <a:rPr lang="it-IT" sz="2000" dirty="0" smtClean="0">
                <a:latin typeface="Arial" charset="0"/>
                <a:cs typeface="Arial" charset="0"/>
              </a:rPr>
              <a:t>.</a:t>
            </a:r>
            <a:endParaRPr lang="it-IT" dirty="0" smtClean="0"/>
          </a:p>
        </p:txBody>
      </p:sp>
      <p:sp>
        <p:nvSpPr>
          <p:cNvPr id="5" name="CasellaDiTesto 4"/>
          <p:cNvSpPr txBox="1"/>
          <p:nvPr/>
        </p:nvSpPr>
        <p:spPr>
          <a:xfrm>
            <a:off x="382139" y="1083722"/>
            <a:ext cx="8188657"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Alcune considerazioni di carattere tecnico</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egnaposto contenuto 2"/>
          <p:cNvSpPr>
            <a:spLocks noGrp="1"/>
          </p:cNvSpPr>
          <p:nvPr>
            <p:ph idx="1"/>
          </p:nvPr>
        </p:nvSpPr>
        <p:spPr>
          <a:xfrm>
            <a:off x="204719" y="1582405"/>
            <a:ext cx="8713788" cy="3374291"/>
          </a:xfrm>
        </p:spPr>
        <p:txBody>
          <a:bodyPr/>
          <a:lstStyle/>
          <a:p>
            <a:pPr eaLnBrk="1" hangingPunct="1"/>
            <a:r>
              <a:rPr lang="it-IT" sz="2000" dirty="0" smtClean="0">
                <a:latin typeface="Arial" charset="0"/>
                <a:cs typeface="Arial" charset="0"/>
              </a:rPr>
              <a:t>I cambiamenti anzidetti si traducono quindi in un incremento delle portate fluviali al colmo e dei volumi di piena, circostanza che incrementa il volume di invaso necessario alla messa in sicurezza di Firenze. </a:t>
            </a:r>
          </a:p>
          <a:p>
            <a:pPr eaLnBrk="1" hangingPunct="1"/>
            <a:r>
              <a:rPr lang="it-IT" sz="2000" dirty="0" smtClean="0">
                <a:latin typeface="Arial" charset="0"/>
                <a:cs typeface="Arial" charset="0"/>
              </a:rPr>
              <a:t>Parallelamente, il valore delle aree potenzialmente allagabili è incrementato, determinando quindi una corrispondente crescita del rischio.</a:t>
            </a:r>
          </a:p>
          <a:p>
            <a:pPr eaLnBrk="1" hangingPunct="1"/>
            <a:r>
              <a:rPr lang="it-IT" sz="2000" dirty="0" smtClean="0">
                <a:latin typeface="Arial" charset="0"/>
                <a:cs typeface="Arial" charset="0"/>
              </a:rPr>
              <a:t>Tuttavia i volumi di invaso che già il PRI auspicava non sono stati realizzati, così come non sono stati realizzati altri interventi per la riduzione del rischio (con poche eccezioni).</a:t>
            </a:r>
          </a:p>
          <a:p>
            <a:pPr eaLnBrk="1" hangingPunct="1"/>
            <a:r>
              <a:rPr lang="it-IT" sz="2000" dirty="0" smtClean="0">
                <a:latin typeface="Arial" charset="0"/>
                <a:cs typeface="Arial" charset="0"/>
              </a:rPr>
              <a:t>Firenze si trova quindi soggetta a rischio superiore rispetto alle condizioni del 1996.</a:t>
            </a:r>
          </a:p>
          <a:p>
            <a:pPr eaLnBrk="1" hangingPunct="1"/>
            <a:r>
              <a:rPr lang="it-IT" sz="2000" dirty="0" smtClean="0">
                <a:latin typeface="Arial" charset="0"/>
                <a:cs typeface="Arial" charset="0"/>
              </a:rPr>
              <a:t>Il lungo periodo di assenza di inondazioni (ormai 50 anni) rende ancora più critica la situazione di rischio.</a:t>
            </a:r>
          </a:p>
        </p:txBody>
      </p:sp>
      <p:sp>
        <p:nvSpPr>
          <p:cNvPr id="5" name="CasellaDiTesto 4"/>
          <p:cNvSpPr txBox="1"/>
          <p:nvPr/>
        </p:nvSpPr>
        <p:spPr>
          <a:xfrm>
            <a:off x="382139" y="1037228"/>
            <a:ext cx="8188657" cy="461665"/>
          </a:xfrm>
          <a:prstGeom prst="rect">
            <a:avLst/>
          </a:prstGeom>
          <a:noFill/>
        </p:spPr>
        <p:txBody>
          <a:bodyPr wrap="square" rtlCol="0">
            <a:spAutoFit/>
          </a:bodyPr>
          <a:lstStyle/>
          <a:p>
            <a:pPr algn="ctr"/>
            <a:r>
              <a:rPr lang="it-IT" sz="2400" b="1" u="none"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Alcune considerazioni di carattere tecnico</a:t>
            </a:r>
            <a:endParaRPr lang="it-IT" sz="2400" b="1" u="none"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Struttura predefinita">
  <a:themeElements>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lnDef>
  </a:objectDefaults>
  <a:extraClrSchemeLst>
    <a:extraClrScheme>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17390</TotalTime>
  <Words>921</Words>
  <Application>Microsoft Office PowerPoint</Application>
  <PresentationFormat>On-screen Show (4:3)</PresentationFormat>
  <Paragraphs>74</Paragraphs>
  <Slides>14</Slides>
  <Notes>1</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14</vt:i4>
      </vt:variant>
    </vt:vector>
  </HeadingPairs>
  <TitlesOfParts>
    <vt:vector size="16" baseType="lpstr">
      <vt:lpstr>Arial</vt:lpstr>
      <vt:lpstr>1_Struttura predefinita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Serena Ceola</dc:creator>
  <cp:lastModifiedBy>sturno</cp:lastModifiedBy>
  <cp:revision>901</cp:revision>
  <cp:lastPrinted>2009-04-22T19:24:48Z</cp:lastPrinted>
  <dcterms:created xsi:type="dcterms:W3CDTF">2009-04-22T19:24:48Z</dcterms:created>
  <dcterms:modified xsi:type="dcterms:W3CDTF">2016-05-26T12:23:56Z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