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tiff" ContentType="image/tiff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17"/>
  </p:notesMasterIdLst>
  <p:handoutMasterIdLst>
    <p:handoutMasterId r:id="rId18"/>
  </p:handoutMasterIdLst>
  <p:sldIdLst>
    <p:sldId id="257" r:id="rId2"/>
    <p:sldId id="311" r:id="rId3"/>
    <p:sldId id="323" r:id="rId4"/>
    <p:sldId id="324" r:id="rId5"/>
    <p:sldId id="315" r:id="rId6"/>
    <p:sldId id="332" r:id="rId7"/>
    <p:sldId id="333" r:id="rId8"/>
    <p:sldId id="338" r:id="rId9"/>
    <p:sldId id="334" r:id="rId10"/>
    <p:sldId id="335" r:id="rId11"/>
    <p:sldId id="294" r:id="rId12"/>
    <p:sldId id="325" r:id="rId13"/>
    <p:sldId id="336" r:id="rId14"/>
    <p:sldId id="337" r:id="rId15"/>
    <p:sldId id="284" r:id="rId16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8E7B"/>
    <a:srgbClr val="FF3300"/>
    <a:srgbClr val="F4F0EC"/>
    <a:srgbClr val="FFFFFF"/>
    <a:srgbClr val="5F5F5F"/>
    <a:srgbClr val="4D4D4D"/>
    <a:srgbClr val="BB2D3F"/>
    <a:srgbClr val="A50021"/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730" autoAdjust="0"/>
    <p:restoredTop sz="94545" autoAdjust="0"/>
  </p:normalViewPr>
  <p:slideViewPr>
    <p:cSldViewPr>
      <p:cViewPr>
        <p:scale>
          <a:sx n="75" d="100"/>
          <a:sy n="75" d="100"/>
        </p:scale>
        <p:origin x="-162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956" y="-96"/>
      </p:cViewPr>
      <p:guideLst>
        <p:guide orient="horz" pos="3127"/>
        <p:guide pos="214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C515ED97-42E7-4C07-A633-3BCE74ED8DF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4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14875"/>
            <a:ext cx="5435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defTabSz="927100">
              <a:defRPr sz="1200" u="none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02" tIns="46351" rIns="92702" bIns="46351" numCol="1" anchor="b" anchorCtr="0" compatLnSpc="1">
            <a:prstTxWarp prst="textNoShape">
              <a:avLst/>
            </a:prstTxWarp>
          </a:bodyPr>
          <a:lstStyle>
            <a:lvl1pPr algn="r" defTabSz="927100">
              <a:defRPr sz="1200" u="none"/>
            </a:lvl1pPr>
          </a:lstStyle>
          <a:p>
            <a:pPr>
              <a:defRPr/>
            </a:pPr>
            <a:fld id="{2EC3DCE6-1C1B-4E50-A0DF-4CAA51F503C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11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13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14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2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3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4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5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7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8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9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8D984-062A-4AB8-8E69-71E6A199C40D}" type="slidenum">
              <a:rPr lang="it-IT" smtClean="0"/>
              <a:pPr/>
              <a:t>10</a:t>
            </a:fld>
            <a:endParaRPr lang="it-IT" smtClean="0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10" Type="http://schemas.openxmlformats.org/officeDocument/2006/relationships/image" Target="../media/image6.png"/><Relationship Id="rId4" Type="http://schemas.openxmlformats.org/officeDocument/2006/relationships/theme" Target="../theme/theme1.xml"/><Relationship Id="rId9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 userDrawn="1"/>
        </p:nvSpPr>
        <p:spPr>
          <a:xfrm>
            <a:off x="-30480" y="6509587"/>
            <a:ext cx="92154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it-IT" sz="1200" b="1" u="none" dirty="0" err="1" smtClean="0"/>
              <a:t>This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presentation</a:t>
            </a:r>
            <a:r>
              <a:rPr lang="it-IT" sz="1200" b="1" u="none" dirty="0" smtClean="0"/>
              <a:t> </a:t>
            </a:r>
            <a:r>
              <a:rPr lang="it-IT" sz="1200" b="1" u="none" dirty="0" err="1" smtClean="0"/>
              <a:t>is</a:t>
            </a:r>
            <a:r>
              <a:rPr lang="it-IT" sz="1200" b="1" u="none" baseline="0" dirty="0" smtClean="0"/>
              <a:t> </a:t>
            </a:r>
            <a:r>
              <a:rPr lang="it-IT" sz="1200" b="1" u="none" baseline="0" dirty="0" err="1" smtClean="0"/>
              <a:t>available</a:t>
            </a:r>
            <a:r>
              <a:rPr lang="it-IT" sz="1200" b="1" u="none" baseline="0" dirty="0" smtClean="0"/>
              <a:t> </a:t>
            </a:r>
            <a:r>
              <a:rPr lang="it-IT" sz="1200" b="1" u="none" dirty="0" smtClean="0"/>
              <a:t>at the web </a:t>
            </a:r>
            <a:r>
              <a:rPr lang="it-IT" sz="1200" b="1" u="none" dirty="0" err="1" smtClean="0"/>
              <a:t>address</a:t>
            </a:r>
            <a:r>
              <a:rPr lang="it-IT" sz="1200" b="1" u="none" dirty="0" smtClean="0"/>
              <a:t> http</a:t>
            </a:r>
            <a:r>
              <a:rPr lang="it-IT" sz="1200" b="1" u="none" dirty="0"/>
              <a:t>://</a:t>
            </a:r>
            <a:r>
              <a:rPr lang="it-IT" sz="1200" b="1" u="none" dirty="0" smtClean="0"/>
              <a:t>www.albertomontanari.it – E-mail</a:t>
            </a:r>
            <a:r>
              <a:rPr lang="it-IT" sz="1200" b="1" u="none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: alberto.montanari@unibo.it</a:t>
            </a:r>
          </a:p>
        </p:txBody>
      </p:sp>
      <p:cxnSp>
        <p:nvCxnSpPr>
          <p:cNvPr id="1029" name="Connettore 1 7"/>
          <p:cNvCxnSpPr>
            <a:cxnSpLocks noChangeShapeType="1"/>
          </p:cNvCxnSpPr>
          <p:nvPr userDrawn="1"/>
        </p:nvCxnSpPr>
        <p:spPr bwMode="auto">
          <a:xfrm flipV="1">
            <a:off x="0" y="6426200"/>
            <a:ext cx="9144000" cy="3175"/>
          </a:xfrm>
          <a:prstGeom prst="line">
            <a:avLst/>
          </a:prstGeom>
          <a:noFill/>
          <a:ln w="1587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0" name="Line 26"/>
          <p:cNvSpPr>
            <a:spLocks noChangeShapeType="1"/>
          </p:cNvSpPr>
          <p:nvPr userDrawn="1"/>
        </p:nvSpPr>
        <p:spPr bwMode="auto">
          <a:xfrm rot="180000">
            <a:off x="71825" y="-24"/>
            <a:ext cx="50769" cy="1000132"/>
          </a:xfrm>
          <a:prstGeom prst="line">
            <a:avLst/>
          </a:prstGeom>
          <a:noFill/>
          <a:ln w="190500">
            <a:solidFill>
              <a:srgbClr val="CC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sp>
        <p:nvSpPr>
          <p:cNvPr id="12" name="Line 27"/>
          <p:cNvSpPr>
            <a:spLocks noChangeShapeType="1"/>
          </p:cNvSpPr>
          <p:nvPr userDrawn="1"/>
        </p:nvSpPr>
        <p:spPr bwMode="auto">
          <a:xfrm flipV="1">
            <a:off x="0" y="1000108"/>
            <a:ext cx="9144000" cy="18239"/>
          </a:xfrm>
          <a:prstGeom prst="line">
            <a:avLst/>
          </a:prstGeom>
          <a:noFill/>
          <a:ln w="38100">
            <a:solidFill>
              <a:srgbClr val="5F5F5F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it-IT"/>
          </a:p>
        </p:txBody>
      </p:sp>
      <p:pic>
        <p:nvPicPr>
          <p:cNvPr id="13" name="Immagine 12" descr="panta-rhei-logo-small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71538" y="0"/>
            <a:ext cx="1005973" cy="1142984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135" y="0"/>
            <a:ext cx="824326" cy="980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8913" name="Picture 1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72164" y="1"/>
            <a:ext cx="3571868" cy="975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Immagine 16" descr="panta-rhei-logo-largescale.jpg"/>
          <p:cNvPicPr>
            <a:picLocks noChangeAspect="1"/>
          </p:cNvPicPr>
          <p:nvPr userDrawn="1"/>
        </p:nvPicPr>
        <p:blipFill>
          <a:blip r:embed="rId8" cstate="print"/>
          <a:stretch>
            <a:fillRect/>
          </a:stretch>
        </p:blipFill>
        <p:spPr>
          <a:xfrm>
            <a:off x="2285984" y="71414"/>
            <a:ext cx="791924" cy="900000"/>
          </a:xfrm>
          <a:prstGeom prst="rect">
            <a:avLst/>
          </a:prstGeom>
        </p:spPr>
      </p:pic>
      <p:pic>
        <p:nvPicPr>
          <p:cNvPr id="18" name="Immagine 17" descr="panta-rhei-logo-smallscale1.png"/>
          <p:cNvPicPr>
            <a:picLocks noChangeAspect="1"/>
          </p:cNvPicPr>
          <p:nvPr userDrawn="1"/>
        </p:nvPicPr>
        <p:blipFill>
          <a:blip r:embed="rId9" cstate="print"/>
          <a:srcRect b="4562"/>
          <a:stretch>
            <a:fillRect/>
          </a:stretch>
        </p:blipFill>
        <p:spPr>
          <a:xfrm>
            <a:off x="3357554" y="-12700"/>
            <a:ext cx="1031375" cy="1118396"/>
          </a:xfrm>
          <a:prstGeom prst="rect">
            <a:avLst/>
          </a:prstGeom>
        </p:spPr>
      </p:pic>
      <p:pic>
        <p:nvPicPr>
          <p:cNvPr id="19" name="Immagine 18" descr="panta-rhei-logo-smallscale-bn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4572000" y="-12676"/>
            <a:ext cx="1017130" cy="1155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8" r:id="rId2"/>
    <p:sldLayoutId id="2147483839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distart119.ing.unibo.it/iah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32" y="1081145"/>
            <a:ext cx="9144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4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A </a:t>
            </a:r>
            <a:r>
              <a:rPr lang="it-IT" sz="4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perspective</a:t>
            </a:r>
            <a:r>
              <a:rPr lang="it-IT" sz="4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on </a:t>
            </a:r>
            <a:r>
              <a:rPr lang="it-IT" sz="4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Panta</a:t>
            </a:r>
            <a:r>
              <a:rPr lang="it-IT" sz="4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 </a:t>
            </a:r>
            <a:r>
              <a:rPr lang="it-IT" sz="4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Rhei</a:t>
            </a:r>
            <a:r>
              <a:rPr lang="it-IT" sz="4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/>
            </a:r>
            <a:br>
              <a:rPr lang="it-IT" sz="4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</a:br>
            <a: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The IAHS Scientific Decade 2013-2022</a:t>
            </a:r>
            <a:br>
              <a:rPr lang="en-US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</a:br>
            <a:r>
              <a:rPr lang="en-US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www.iahs.info/pantarhei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930122" y="5357826"/>
            <a:ext cx="5285084" cy="954107"/>
          </a:xfrm>
          <a:prstGeom prst="rect">
            <a:avLst/>
          </a:prstGeom>
          <a:noFill/>
          <a:ln w="63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400" b="1" u="none" dirty="0" smtClean="0"/>
              <a:t>Alberto Montanari</a:t>
            </a:r>
            <a:r>
              <a:rPr lang="it-IT" sz="1400" u="none" dirty="0" smtClean="0"/>
              <a:t/>
            </a:r>
            <a:br>
              <a:rPr lang="it-IT" sz="1400" u="none" dirty="0" smtClean="0"/>
            </a:br>
            <a:r>
              <a:rPr lang="it-IT" sz="1400" u="none" dirty="0" err="1" smtClean="0"/>
              <a:t>Department</a:t>
            </a:r>
            <a:r>
              <a:rPr lang="it-IT" sz="1400" u="none" dirty="0" smtClean="0"/>
              <a:t> DICAM – </a:t>
            </a:r>
            <a:r>
              <a:rPr lang="it-IT" sz="1400" u="none" dirty="0" err="1" smtClean="0"/>
              <a:t>University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of</a:t>
            </a:r>
            <a:r>
              <a:rPr lang="it-IT" sz="1400" u="none" dirty="0" smtClean="0"/>
              <a:t> Bologna</a:t>
            </a:r>
            <a:br>
              <a:rPr lang="it-IT" sz="1400" u="none" dirty="0" smtClean="0"/>
            </a:br>
            <a:r>
              <a:rPr lang="it-IT" sz="1400" u="none" dirty="0" smtClean="0"/>
              <a:t>alberto.montanari@unibo.it – www.albertomontanari.it</a:t>
            </a:r>
            <a:br>
              <a:rPr lang="it-IT" sz="1400" u="none" dirty="0" smtClean="0"/>
            </a:br>
            <a:r>
              <a:rPr lang="it-IT" sz="1400" u="none" dirty="0" err="1" smtClean="0"/>
              <a:t>Chair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of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Panta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Rhei</a:t>
            </a:r>
            <a:r>
              <a:rPr lang="it-IT" sz="1400" u="none" dirty="0" smtClean="0"/>
              <a:t> </a:t>
            </a:r>
            <a:r>
              <a:rPr lang="it-IT" sz="1400" u="none" dirty="0" err="1" smtClean="0"/>
              <a:t>Biennium</a:t>
            </a:r>
            <a:r>
              <a:rPr lang="it-IT" sz="1400" u="none" dirty="0" smtClean="0"/>
              <a:t> 2013 - 2015</a:t>
            </a:r>
            <a:endParaRPr lang="en-GB" sz="1400" u="none" dirty="0"/>
          </a:p>
        </p:txBody>
      </p:sp>
      <p:pic>
        <p:nvPicPr>
          <p:cNvPr id="8" name="Immagine 7" descr="panta-rhei-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38530" y="2786058"/>
            <a:ext cx="2065762" cy="2347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working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!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42844" y="1423651"/>
            <a:ext cx="8715436" cy="5016758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ctr" anchorCtr="0">
            <a:spAutoFit/>
          </a:bodyPr>
          <a:lstStyle/>
          <a:p>
            <a:pPr lvl="0"/>
            <a:r>
              <a:rPr lang="it-IT" sz="2000" u="none" dirty="0" err="1" smtClean="0">
                <a:latin typeface="+mj-lt"/>
              </a:rPr>
              <a:t>When</a:t>
            </a:r>
            <a:r>
              <a:rPr lang="it-IT" sz="2000" u="none" dirty="0" smtClean="0">
                <a:latin typeface="+mj-lt"/>
              </a:rPr>
              <a:t> the </a:t>
            </a:r>
            <a:r>
              <a:rPr lang="it-IT" sz="2000" u="none" dirty="0" err="1" smtClean="0">
                <a:latin typeface="+mj-lt"/>
              </a:rPr>
              <a:t>name</a:t>
            </a:r>
            <a:r>
              <a:rPr lang="it-IT" sz="2000" u="none" dirty="0" smtClean="0">
                <a:latin typeface="+mj-lt"/>
              </a:rPr>
              <a:t> “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” </a:t>
            </a:r>
            <a:r>
              <a:rPr lang="it-IT" sz="2000" u="none" dirty="0" err="1" smtClean="0">
                <a:latin typeface="+mj-lt"/>
              </a:rPr>
              <a:t>was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selected</a:t>
            </a:r>
            <a:r>
              <a:rPr lang="it-IT" sz="2000" u="none" dirty="0" smtClean="0">
                <a:latin typeface="+mj-lt"/>
              </a:rPr>
              <a:t>, </a:t>
            </a:r>
            <a:r>
              <a:rPr lang="it-IT" sz="2000" u="none" dirty="0" err="1" smtClean="0">
                <a:latin typeface="+mj-lt"/>
              </a:rPr>
              <a:t>we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checked</a:t>
            </a:r>
            <a:r>
              <a:rPr lang="it-IT" sz="2000" u="none" dirty="0" smtClean="0">
                <a:latin typeface="+mj-lt"/>
              </a:rPr>
              <a:t> on Google </a:t>
            </a:r>
            <a:r>
              <a:rPr lang="it-IT" sz="2000" u="none" dirty="0" err="1" smtClean="0">
                <a:latin typeface="+mj-lt"/>
              </a:rPr>
              <a:t>to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see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who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used</a:t>
            </a:r>
            <a:r>
              <a:rPr lang="it-IT" sz="2000" u="none" dirty="0" smtClean="0">
                <a:latin typeface="+mj-lt"/>
              </a:rPr>
              <a:t> the </a:t>
            </a:r>
            <a:r>
              <a:rPr lang="it-IT" sz="2000" u="none" dirty="0" err="1" smtClean="0">
                <a:latin typeface="+mj-lt"/>
              </a:rPr>
              <a:t>name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before</a:t>
            </a:r>
            <a:r>
              <a:rPr lang="it-IT" sz="2000" u="none" dirty="0" smtClean="0">
                <a:latin typeface="+mj-lt"/>
              </a:rPr>
              <a:t>. </a:t>
            </a:r>
            <a:r>
              <a:rPr lang="it-IT" sz="2000" u="none" dirty="0" err="1" smtClean="0">
                <a:latin typeface="+mj-lt"/>
              </a:rPr>
              <a:t>It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gave</a:t>
            </a:r>
            <a:r>
              <a:rPr lang="it-IT" sz="2000" u="none" dirty="0" smtClean="0">
                <a:latin typeface="+mj-lt"/>
              </a:rPr>
              <a:t> back information on </a:t>
            </a:r>
            <a:r>
              <a:rPr lang="it-IT" sz="2000" u="none" dirty="0" err="1" smtClean="0">
                <a:latin typeface="+mj-lt"/>
              </a:rPr>
              <a:t>Heraclitus</a:t>
            </a:r>
            <a:r>
              <a:rPr lang="it-IT" sz="2000" u="none" dirty="0" smtClean="0">
                <a:latin typeface="+mj-lt"/>
              </a:rPr>
              <a:t>, a </a:t>
            </a:r>
            <a:r>
              <a:rPr lang="it-IT" sz="2000" u="none" dirty="0" err="1" smtClean="0">
                <a:latin typeface="+mj-lt"/>
              </a:rPr>
              <a:t>restaurant</a:t>
            </a:r>
            <a:r>
              <a:rPr lang="it-IT" sz="2000" u="none" dirty="0" smtClean="0">
                <a:latin typeface="+mj-lt"/>
              </a:rPr>
              <a:t> in San Francisco (</a:t>
            </a:r>
            <a:r>
              <a:rPr lang="it-IT" sz="2000" u="none" dirty="0" err="1" smtClean="0">
                <a:latin typeface="+mj-lt"/>
              </a:rPr>
              <a:t>where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later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we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organized</a:t>
            </a:r>
            <a:r>
              <a:rPr lang="it-IT" sz="2000" u="none" dirty="0" smtClean="0">
                <a:latin typeface="+mj-lt"/>
              </a:rPr>
              <a:t> the first 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dinner</a:t>
            </a:r>
            <a:r>
              <a:rPr lang="it-IT" sz="2000" u="none" dirty="0" smtClean="0">
                <a:latin typeface="+mj-lt"/>
              </a:rPr>
              <a:t>), a musical band, </a:t>
            </a:r>
            <a:r>
              <a:rPr lang="it-IT" sz="2000" u="none" dirty="0" err="1" smtClean="0">
                <a:latin typeface="+mj-lt"/>
              </a:rPr>
              <a:t>with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many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other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entries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following</a:t>
            </a:r>
            <a:r>
              <a:rPr lang="it-IT" sz="2000" u="none" dirty="0" smtClean="0">
                <a:latin typeface="+mj-lt"/>
              </a:rPr>
              <a:t>.</a:t>
            </a:r>
          </a:p>
          <a:p>
            <a:pPr lvl="0"/>
            <a:endParaRPr lang="it-IT" sz="2000" u="none" dirty="0" smtClean="0">
              <a:latin typeface="+mj-lt"/>
            </a:endParaRPr>
          </a:p>
          <a:p>
            <a:pPr lvl="0"/>
            <a:r>
              <a:rPr lang="it-IT" sz="2000" u="none" dirty="0" err="1" smtClean="0">
                <a:latin typeface="+mj-lt"/>
              </a:rPr>
              <a:t>Today</a:t>
            </a:r>
            <a:r>
              <a:rPr lang="it-IT" sz="2000" u="none" dirty="0" smtClean="0">
                <a:latin typeface="+mj-lt"/>
              </a:rPr>
              <a:t>, IAHS 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is</a:t>
            </a:r>
            <a:r>
              <a:rPr lang="it-IT" sz="2000" u="none" dirty="0" smtClean="0">
                <a:latin typeface="+mj-lt"/>
              </a:rPr>
              <a:t> the 7° entry </a:t>
            </a:r>
            <a:r>
              <a:rPr lang="it-IT" sz="2000" u="none" dirty="0" err="1" smtClean="0">
                <a:latin typeface="+mj-lt"/>
              </a:rPr>
              <a:t>of</a:t>
            </a:r>
            <a:r>
              <a:rPr lang="it-IT" sz="2000" u="none" dirty="0" smtClean="0">
                <a:latin typeface="+mj-lt"/>
              </a:rPr>
              <a:t> a Google </a:t>
            </a:r>
            <a:r>
              <a:rPr lang="it-IT" sz="2000" u="none" dirty="0" err="1" smtClean="0">
                <a:latin typeface="+mj-lt"/>
              </a:rPr>
              <a:t>search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that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was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run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yesterday</a:t>
            </a:r>
            <a:r>
              <a:rPr lang="it-IT" sz="2000" u="none" dirty="0" smtClean="0">
                <a:latin typeface="+mj-lt"/>
              </a:rPr>
              <a:t>.</a:t>
            </a:r>
          </a:p>
          <a:p>
            <a:pPr lvl="0"/>
            <a:endParaRPr lang="it-IT" sz="2000" u="none" dirty="0" smtClean="0">
              <a:latin typeface="+mj-lt"/>
            </a:endParaRPr>
          </a:p>
          <a:p>
            <a:pPr lvl="0"/>
            <a:r>
              <a:rPr lang="it-IT" sz="2000" u="none" dirty="0" smtClean="0">
                <a:latin typeface="+mj-lt"/>
              </a:rPr>
              <a:t>The web site </a:t>
            </a:r>
            <a:r>
              <a:rPr lang="it-IT" sz="2000" u="none" dirty="0" err="1" smtClean="0">
                <a:latin typeface="+mj-lt"/>
              </a:rPr>
              <a:t>of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now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counts</a:t>
            </a:r>
            <a:r>
              <a:rPr lang="it-IT" sz="2000" u="none" dirty="0" smtClean="0">
                <a:latin typeface="+mj-lt"/>
              </a:rPr>
              <a:t> 35 </a:t>
            </a:r>
            <a:r>
              <a:rPr lang="it-IT" sz="2000" u="none" dirty="0" err="1" smtClean="0">
                <a:latin typeface="+mj-lt"/>
              </a:rPr>
              <a:t>papers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explicitly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recognizing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 in </a:t>
            </a:r>
            <a:r>
              <a:rPr lang="it-IT" sz="2000" u="none" dirty="0" err="1" smtClean="0">
                <a:latin typeface="+mj-lt"/>
              </a:rPr>
              <a:t>their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acknowledgments</a:t>
            </a:r>
            <a:r>
              <a:rPr lang="it-IT" sz="2000" u="none" dirty="0" smtClean="0">
                <a:latin typeface="+mj-lt"/>
              </a:rPr>
              <a:t>.</a:t>
            </a:r>
          </a:p>
          <a:p>
            <a:pPr lvl="0"/>
            <a:endParaRPr lang="it-IT" sz="2000" u="none" dirty="0" smtClean="0">
              <a:latin typeface="+mj-lt"/>
            </a:endParaRPr>
          </a:p>
          <a:p>
            <a:pPr lvl="0"/>
            <a:r>
              <a:rPr lang="it-IT" sz="2000" u="none" dirty="0" smtClean="0">
                <a:latin typeface="+mj-lt"/>
              </a:rPr>
              <a:t>A </a:t>
            </a:r>
            <a:r>
              <a:rPr lang="it-IT" sz="2000" u="none" dirty="0" err="1" smtClean="0">
                <a:latin typeface="+mj-lt"/>
              </a:rPr>
              <a:t>search</a:t>
            </a:r>
            <a:r>
              <a:rPr lang="it-IT" sz="2000" u="none" dirty="0" smtClean="0">
                <a:latin typeface="+mj-lt"/>
              </a:rPr>
              <a:t> in Google </a:t>
            </a:r>
            <a:r>
              <a:rPr lang="it-IT" sz="2000" u="none" dirty="0" err="1" smtClean="0">
                <a:latin typeface="+mj-lt"/>
              </a:rPr>
              <a:t>Scholar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for</a:t>
            </a:r>
            <a:r>
              <a:rPr lang="it-IT" sz="2000" u="none" dirty="0" smtClean="0">
                <a:latin typeface="+mj-lt"/>
              </a:rPr>
              <a:t> “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” </a:t>
            </a:r>
            <a:r>
              <a:rPr lang="it-IT" sz="2000" u="none" dirty="0" err="1" smtClean="0">
                <a:latin typeface="+mj-lt"/>
              </a:rPr>
              <a:t>gave</a:t>
            </a:r>
            <a:r>
              <a:rPr lang="it-IT" sz="2000" u="none" dirty="0" smtClean="0">
                <a:latin typeface="+mj-lt"/>
              </a:rPr>
              <a:t> back 460 </a:t>
            </a:r>
            <a:r>
              <a:rPr lang="it-IT" sz="2000" u="none" dirty="0" err="1" smtClean="0">
                <a:latin typeface="+mj-lt"/>
              </a:rPr>
              <a:t>entries</a:t>
            </a:r>
            <a:r>
              <a:rPr lang="it-IT" sz="2000" u="none" dirty="0" smtClean="0">
                <a:latin typeface="+mj-lt"/>
              </a:rPr>
              <a:t> (</a:t>
            </a:r>
            <a:r>
              <a:rPr lang="it-IT" sz="2000" u="none" dirty="0" err="1" smtClean="0">
                <a:latin typeface="+mj-lt"/>
              </a:rPr>
              <a:t>papers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only</a:t>
            </a:r>
            <a:r>
              <a:rPr lang="it-IT" sz="2000" u="none" dirty="0" smtClean="0">
                <a:latin typeface="+mj-lt"/>
              </a:rPr>
              <a:t>).</a:t>
            </a:r>
          </a:p>
          <a:p>
            <a:pPr lvl="0"/>
            <a:endParaRPr lang="it-IT" sz="2000" u="none" dirty="0" smtClean="0">
              <a:latin typeface="+mj-lt"/>
            </a:endParaRPr>
          </a:p>
          <a:p>
            <a:pPr lvl="0"/>
            <a:r>
              <a:rPr lang="it-IT" sz="2000" u="none" dirty="0" err="1" smtClean="0">
                <a:latin typeface="+mj-lt"/>
              </a:rPr>
              <a:t>We</a:t>
            </a:r>
            <a:r>
              <a:rPr lang="it-IT" sz="2000" u="none" dirty="0" smtClean="0">
                <a:latin typeface="+mj-lt"/>
              </a:rPr>
              <a:t> estimate </a:t>
            </a:r>
            <a:r>
              <a:rPr lang="it-IT" sz="2000" u="none" dirty="0" err="1" smtClean="0">
                <a:latin typeface="+mj-lt"/>
              </a:rPr>
              <a:t>that</a:t>
            </a:r>
            <a:r>
              <a:rPr lang="it-IT" sz="2000" u="none" dirty="0" smtClean="0">
                <a:latin typeface="+mj-lt"/>
              </a:rPr>
              <a:t> more </a:t>
            </a:r>
            <a:r>
              <a:rPr lang="it-IT" sz="2000" u="none" dirty="0" err="1" smtClean="0">
                <a:latin typeface="+mj-lt"/>
              </a:rPr>
              <a:t>than</a:t>
            </a:r>
            <a:r>
              <a:rPr lang="it-IT" sz="2000" u="none" dirty="0" smtClean="0">
                <a:latin typeface="+mj-lt"/>
              </a:rPr>
              <a:t> 700 </a:t>
            </a:r>
            <a:r>
              <a:rPr lang="it-IT" sz="2000" u="none" dirty="0" err="1" smtClean="0">
                <a:latin typeface="+mj-lt"/>
              </a:rPr>
              <a:t>papers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published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since</a:t>
            </a:r>
            <a:r>
              <a:rPr lang="it-IT" sz="2000" u="none" dirty="0" smtClean="0">
                <a:latin typeface="+mj-lt"/>
              </a:rPr>
              <a:t> 2013 </a:t>
            </a:r>
            <a:r>
              <a:rPr lang="it-IT" sz="2000" u="none" dirty="0" err="1" smtClean="0">
                <a:latin typeface="+mj-lt"/>
              </a:rPr>
              <a:t>were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inspired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by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Panta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Rhei</a:t>
            </a:r>
            <a:r>
              <a:rPr lang="it-IT" sz="2000" u="none" dirty="0" smtClean="0">
                <a:latin typeface="+mj-lt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about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change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!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pic>
        <p:nvPicPr>
          <p:cNvPr id="4" name="Immagine 3" descr="heraclitu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0298" y="1571612"/>
            <a:ext cx="3779950" cy="479108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9237" y="1571612"/>
            <a:ext cx="2579043" cy="4719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-1124886" y="3196533"/>
            <a:ext cx="4397603" cy="1576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Immagine 6" descr="heraclitus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2001" y="1573200"/>
            <a:ext cx="3780355" cy="479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must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propose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an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innovative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view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on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Change</a:t>
            </a:r>
            <a:r>
              <a:rPr lang="it-IT" sz="2400" b="1" u="none" kern="9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400" b="1" u="none" kern="9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Change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may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be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stationary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!</a:t>
            </a:r>
          </a:p>
        </p:txBody>
      </p:sp>
      <p:pic>
        <p:nvPicPr>
          <p:cNvPr id="8" name="Immagine 7" descr="figure2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9" y="2685256"/>
            <a:ext cx="4143404" cy="3101198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643438" y="2284295"/>
            <a:ext cx="4572032" cy="37856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600" u="none" dirty="0" smtClean="0"/>
              <a:t>C</a:t>
            </a:r>
            <a:r>
              <a:rPr lang="it-IT" sz="1600" u="none" dirty="0" err="1" smtClean="0"/>
              <a:t>hange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is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much</a:t>
            </a:r>
            <a:r>
              <a:rPr lang="it-IT" sz="1600" u="none" dirty="0" smtClean="0"/>
              <a:t> more </a:t>
            </a:r>
            <a:r>
              <a:rPr lang="it-IT" sz="1600" u="none" dirty="0" err="1" smtClean="0"/>
              <a:t>than</a:t>
            </a:r>
            <a:r>
              <a:rPr lang="it-IT" sz="1600" u="none" dirty="0" smtClean="0"/>
              <a:t> just </a:t>
            </a:r>
            <a:r>
              <a:rPr lang="it-IT" sz="1600" u="none" dirty="0" err="1" smtClean="0"/>
              <a:t>Climate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Change</a:t>
            </a:r>
            <a:r>
              <a:rPr lang="it-IT" sz="1600" u="none" dirty="0" smtClean="0"/>
              <a:t>.</a:t>
            </a:r>
          </a:p>
          <a:p>
            <a:r>
              <a:rPr lang="it-IT" sz="1600" u="none" dirty="0" err="1" smtClean="0"/>
              <a:t>It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is.the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result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of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Natural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Variability</a:t>
            </a:r>
            <a:r>
              <a:rPr lang="it-IT" sz="1600" u="none" dirty="0" smtClean="0"/>
              <a:t>, </a:t>
            </a:r>
            <a:r>
              <a:rPr lang="it-IT" sz="1600" u="none" dirty="0" err="1" smtClean="0"/>
              <a:t>Uncertainty</a:t>
            </a:r>
            <a:r>
              <a:rPr lang="it-IT" sz="1600" u="none" dirty="0" smtClean="0"/>
              <a:t>, and </a:t>
            </a:r>
            <a:r>
              <a:rPr lang="it-IT" sz="1600" u="none" dirty="0" err="1" smtClean="0"/>
              <a:t>Interaction</a:t>
            </a:r>
            <a:r>
              <a:rPr lang="it-IT" sz="1600" u="none" dirty="0" smtClean="0"/>
              <a:t> and </a:t>
            </a:r>
            <a:r>
              <a:rPr lang="it-IT" sz="1600" u="none" dirty="0" err="1" smtClean="0"/>
              <a:t>Feedbacks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between</a:t>
            </a:r>
            <a:r>
              <a:rPr lang="it-IT" sz="1600" u="none" dirty="0" smtClean="0"/>
              <a:t> </a:t>
            </a:r>
            <a:r>
              <a:rPr lang="it-IT" sz="1600" u="none" dirty="0" err="1" smtClean="0"/>
              <a:t>Hydrology</a:t>
            </a:r>
            <a:r>
              <a:rPr lang="it-IT" sz="1600" u="none" dirty="0" smtClean="0"/>
              <a:t> and Society</a:t>
            </a:r>
          </a:p>
          <a:p>
            <a:endParaRPr lang="en-US" sz="800" u="none" dirty="0" smtClean="0"/>
          </a:p>
          <a:p>
            <a:r>
              <a:rPr lang="en-US" sz="1600" u="none" dirty="0" smtClean="0"/>
              <a:t>Rivers and water bodies in general are preferential corridors where change takes place. </a:t>
            </a:r>
          </a:p>
          <a:p>
            <a:endParaRPr lang="en-US" sz="800" u="none" dirty="0" smtClean="0"/>
          </a:p>
          <a:p>
            <a:r>
              <a:rPr lang="en-US" sz="1600" u="none" dirty="0" err="1" smtClean="0"/>
              <a:t>Panta</a:t>
            </a:r>
            <a:r>
              <a:rPr lang="en-US" sz="1600" u="none" dirty="0" smtClean="0"/>
              <a:t> </a:t>
            </a:r>
            <a:r>
              <a:rPr lang="en-US" sz="1600" u="none" dirty="0" err="1" smtClean="0"/>
              <a:t>Rhei</a:t>
            </a:r>
            <a:r>
              <a:rPr lang="en-US" sz="1600" u="none" dirty="0" smtClean="0"/>
              <a:t> should make hydrology the open and modern science of change.</a:t>
            </a:r>
          </a:p>
          <a:p>
            <a:endParaRPr lang="en-US" sz="800" u="none" dirty="0" smtClean="0"/>
          </a:p>
          <a:p>
            <a:r>
              <a:rPr lang="en-US" sz="1600" u="none" dirty="0" smtClean="0"/>
              <a:t>There </a:t>
            </a:r>
            <a:r>
              <a:rPr lang="en-US" sz="1600" u="none" smtClean="0"/>
              <a:t>is </a:t>
            </a:r>
            <a:r>
              <a:rPr lang="en-US" sz="1600" u="none" smtClean="0"/>
              <a:t>limited </a:t>
            </a:r>
            <a:r>
              <a:rPr lang="en-US" sz="1600" u="none" dirty="0" smtClean="0"/>
              <a:t>awareness of the meaning of change and concepts like </a:t>
            </a:r>
            <a:r>
              <a:rPr lang="en-US" sz="1600" u="none" dirty="0" err="1" smtClean="0"/>
              <a:t>stationarity</a:t>
            </a:r>
            <a:r>
              <a:rPr lang="en-US" sz="1600" u="none" dirty="0" smtClean="0"/>
              <a:t>, natural variability and long term fluctuations.</a:t>
            </a:r>
          </a:p>
          <a:p>
            <a:endParaRPr lang="en-US" sz="800" u="none" dirty="0" smtClean="0"/>
          </a:p>
          <a:p>
            <a:r>
              <a:rPr lang="en-US" sz="1600" u="none" dirty="0" err="1" smtClean="0"/>
              <a:t>Panta</a:t>
            </a:r>
            <a:r>
              <a:rPr lang="en-US" sz="1600" u="none" dirty="0" smtClean="0"/>
              <a:t> </a:t>
            </a:r>
            <a:r>
              <a:rPr lang="en-US" sz="1600" u="none" dirty="0" err="1" smtClean="0"/>
              <a:t>Rhei</a:t>
            </a:r>
            <a:r>
              <a:rPr lang="en-US" sz="1600" u="none" dirty="0" smtClean="0"/>
              <a:t> must promote a positive view on change.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109947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goals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42844" y="1671568"/>
            <a:ext cx="8786874" cy="204318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t" anchorCtr="0">
            <a:noAutofit/>
          </a:bodyPr>
          <a:lstStyle/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We have 6 years left (which are more than 3 years...)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6913" y="2238397"/>
            <a:ext cx="5731169" cy="4119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150017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CasellaDiTesto 6"/>
          <p:cNvSpPr txBox="1"/>
          <p:nvPr/>
        </p:nvSpPr>
        <p:spPr>
          <a:xfrm>
            <a:off x="142844" y="2171634"/>
            <a:ext cx="8786874" cy="204318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t" anchorCtr="0">
            <a:noAutofit/>
          </a:bodyPr>
          <a:lstStyle/>
          <a:p>
            <a:pPr marL="177800" lvl="0" indent="-177800">
              <a:buFont typeface="Arial" pitchFamily="34" charset="0"/>
              <a:buChar char="•"/>
            </a:pP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should produce a Theory of Change: definitions, principles, assumptions and models.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should provide open data and knowledge.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should produce a repertoire of case studies.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should produce a synthesis report like PUB.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4432505"/>
            <a:ext cx="5172086" cy="1854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109947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Key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steps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for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the future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42844" y="1743006"/>
            <a:ext cx="8786874" cy="2043184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t" anchorCtr="0">
            <a:noAutofit/>
          </a:bodyPr>
          <a:lstStyle/>
          <a:p>
            <a:pPr marL="177800" lvl="0" indent="-177800">
              <a:buFont typeface="Arial" pitchFamily="34" charset="0"/>
              <a:buChar char="•"/>
            </a:pP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should be international in the widest sense.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sz="8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HSJ as primary outlet.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sz="8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Synthesis report to be started in 2019.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sz="8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The next biennium should deliver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achievements, therefore setting 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the basis for taking stock during 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2019-2021.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sz="8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Ph.D. students and post-docs 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should be the target.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sz="8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en-GB" u="none" dirty="0" smtClean="0">
                <a:latin typeface="+mj-lt"/>
              </a:rPr>
              <a:t>Let’s go “social” already now. 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</a:t>
            </a:r>
            <a:r>
              <a:rPr lang="en-GB" u="none" dirty="0" err="1" smtClean="0">
                <a:latin typeface="+mj-lt"/>
              </a:rPr>
              <a:t>Panta</a:t>
            </a:r>
            <a:r>
              <a:rPr lang="en-GB" u="none" dirty="0" smtClean="0">
                <a:latin typeface="+mj-lt"/>
              </a:rPr>
              <a:t> </a:t>
            </a:r>
            <a:r>
              <a:rPr lang="en-GB" u="none" dirty="0" err="1" smtClean="0">
                <a:latin typeface="+mj-lt"/>
              </a:rPr>
              <a:t>Rhei</a:t>
            </a:r>
            <a:r>
              <a:rPr lang="en-GB" u="none" dirty="0" smtClean="0">
                <a:latin typeface="+mj-lt"/>
              </a:rPr>
              <a:t> in social media is</a:t>
            </a:r>
          </a:p>
          <a:p>
            <a:pPr marL="177800" lvl="0" indent="-177800"/>
            <a:r>
              <a:rPr lang="en-GB" u="none" dirty="0" smtClean="0">
                <a:latin typeface="+mj-lt"/>
              </a:rPr>
              <a:t>	the next step.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endParaRPr lang="en-GB" u="none" dirty="0" smtClean="0">
              <a:latin typeface="+mj-lt"/>
            </a:endParaRPr>
          </a:p>
        </p:txBody>
      </p:sp>
      <p:pic>
        <p:nvPicPr>
          <p:cNvPr id="4099" name="Picture 3" descr="Z:\home\sturno\sturno\IAHS\paper\figure.jpg"/>
          <p:cNvPicPr>
            <a:picLocks noChangeAspect="1" noChangeArrowheads="1"/>
          </p:cNvPicPr>
          <p:nvPr/>
        </p:nvPicPr>
        <p:blipFill>
          <a:blip r:embed="rId3" cstate="print"/>
          <a:srcRect l="1181"/>
          <a:stretch>
            <a:fillRect/>
          </a:stretch>
        </p:blipFill>
        <p:spPr bwMode="auto">
          <a:xfrm>
            <a:off x="4071934" y="3130346"/>
            <a:ext cx="5034024" cy="2971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1033445"/>
            <a:ext cx="9144032" cy="5376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-32" y="1000108"/>
            <a:ext cx="5429288" cy="830997"/>
          </a:xfrm>
          <a:prstGeom prst="rect">
            <a:avLst/>
          </a:prstGeom>
          <a:solidFill>
            <a:schemeClr val="tx1">
              <a:alpha val="53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Everything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48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flows</a:t>
            </a:r>
            <a:r>
              <a:rPr lang="it-IT" sz="48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48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  <p:sp>
        <p:nvSpPr>
          <p:cNvPr id="6" name="Ovale 5"/>
          <p:cNvSpPr/>
          <p:nvPr/>
        </p:nvSpPr>
        <p:spPr bwMode="auto">
          <a:xfrm>
            <a:off x="4357686" y="4929198"/>
            <a:ext cx="4786314" cy="1357322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1800" b="0" i="0" u="sng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3438" y="5056543"/>
            <a:ext cx="428628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Thank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 </a:t>
            </a:r>
            <a:r>
              <a:rPr lang="it-IT" sz="6000" b="1" u="none" kern="9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you</a:t>
            </a:r>
            <a:r>
              <a:rPr lang="it-IT" sz="6000" b="1" u="none" kern="9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Arial" pitchFamily="34" charset="0"/>
              </a:rPr>
              <a:t>!</a:t>
            </a:r>
            <a:endParaRPr lang="it-IT" sz="6000" b="1" u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580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71470" y="1323132"/>
            <a:ext cx="91440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IAHS Science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Initiative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2013-2022</a:t>
            </a:r>
            <a:b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result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of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worldwide</a:t>
            </a:r>
            <a:r>
              <a:rPr lang="it-IT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consultation</a:t>
            </a:r>
            <a:endParaRPr lang="it-IT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14282" y="2143678"/>
            <a:ext cx="4624420" cy="378565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600" u="none" dirty="0" smtClean="0"/>
              <a:t>A Task Force was created by IAHS to lead the discussion.</a:t>
            </a:r>
          </a:p>
          <a:p>
            <a:r>
              <a:rPr lang="en-US" sz="1600" u="none" dirty="0" smtClean="0"/>
              <a:t>Physical meetings with the community were held in Vienna, Nanjing, Tunis, Delft, Bologna.</a:t>
            </a:r>
          </a:p>
          <a:p>
            <a:r>
              <a:rPr lang="en-US" sz="1600" u="none" dirty="0" smtClean="0"/>
              <a:t>The Task Force also created a blog to host a web-based discussion.</a:t>
            </a:r>
          </a:p>
          <a:p>
            <a:endParaRPr lang="en-US" sz="1600" u="none" dirty="0" smtClean="0"/>
          </a:p>
          <a:p>
            <a:r>
              <a:rPr lang="en-US" sz="1600" u="none" dirty="0" smtClean="0">
                <a:hlinkClick r:id="rId3"/>
              </a:rPr>
              <a:t>http://distart119.ing.unibo.it/iahs</a:t>
            </a:r>
            <a:endParaRPr lang="en-US" sz="1600" u="none" dirty="0" smtClean="0"/>
          </a:p>
          <a:p>
            <a:endParaRPr lang="en-US" sz="1600" u="none" dirty="0" smtClean="0"/>
          </a:p>
          <a:p>
            <a:r>
              <a:rPr lang="en-US" sz="1600" u="none" dirty="0" smtClean="0"/>
              <a:t>About 32000 single visits in 20 months!</a:t>
            </a:r>
          </a:p>
          <a:p>
            <a:r>
              <a:rPr lang="en-US" sz="1600" u="none" dirty="0" smtClean="0"/>
              <a:t>About 60 comments by 36 different persons.</a:t>
            </a:r>
          </a:p>
          <a:p>
            <a:r>
              <a:rPr lang="en-US" sz="1600" u="none" dirty="0" smtClean="0"/>
              <a:t>A long series of personal email discussions.</a:t>
            </a:r>
          </a:p>
          <a:p>
            <a:endParaRPr lang="en-US" sz="1600" u="none" dirty="0" smtClean="0"/>
          </a:p>
          <a:p>
            <a:r>
              <a:rPr lang="en-US" sz="1600" u="none" dirty="0" smtClean="0"/>
              <a:t>The consultation was a very significant personal and professional experience.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30713" t="19372" r="31894" b="9922"/>
          <a:stretch>
            <a:fillRect/>
          </a:stretch>
        </p:blipFill>
        <p:spPr bwMode="auto">
          <a:xfrm>
            <a:off x="4857752" y="1285860"/>
            <a:ext cx="4138434" cy="489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428596" y="1071546"/>
            <a:ext cx="500066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IAHS Science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Initiative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2013-2022</a:t>
            </a:r>
            <a:b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Change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in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Hydrology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and Society Science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Plan</a:t>
            </a:r>
            <a:endParaRPr lang="it-IT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14282" y="1954202"/>
            <a:ext cx="4624420" cy="403187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600" b="1" u="none" dirty="0" smtClean="0"/>
              <a:t>Targets: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Understanding.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Estimation and prediction.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Science in practice.</a:t>
            </a:r>
          </a:p>
          <a:p>
            <a:pPr>
              <a:buFontTx/>
              <a:buChar char="-"/>
            </a:pPr>
            <a:endParaRPr lang="en-US" sz="1600" u="none" dirty="0" smtClean="0"/>
          </a:p>
          <a:p>
            <a:r>
              <a:rPr lang="en-US" sz="1600" b="1" u="none" dirty="0" smtClean="0"/>
              <a:t>Science questions:</a:t>
            </a:r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What are the key gaps in our understanding of hydrologic change?</a:t>
            </a:r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How do changes in hydrological systems interact with and feedback on natural and social systems driven by hydrological processes?</a:t>
            </a:r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What are the boundaries of coupled hydrological and societal systems? What are the external drivers and internal system properties of change? How can boundary conditions be defined for the future?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14282" y="1944611"/>
            <a:ext cx="4624420" cy="477053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sz="1600" b="1" u="none" dirty="0" smtClean="0"/>
              <a:t>Targets: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Understanding.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Estimation and prediction.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Science in practice.</a:t>
            </a:r>
          </a:p>
          <a:p>
            <a:pPr>
              <a:buFontTx/>
              <a:buChar char="-"/>
            </a:pPr>
            <a:endParaRPr lang="en-US" sz="1600" u="none" dirty="0" smtClean="0"/>
          </a:p>
          <a:p>
            <a:r>
              <a:rPr lang="en-US" sz="1600" b="1" u="none" dirty="0" smtClean="0"/>
              <a:t>Science questions:</a:t>
            </a:r>
            <a:endParaRPr lang="en-US" sz="1600" u="none" dirty="0" smtClean="0"/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How can we use improved knowledge of coupled hydrological-social systems to improve model predictions, including estimation of predictive uncertainty and assessment of predictability?</a:t>
            </a:r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How can we advance our monitoring and data analysis capabilities to predict and manage hydrologic change?</a:t>
            </a:r>
          </a:p>
          <a:p>
            <a:pPr marL="88900" indent="-88900">
              <a:buFontTx/>
              <a:buChar char="-"/>
            </a:pPr>
            <a:r>
              <a:rPr lang="en-US" sz="1600" u="none" dirty="0" smtClean="0"/>
              <a:t>How can we support societies to adapt to changing conditions by considering the uncertainties and feedbacks between natural and human-induced hydrologic changes?</a:t>
            </a:r>
          </a:p>
          <a:p>
            <a:pPr marL="88900" indent="-88900">
              <a:buFontTx/>
              <a:buChar char="-"/>
            </a:pPr>
            <a:endParaRPr lang="en-US" sz="1600" u="none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l="40753" t="3307" r="26578" b="7087"/>
          <a:stretch>
            <a:fillRect/>
          </a:stretch>
        </p:blipFill>
        <p:spPr bwMode="auto">
          <a:xfrm>
            <a:off x="6000239" y="1142984"/>
            <a:ext cx="3000917" cy="514353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714348" y="1285860"/>
            <a:ext cx="785811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The IAHS Science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Initiative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2013-2022: The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paper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/>
            </a:r>
            <a:b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</a:b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(open </a:t>
            </a:r>
            <a:r>
              <a:rPr lang="it-IT" sz="20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access</a:t>
            </a:r>
            <a:r>
              <a:rPr lang="it-IT" sz="20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)</a:t>
            </a:r>
            <a:endParaRPr lang="it-IT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857224" y="4760909"/>
            <a:ext cx="7286676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88900" indent="-88900">
              <a:buFontTx/>
              <a:buChar char="-"/>
            </a:pPr>
            <a:r>
              <a:rPr lang="en-US" sz="1600" u="none" dirty="0" smtClean="0"/>
              <a:t>30 co-authors that significantly contributed to the preliminary discussion, paper preparation and revision.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Presenting a comprehensive summary of the problem and the Science Plan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Another successful community experience.</a:t>
            </a:r>
          </a:p>
          <a:p>
            <a:pPr indent="88900">
              <a:buFontTx/>
              <a:buChar char="-"/>
            </a:pPr>
            <a:r>
              <a:rPr lang="en-US" sz="1600" u="none" dirty="0" smtClean="0"/>
              <a:t>160 </a:t>
            </a:r>
            <a:r>
              <a:rPr lang="en-US" sz="1600" u="none" dirty="0" smtClean="0"/>
              <a:t>ISI citations </a:t>
            </a:r>
            <a:r>
              <a:rPr lang="en-US" sz="1600" u="none" dirty="0" smtClean="0"/>
              <a:t>(250 </a:t>
            </a:r>
            <a:r>
              <a:rPr lang="en-US" sz="1600" u="none" dirty="0" smtClean="0"/>
              <a:t>in Google Scholar) up to today.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 t="35544"/>
          <a:stretch>
            <a:fillRect/>
          </a:stretch>
        </p:blipFill>
        <p:spPr bwMode="auto">
          <a:xfrm>
            <a:off x="1081088" y="2714620"/>
            <a:ext cx="6981825" cy="195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b="88860"/>
          <a:stretch>
            <a:fillRect/>
          </a:stretch>
        </p:blipFill>
        <p:spPr bwMode="auto">
          <a:xfrm>
            <a:off x="1079476" y="2233261"/>
            <a:ext cx="6981825" cy="338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214282" y="1000108"/>
            <a:ext cx="850112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8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Panta</a:t>
            </a:r>
            <a:r>
              <a:rPr lang="it-IT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it-IT" sz="28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Rhei</a:t>
            </a:r>
            <a:r>
              <a:rPr lang="it-IT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 – </a:t>
            </a:r>
            <a:r>
              <a:rPr lang="it-IT" sz="28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Everything</a:t>
            </a:r>
            <a:r>
              <a:rPr lang="it-IT" sz="28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 </a:t>
            </a:r>
            <a:r>
              <a:rPr lang="it-IT" sz="28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Arial" pitchFamily="34" charset="0"/>
              </a:rPr>
              <a:t>Flows</a:t>
            </a:r>
            <a:endParaRPr lang="it-IT" sz="2800" b="1" u="none" kern="9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500562" y="3978196"/>
            <a:ext cx="4071966" cy="23083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252000">
            <a:spAutoFit/>
          </a:bodyPr>
          <a:lstStyle/>
          <a:p>
            <a:r>
              <a:rPr lang="en-GB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</a:rPr>
              <a:t>Key issues</a:t>
            </a:r>
          </a:p>
          <a:p>
            <a:pPr marL="88900" indent="-88900">
              <a:buFont typeface="Arial" pitchFamily="34" charset="0"/>
              <a:buChar char="•"/>
            </a:pPr>
            <a:r>
              <a:rPr lang="en-GB" sz="1400" u="none" dirty="0" smtClean="0"/>
              <a:t>Modelling non-steady behaviours.</a:t>
            </a:r>
          </a:p>
          <a:p>
            <a:pPr marL="88900" indent="-88900">
              <a:buFont typeface="Arial" pitchFamily="34" charset="0"/>
              <a:buChar char="•"/>
            </a:pPr>
            <a:r>
              <a:rPr lang="en-GB" sz="1400" u="none" dirty="0" smtClean="0"/>
              <a:t>Humans as part of the system (</a:t>
            </a:r>
            <a:r>
              <a:rPr lang="en-GB" sz="1400" u="none" dirty="0" err="1" smtClean="0"/>
              <a:t>vs</a:t>
            </a:r>
            <a:r>
              <a:rPr lang="en-GB" sz="1400" u="none" dirty="0" smtClean="0"/>
              <a:t> pristine catchments).</a:t>
            </a:r>
          </a:p>
          <a:p>
            <a:pPr marL="88900" indent="-88900">
              <a:buFont typeface="Arial" pitchFamily="34" charset="0"/>
              <a:buChar char="•"/>
            </a:pPr>
            <a:r>
              <a:rPr lang="en-GB" sz="1400" u="none" dirty="0" smtClean="0"/>
              <a:t>Interaction with society and stakeholders.</a:t>
            </a:r>
          </a:p>
          <a:p>
            <a:pPr marL="88900" indent="-88900">
              <a:buFont typeface="Arial" pitchFamily="34" charset="0"/>
              <a:buChar char="•"/>
            </a:pPr>
            <a:r>
              <a:rPr lang="en-GB" sz="1400" u="none" dirty="0" smtClean="0"/>
              <a:t>Hydrological change is the interface of environmental change with humans and society.</a:t>
            </a:r>
          </a:p>
          <a:p>
            <a:pPr marL="88900" indent="-88900">
              <a:buFont typeface="Arial" pitchFamily="34" charset="0"/>
              <a:buChar char="•"/>
            </a:pPr>
            <a:r>
              <a:rPr lang="en-GB" sz="1400" u="none" dirty="0" smtClean="0"/>
              <a:t>Integrated treatment of understanding and uncertainty for improved prediction.</a:t>
            </a:r>
            <a:endParaRPr lang="en-GB" u="none" dirty="0" smtClean="0"/>
          </a:p>
        </p:txBody>
      </p:sp>
      <p:pic>
        <p:nvPicPr>
          <p:cNvPr id="9" name="Immagine 8" descr="targets_figure.gif"/>
          <p:cNvPicPr>
            <a:picLocks noChangeAspect="1"/>
          </p:cNvPicPr>
          <p:nvPr/>
        </p:nvPicPr>
        <p:blipFill>
          <a:blip r:embed="rId3" cstate="print"/>
          <a:srcRect t="16273" b="46194"/>
          <a:stretch>
            <a:fillRect/>
          </a:stretch>
        </p:blipFill>
        <p:spPr>
          <a:xfrm>
            <a:off x="428596" y="1571612"/>
            <a:ext cx="8072462" cy="2272235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1214414" y="3988362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none" dirty="0" smtClean="0"/>
              <a:t>The Targets of </a:t>
            </a:r>
            <a:r>
              <a:rPr lang="en-US" u="none" dirty="0" err="1" smtClean="0"/>
              <a:t>Panta</a:t>
            </a:r>
            <a:r>
              <a:rPr lang="en-US" u="none" dirty="0" smtClean="0"/>
              <a:t> </a:t>
            </a:r>
            <a:r>
              <a:rPr lang="en-US" u="none" dirty="0" err="1" smtClean="0"/>
              <a:t>Rhei</a:t>
            </a:r>
            <a:endParaRPr lang="en-US" u="none" dirty="0" smtClean="0"/>
          </a:p>
          <a:p>
            <a:r>
              <a:rPr lang="en-US" sz="1400" u="none" dirty="0" smtClean="0"/>
              <a:t>(Courtesy by Eva </a:t>
            </a:r>
            <a:r>
              <a:rPr lang="en-US" sz="1400" u="none" dirty="0" err="1" smtClean="0"/>
              <a:t>Boegh</a:t>
            </a:r>
            <a:r>
              <a:rPr lang="en-US" sz="1400" u="none" dirty="0" smtClean="0"/>
              <a:t>)</a:t>
            </a:r>
            <a:endParaRPr lang="it-IT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214422"/>
            <a:ext cx="7286676" cy="5041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asellaDiTesto 7"/>
          <p:cNvSpPr txBox="1"/>
          <p:nvPr/>
        </p:nvSpPr>
        <p:spPr>
          <a:xfrm>
            <a:off x="2400284" y="2068289"/>
            <a:ext cx="3957666" cy="64633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u="none" dirty="0" smtClean="0">
                <a:solidFill>
                  <a:schemeClr val="bg1"/>
                </a:solidFill>
              </a:rPr>
              <a:t>www.iahs.info</a:t>
            </a:r>
          </a:p>
          <a:p>
            <a:r>
              <a:rPr lang="it-IT" u="none" dirty="0" smtClean="0">
                <a:solidFill>
                  <a:schemeClr val="bg1"/>
                </a:solidFill>
              </a:rPr>
              <a:t>http://distart119.ing.unibo.it/</a:t>
            </a:r>
            <a:r>
              <a:rPr lang="it-IT" u="none" dirty="0" err="1" smtClean="0">
                <a:solidFill>
                  <a:schemeClr val="bg1"/>
                </a:solidFill>
              </a:rPr>
              <a:t>pantarhei</a:t>
            </a:r>
            <a:endParaRPr lang="it-IT" u="non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people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42844" y="1643050"/>
            <a:ext cx="8715436" cy="4401205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ctr" anchorCtr="0">
            <a:spAutoFit/>
          </a:bodyPr>
          <a:lstStyle/>
          <a:p>
            <a:pPr lvl="0"/>
            <a:r>
              <a:rPr lang="it-IT" sz="1400" b="1" u="none" dirty="0" err="1" smtClean="0">
                <a:latin typeface="+mj-lt"/>
              </a:rPr>
              <a:t>Chairs</a:t>
            </a:r>
            <a:r>
              <a:rPr lang="it-IT" sz="1400" u="none" dirty="0" smtClean="0">
                <a:latin typeface="+mj-lt"/>
              </a:rPr>
              <a:t>: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Alberto Montanari (2013 - 2015);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Hilary </a:t>
            </a:r>
            <a:r>
              <a:rPr lang="it-IT" sz="1400" u="none" dirty="0" err="1" smtClean="0">
                <a:latin typeface="+mj-lt"/>
              </a:rPr>
              <a:t>McMillan</a:t>
            </a:r>
            <a:r>
              <a:rPr lang="it-IT" sz="1400" u="none" dirty="0" smtClean="0">
                <a:latin typeface="+mj-lt"/>
              </a:rPr>
              <a:t> (2015 - 2017);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Giuliano Di Baldassarre (2017 - 2019).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it-IT" sz="1400" u="none" dirty="0" smtClean="0">
              <a:latin typeface="+mj-lt"/>
            </a:endParaRPr>
          </a:p>
          <a:p>
            <a:pPr marL="177800" lvl="0" indent="-177800"/>
            <a:r>
              <a:rPr lang="it-IT" sz="1400" b="1" u="none" dirty="0" smtClean="0">
                <a:latin typeface="+mj-lt"/>
              </a:rPr>
              <a:t>Target </a:t>
            </a:r>
            <a:r>
              <a:rPr lang="it-IT" sz="1400" b="1" u="none" dirty="0" err="1" smtClean="0">
                <a:latin typeface="+mj-lt"/>
              </a:rPr>
              <a:t>leaders</a:t>
            </a:r>
            <a:r>
              <a:rPr lang="it-IT" sz="1400" u="none" dirty="0" smtClean="0">
                <a:latin typeface="+mj-lt"/>
              </a:rPr>
              <a:t> 2013 – 2015: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Target 1 - </a:t>
            </a:r>
            <a:r>
              <a:rPr lang="it-IT" sz="1400" u="none" dirty="0" err="1" smtClean="0">
                <a:latin typeface="+mj-lt"/>
              </a:rPr>
              <a:t>Understading</a:t>
            </a:r>
            <a:r>
              <a:rPr lang="it-IT" sz="1400" u="none" dirty="0" smtClean="0">
                <a:latin typeface="+mj-lt"/>
              </a:rPr>
              <a:t>: Hilary </a:t>
            </a:r>
            <a:r>
              <a:rPr lang="it-IT" sz="1400" u="none" dirty="0" err="1" smtClean="0">
                <a:latin typeface="+mj-lt"/>
              </a:rPr>
              <a:t>McMillan</a:t>
            </a:r>
            <a:r>
              <a:rPr lang="it-IT" sz="1400" u="none" dirty="0" smtClean="0">
                <a:latin typeface="+mj-lt"/>
              </a:rPr>
              <a:t> (National </a:t>
            </a:r>
            <a:r>
              <a:rPr lang="it-IT" sz="1400" u="none" dirty="0" err="1" smtClean="0">
                <a:latin typeface="+mj-lt"/>
              </a:rPr>
              <a:t>Institute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of</a:t>
            </a:r>
            <a:r>
              <a:rPr lang="it-IT" sz="1400" u="none" dirty="0" smtClean="0">
                <a:latin typeface="+mj-lt"/>
              </a:rPr>
              <a:t> Water and </a:t>
            </a:r>
            <a:r>
              <a:rPr lang="it-IT" sz="1400" u="none" dirty="0" err="1" smtClean="0">
                <a:latin typeface="+mj-lt"/>
              </a:rPr>
              <a:t>Atmospheric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Research</a:t>
            </a:r>
            <a:r>
              <a:rPr lang="it-IT" sz="1400" u="none" dirty="0" smtClean="0">
                <a:latin typeface="+mj-lt"/>
              </a:rPr>
              <a:t>, New </a:t>
            </a:r>
            <a:r>
              <a:rPr lang="it-IT" sz="1400" u="none" dirty="0" err="1" smtClean="0">
                <a:latin typeface="+mj-lt"/>
              </a:rPr>
              <a:t>Zealand</a:t>
            </a:r>
            <a:r>
              <a:rPr lang="it-IT" sz="1400" u="none" dirty="0" smtClean="0">
                <a:latin typeface="+mj-lt"/>
              </a:rPr>
              <a:t> - Leader), Magdalena </a:t>
            </a:r>
            <a:r>
              <a:rPr lang="it-IT" sz="1400" u="none" dirty="0" err="1" smtClean="0">
                <a:latin typeface="+mj-lt"/>
              </a:rPr>
              <a:t>Rogger</a:t>
            </a:r>
            <a:r>
              <a:rPr lang="it-IT" sz="1400" u="none" dirty="0" smtClean="0">
                <a:latin typeface="+mj-lt"/>
              </a:rPr>
              <a:t> (Vienna </a:t>
            </a:r>
            <a:r>
              <a:rPr lang="it-IT" sz="1400" u="none" dirty="0" err="1" smtClean="0">
                <a:latin typeface="+mj-lt"/>
              </a:rPr>
              <a:t>University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of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Technology</a:t>
            </a:r>
            <a:r>
              <a:rPr lang="it-IT" sz="1400" u="none" dirty="0" smtClean="0">
                <a:latin typeface="+mj-lt"/>
              </a:rPr>
              <a:t>, Austria - </a:t>
            </a:r>
            <a:r>
              <a:rPr lang="it-IT" sz="1400" u="none" dirty="0" err="1" smtClean="0">
                <a:latin typeface="+mj-lt"/>
              </a:rPr>
              <a:t>Co-Leader</a:t>
            </a:r>
            <a:r>
              <a:rPr lang="it-IT" sz="1400" u="none" dirty="0" smtClean="0">
                <a:latin typeface="+mj-lt"/>
              </a:rPr>
              <a:t>)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Target 2 - </a:t>
            </a:r>
            <a:r>
              <a:rPr lang="it-IT" sz="1400" u="none" dirty="0" err="1" smtClean="0">
                <a:latin typeface="+mj-lt"/>
              </a:rPr>
              <a:t>Estimation</a:t>
            </a:r>
            <a:r>
              <a:rPr lang="it-IT" sz="1400" u="none" dirty="0" smtClean="0">
                <a:latin typeface="+mj-lt"/>
              </a:rPr>
              <a:t> and </a:t>
            </a:r>
            <a:r>
              <a:rPr lang="it-IT" sz="1400" u="none" dirty="0" err="1" smtClean="0">
                <a:latin typeface="+mj-lt"/>
              </a:rPr>
              <a:t>prediction</a:t>
            </a:r>
            <a:r>
              <a:rPr lang="it-IT" sz="1400" u="none" dirty="0" smtClean="0">
                <a:latin typeface="+mj-lt"/>
              </a:rPr>
              <a:t>: </a:t>
            </a:r>
            <a:r>
              <a:rPr lang="it-IT" sz="1400" u="none" dirty="0" err="1" smtClean="0">
                <a:latin typeface="+mj-lt"/>
              </a:rPr>
              <a:t>Hafzullah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Aksoy</a:t>
            </a:r>
            <a:r>
              <a:rPr lang="it-IT" sz="1400" u="none" dirty="0" smtClean="0">
                <a:latin typeface="+mj-lt"/>
              </a:rPr>
              <a:t> (Istanbul </a:t>
            </a:r>
            <a:r>
              <a:rPr lang="it-IT" sz="1400" u="none" dirty="0" err="1" smtClean="0">
                <a:latin typeface="+mj-lt"/>
              </a:rPr>
              <a:t>Teknik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Üniversitesi</a:t>
            </a:r>
            <a:r>
              <a:rPr lang="it-IT" sz="1400" u="none" dirty="0" smtClean="0">
                <a:latin typeface="+mj-lt"/>
              </a:rPr>
              <a:t>, </a:t>
            </a:r>
            <a:r>
              <a:rPr lang="it-IT" sz="1400" u="none" dirty="0" err="1" smtClean="0">
                <a:latin typeface="+mj-lt"/>
              </a:rPr>
              <a:t>Turkey</a:t>
            </a:r>
            <a:r>
              <a:rPr lang="it-IT" sz="1400" u="none" dirty="0" smtClean="0">
                <a:latin typeface="+mj-lt"/>
              </a:rPr>
              <a:t> - Leader), </a:t>
            </a:r>
            <a:r>
              <a:rPr lang="it-IT" sz="1400" u="none" dirty="0" err="1" smtClean="0">
                <a:latin typeface="+mj-lt"/>
              </a:rPr>
              <a:t>Dominc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Mazvimavi</a:t>
            </a:r>
            <a:r>
              <a:rPr lang="it-IT" sz="1400" u="none" dirty="0" smtClean="0">
                <a:latin typeface="+mj-lt"/>
              </a:rPr>
              <a:t> (</a:t>
            </a:r>
            <a:r>
              <a:rPr lang="it-IT" sz="1400" u="none" dirty="0" err="1" smtClean="0">
                <a:latin typeface="+mj-lt"/>
              </a:rPr>
              <a:t>University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of</a:t>
            </a:r>
            <a:r>
              <a:rPr lang="it-IT" sz="1400" u="none" dirty="0" smtClean="0">
                <a:latin typeface="+mj-lt"/>
              </a:rPr>
              <a:t> the Western Cape, South Africa - </a:t>
            </a:r>
            <a:r>
              <a:rPr lang="it-IT" sz="1400" u="none" dirty="0" err="1" smtClean="0">
                <a:latin typeface="+mj-lt"/>
              </a:rPr>
              <a:t>Co-Leader</a:t>
            </a:r>
            <a:r>
              <a:rPr lang="it-IT" sz="1400" u="none" dirty="0" smtClean="0">
                <a:latin typeface="+mj-lt"/>
              </a:rPr>
              <a:t>)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Target 3 - Science in </a:t>
            </a:r>
            <a:r>
              <a:rPr lang="it-IT" sz="1400" u="none" dirty="0" err="1" smtClean="0">
                <a:latin typeface="+mj-lt"/>
              </a:rPr>
              <a:t>Practice</a:t>
            </a:r>
            <a:r>
              <a:rPr lang="it-IT" sz="1400" u="none" dirty="0" smtClean="0">
                <a:latin typeface="+mj-lt"/>
              </a:rPr>
              <a:t>: Giuliano Di </a:t>
            </a:r>
            <a:r>
              <a:rPr lang="it-IT" sz="1400" u="none" dirty="0" err="1" smtClean="0">
                <a:latin typeface="+mj-lt"/>
              </a:rPr>
              <a:t>Baldassare</a:t>
            </a:r>
            <a:r>
              <a:rPr lang="it-IT" sz="1400" u="none" dirty="0" smtClean="0">
                <a:latin typeface="+mj-lt"/>
              </a:rPr>
              <a:t> (</a:t>
            </a:r>
            <a:r>
              <a:rPr lang="it-IT" sz="1400" u="none" dirty="0" err="1" smtClean="0">
                <a:latin typeface="+mj-lt"/>
              </a:rPr>
              <a:t>Unesco-IHE</a:t>
            </a:r>
            <a:r>
              <a:rPr lang="it-IT" sz="1400" u="none" dirty="0" smtClean="0">
                <a:latin typeface="+mj-lt"/>
              </a:rPr>
              <a:t>, The </a:t>
            </a:r>
            <a:r>
              <a:rPr lang="it-IT" sz="1400" u="none" dirty="0" err="1" smtClean="0">
                <a:latin typeface="+mj-lt"/>
              </a:rPr>
              <a:t>Netherlands</a:t>
            </a:r>
            <a:r>
              <a:rPr lang="it-IT" sz="1400" u="none" dirty="0" smtClean="0">
                <a:latin typeface="+mj-lt"/>
              </a:rPr>
              <a:t> - Leader), </a:t>
            </a:r>
            <a:r>
              <a:rPr lang="it-IT" sz="1400" u="none" dirty="0" err="1" smtClean="0">
                <a:latin typeface="+mj-lt"/>
              </a:rPr>
              <a:t>Yan</a:t>
            </a:r>
            <a:r>
              <a:rPr lang="it-IT" sz="1400" u="none" dirty="0" smtClean="0">
                <a:latin typeface="+mj-lt"/>
              </a:rPr>
              <a:t> Huang (</a:t>
            </a:r>
            <a:r>
              <a:rPr lang="it-IT" sz="1400" u="none" dirty="0" err="1" smtClean="0">
                <a:latin typeface="+mj-lt"/>
              </a:rPr>
              <a:t>Changjiang</a:t>
            </a:r>
            <a:r>
              <a:rPr lang="it-IT" sz="1400" u="none" dirty="0" smtClean="0">
                <a:latin typeface="+mj-lt"/>
              </a:rPr>
              <a:t> Water </a:t>
            </a:r>
            <a:r>
              <a:rPr lang="it-IT" sz="1400" u="none" dirty="0" err="1" smtClean="0">
                <a:latin typeface="+mj-lt"/>
              </a:rPr>
              <a:t>Resources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Commission</a:t>
            </a:r>
            <a:r>
              <a:rPr lang="it-IT" sz="1400" u="none" dirty="0" smtClean="0">
                <a:latin typeface="+mj-lt"/>
              </a:rPr>
              <a:t>, China - </a:t>
            </a:r>
            <a:r>
              <a:rPr lang="it-IT" sz="1400" u="none" dirty="0" err="1" smtClean="0">
                <a:latin typeface="+mj-lt"/>
              </a:rPr>
              <a:t>Co-Leader</a:t>
            </a:r>
            <a:r>
              <a:rPr lang="it-IT" sz="1400" u="none" dirty="0" smtClean="0">
                <a:latin typeface="+mj-lt"/>
              </a:rPr>
              <a:t>)</a:t>
            </a:r>
          </a:p>
          <a:p>
            <a:pPr marL="177800" lvl="0" indent="-177800">
              <a:buFont typeface="Arial" pitchFamily="34" charset="0"/>
              <a:buChar char="•"/>
            </a:pPr>
            <a:endParaRPr lang="it-IT" sz="1400" u="none" dirty="0" smtClean="0">
              <a:latin typeface="+mj-lt"/>
            </a:endParaRPr>
          </a:p>
          <a:p>
            <a:pPr marL="177800" lvl="0" indent="-177800"/>
            <a:r>
              <a:rPr lang="it-IT" sz="1400" u="none" dirty="0" smtClean="0">
                <a:latin typeface="+mj-lt"/>
              </a:rPr>
              <a:t>The </a:t>
            </a:r>
            <a:r>
              <a:rPr lang="it-IT" sz="1400" u="none" dirty="0" err="1" smtClean="0">
                <a:latin typeface="+mj-lt"/>
              </a:rPr>
              <a:t>second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biennium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has</a:t>
            </a:r>
            <a:r>
              <a:rPr lang="it-IT" sz="1400" u="none" dirty="0" smtClean="0">
                <a:latin typeface="+mj-lt"/>
              </a:rPr>
              <a:t> a </a:t>
            </a:r>
            <a:r>
              <a:rPr lang="it-IT" sz="1400" b="1" u="none" dirty="0" smtClean="0">
                <a:latin typeface="+mj-lt"/>
              </a:rPr>
              <a:t>Leadership Team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of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six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scientists</a:t>
            </a:r>
            <a:r>
              <a:rPr lang="it-IT" sz="1400" u="none" dirty="0" smtClean="0">
                <a:latin typeface="+mj-lt"/>
              </a:rPr>
              <a:t>: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Heidi </a:t>
            </a:r>
            <a:r>
              <a:rPr lang="it-IT" sz="1400" u="none" dirty="0" err="1" smtClean="0">
                <a:latin typeface="+mj-lt"/>
              </a:rPr>
              <a:t>Kreibich</a:t>
            </a:r>
            <a:r>
              <a:rPr lang="it-IT" sz="1400" u="none" dirty="0" smtClean="0">
                <a:latin typeface="+mj-lt"/>
              </a:rPr>
              <a:t> - </a:t>
            </a:r>
            <a:r>
              <a:rPr lang="it-IT" sz="1400" u="none" dirty="0" err="1" smtClean="0">
                <a:latin typeface="+mj-lt"/>
              </a:rPr>
              <a:t>Changes</a:t>
            </a:r>
            <a:r>
              <a:rPr lang="it-IT" sz="1400" u="none" dirty="0" smtClean="0">
                <a:latin typeface="+mj-lt"/>
              </a:rPr>
              <a:t> in </a:t>
            </a:r>
            <a:r>
              <a:rPr lang="it-IT" sz="1400" u="none" dirty="0" err="1" smtClean="0">
                <a:latin typeface="+mj-lt"/>
              </a:rPr>
              <a:t>flood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risk</a:t>
            </a:r>
            <a:endParaRPr lang="it-IT" sz="14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</a:t>
            </a:r>
            <a:r>
              <a:rPr lang="it-IT" sz="1400" u="none" dirty="0" err="1" smtClean="0">
                <a:latin typeface="+mj-lt"/>
              </a:rPr>
              <a:t>Junguo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Liu</a:t>
            </a:r>
            <a:r>
              <a:rPr lang="it-IT" sz="1400" u="none" dirty="0" smtClean="0">
                <a:latin typeface="+mj-lt"/>
              </a:rPr>
              <a:t> - Water </a:t>
            </a:r>
            <a:r>
              <a:rPr lang="it-IT" sz="1400" u="none" dirty="0" err="1" smtClean="0">
                <a:latin typeface="+mj-lt"/>
              </a:rPr>
              <a:t>scarcity</a:t>
            </a:r>
            <a:endParaRPr lang="it-IT" sz="14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Anne Van </a:t>
            </a:r>
            <a:r>
              <a:rPr lang="it-IT" sz="1400" u="none" dirty="0" err="1" smtClean="0">
                <a:latin typeface="+mj-lt"/>
              </a:rPr>
              <a:t>Loon</a:t>
            </a:r>
            <a:r>
              <a:rPr lang="it-IT" sz="1400" u="none" dirty="0" smtClean="0">
                <a:latin typeface="+mj-lt"/>
              </a:rPr>
              <a:t> – </a:t>
            </a:r>
            <a:r>
              <a:rPr lang="it-IT" sz="1400" u="none" dirty="0" err="1" smtClean="0">
                <a:latin typeface="+mj-lt"/>
              </a:rPr>
              <a:t>Droughts</a:t>
            </a:r>
            <a:endParaRPr lang="it-IT" sz="14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Alfonso </a:t>
            </a:r>
            <a:r>
              <a:rPr lang="it-IT" sz="1400" u="none" dirty="0" err="1" smtClean="0">
                <a:latin typeface="+mj-lt"/>
              </a:rPr>
              <a:t>Mejia</a:t>
            </a:r>
            <a:r>
              <a:rPr lang="it-IT" sz="1400" u="none" dirty="0" smtClean="0">
                <a:latin typeface="+mj-lt"/>
              </a:rPr>
              <a:t> - </a:t>
            </a:r>
            <a:r>
              <a:rPr lang="it-IT" sz="1400" u="none" dirty="0" err="1" smtClean="0">
                <a:latin typeface="+mj-lt"/>
              </a:rPr>
              <a:t>Urban</a:t>
            </a:r>
            <a:r>
              <a:rPr lang="it-IT" sz="1400" u="none" dirty="0" smtClean="0">
                <a:latin typeface="+mj-lt"/>
              </a:rPr>
              <a:t> water </a:t>
            </a:r>
            <a:r>
              <a:rPr lang="it-IT" sz="1400" u="none" dirty="0" err="1" smtClean="0">
                <a:latin typeface="+mj-lt"/>
              </a:rPr>
              <a:t>systems</a:t>
            </a:r>
            <a:endParaRPr lang="it-IT" sz="1400" u="none" dirty="0" smtClean="0">
              <a:latin typeface="+mj-lt"/>
            </a:endParaRP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</a:t>
            </a:r>
            <a:r>
              <a:rPr lang="it-IT" sz="1400" u="none" dirty="0" err="1" smtClean="0">
                <a:latin typeface="+mj-lt"/>
              </a:rPr>
              <a:t>Dinis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Juízo</a:t>
            </a:r>
            <a:r>
              <a:rPr lang="it-IT" sz="1400" u="none" dirty="0" smtClean="0">
                <a:latin typeface="+mj-lt"/>
              </a:rPr>
              <a:t> - </a:t>
            </a:r>
            <a:r>
              <a:rPr lang="it-IT" sz="1400" u="none" dirty="0" err="1" smtClean="0">
                <a:latin typeface="+mj-lt"/>
              </a:rPr>
              <a:t>Hydraulics</a:t>
            </a:r>
            <a:r>
              <a:rPr lang="it-IT" sz="1400" u="none" dirty="0" smtClean="0">
                <a:latin typeface="+mj-lt"/>
              </a:rPr>
              <a:t> and Water </a:t>
            </a:r>
            <a:r>
              <a:rPr lang="it-IT" sz="1400" u="none" dirty="0" err="1" smtClean="0">
                <a:latin typeface="+mj-lt"/>
              </a:rPr>
              <a:t>Resources</a:t>
            </a:r>
            <a:r>
              <a:rPr lang="it-IT" sz="1400" u="none" dirty="0" smtClean="0">
                <a:latin typeface="+mj-lt"/>
              </a:rPr>
              <a:t> Management</a:t>
            </a:r>
          </a:p>
          <a:p>
            <a:pPr marL="177800" lvl="0" indent="-177800">
              <a:buFont typeface="Arial" pitchFamily="34" charset="0"/>
              <a:buChar char="•"/>
            </a:pPr>
            <a:r>
              <a:rPr lang="it-IT" sz="1400" u="none" dirty="0" smtClean="0">
                <a:latin typeface="+mj-lt"/>
              </a:rPr>
              <a:t>Dr. </a:t>
            </a:r>
            <a:r>
              <a:rPr lang="it-IT" sz="1400" u="none" dirty="0" err="1" smtClean="0">
                <a:latin typeface="+mj-lt"/>
              </a:rPr>
              <a:t>Tobias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Krüger</a:t>
            </a:r>
            <a:r>
              <a:rPr lang="it-IT" sz="1400" u="none" dirty="0" smtClean="0">
                <a:latin typeface="+mj-lt"/>
              </a:rPr>
              <a:t> - </a:t>
            </a:r>
            <a:r>
              <a:rPr lang="it-IT" sz="1400" u="none" dirty="0" err="1" smtClean="0">
                <a:latin typeface="+mj-lt"/>
              </a:rPr>
              <a:t>Transdisciplinarity</a:t>
            </a:r>
            <a:r>
              <a:rPr lang="it-IT" sz="1400" u="none" dirty="0" smtClean="0">
                <a:latin typeface="+mj-lt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Working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Groups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42844" y="1571612"/>
            <a:ext cx="8715436" cy="40011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ctr" anchorCtr="0">
            <a:spAutoFit/>
          </a:bodyPr>
          <a:lstStyle/>
          <a:p>
            <a:pPr lvl="0"/>
            <a:r>
              <a:rPr lang="it-IT" sz="2000" u="none" dirty="0" err="1" smtClean="0">
                <a:latin typeface="+mj-lt"/>
              </a:rPr>
              <a:t>Working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Groups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from</a:t>
            </a:r>
            <a:r>
              <a:rPr lang="it-IT" sz="2000" u="none" dirty="0" smtClean="0">
                <a:latin typeface="+mj-lt"/>
              </a:rPr>
              <a:t> the </a:t>
            </a:r>
            <a:r>
              <a:rPr lang="it-IT" sz="2000" u="none" dirty="0" err="1" smtClean="0">
                <a:latin typeface="+mj-lt"/>
              </a:rPr>
              <a:t>presentation</a:t>
            </a:r>
            <a:r>
              <a:rPr lang="it-IT" sz="2000" u="none" dirty="0" smtClean="0">
                <a:latin typeface="+mj-lt"/>
              </a:rPr>
              <a:t> </a:t>
            </a:r>
            <a:r>
              <a:rPr lang="it-IT" sz="2000" u="none" dirty="0" err="1" smtClean="0">
                <a:latin typeface="+mj-lt"/>
              </a:rPr>
              <a:t>by</a:t>
            </a:r>
            <a:r>
              <a:rPr lang="it-IT" sz="2000" u="none" dirty="0" smtClean="0">
                <a:latin typeface="+mj-lt"/>
              </a:rPr>
              <a:t> Hilary </a:t>
            </a:r>
            <a:r>
              <a:rPr lang="it-IT" sz="2000" u="none" dirty="0" err="1" smtClean="0">
                <a:latin typeface="+mj-lt"/>
              </a:rPr>
              <a:t>McMillan</a:t>
            </a:r>
            <a:r>
              <a:rPr lang="it-IT" sz="2000" u="none" dirty="0" smtClean="0">
                <a:latin typeface="+mj-lt"/>
              </a:rPr>
              <a:t> in </a:t>
            </a:r>
            <a:r>
              <a:rPr lang="it-IT" sz="2000" u="none" dirty="0" err="1" smtClean="0">
                <a:latin typeface="+mj-lt"/>
              </a:rPr>
              <a:t>Prague</a:t>
            </a:r>
            <a:r>
              <a:rPr lang="it-IT" sz="2000" u="none" dirty="0" smtClean="0">
                <a:latin typeface="+mj-lt"/>
              </a:rPr>
              <a:t>, 2015  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983" y="2071678"/>
            <a:ext cx="7511355" cy="422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0" y="1071546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Panta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Rhei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is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 </a:t>
            </a:r>
            <a:r>
              <a:rPr lang="it-IT" sz="2400" b="1" u="none" kern="9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working</a:t>
            </a:r>
            <a:r>
              <a:rPr lang="it-IT" sz="2400" b="1" u="none" kern="9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latin typeface="Arial" pitchFamily="34" charset="0"/>
              </a:rPr>
              <a:t>!</a:t>
            </a:r>
            <a:endParaRPr lang="it-IT" sz="2400" b="1" u="none" kern="9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latin typeface="Arial" pitchFamily="34" charset="0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142844" y="1571612"/>
            <a:ext cx="8715436" cy="40011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ctr" anchorCtr="0">
            <a:spAutoFit/>
          </a:bodyPr>
          <a:lstStyle/>
          <a:p>
            <a:pPr lvl="0"/>
            <a:r>
              <a:rPr lang="it-IT" sz="2000" u="none" dirty="0" smtClean="0">
                <a:latin typeface="+mj-lt"/>
              </a:rPr>
              <a:t>The first baby: the SWITCH-ON project!</a:t>
            </a:r>
          </a:p>
        </p:txBody>
      </p:sp>
      <p:pic>
        <p:nvPicPr>
          <p:cNvPr id="5" name="Immagine 4" descr="Screenshot from 2017-07-10 14-32-5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2043122"/>
            <a:ext cx="6489716" cy="417196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6715140" y="2532776"/>
            <a:ext cx="2357422" cy="3539430"/>
          </a:xfrm>
          <a:prstGeom prst="rect">
            <a:avLst/>
          </a:prstGeom>
          <a:solidFill>
            <a:schemeClr val="bg1">
              <a:alpha val="67000"/>
            </a:schemeClr>
          </a:solidFill>
        </p:spPr>
        <p:txBody>
          <a:bodyPr wrap="square" rtlCol="0" anchor="ctr" anchorCtr="0">
            <a:spAutoFit/>
          </a:bodyPr>
          <a:lstStyle/>
          <a:p>
            <a:pPr lvl="0"/>
            <a:r>
              <a:rPr lang="it-IT" sz="1400" u="none" dirty="0" smtClean="0">
                <a:latin typeface="+mj-lt"/>
              </a:rPr>
              <a:t>SWITCH-ON </a:t>
            </a:r>
            <a:r>
              <a:rPr lang="it-IT" sz="1400" u="none" dirty="0" err="1" smtClean="0">
                <a:latin typeface="+mj-lt"/>
              </a:rPr>
              <a:t>is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about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sharing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knowledge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about</a:t>
            </a:r>
            <a:r>
              <a:rPr lang="it-IT" sz="1400" u="none" dirty="0" smtClean="0">
                <a:latin typeface="+mj-lt"/>
              </a:rPr>
              <a:t> water: data, </a:t>
            </a:r>
            <a:r>
              <a:rPr lang="it-IT" sz="1400" u="none" dirty="0" err="1" smtClean="0">
                <a:latin typeface="+mj-lt"/>
              </a:rPr>
              <a:t>codes</a:t>
            </a:r>
            <a:r>
              <a:rPr lang="it-IT" sz="1400" u="none" dirty="0" smtClean="0">
                <a:latin typeface="+mj-lt"/>
              </a:rPr>
              <a:t> and </a:t>
            </a:r>
            <a:r>
              <a:rPr lang="it-IT" sz="1400" u="none" dirty="0" err="1" smtClean="0">
                <a:latin typeface="+mj-lt"/>
              </a:rPr>
              <a:t>protocols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to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make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discoveries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reproducible</a:t>
            </a:r>
            <a:r>
              <a:rPr lang="it-IT" sz="1400" u="none" dirty="0" smtClean="0">
                <a:latin typeface="+mj-lt"/>
              </a:rPr>
              <a:t>.</a:t>
            </a:r>
          </a:p>
          <a:p>
            <a:pPr lvl="0"/>
            <a:r>
              <a:rPr lang="it-IT" sz="1400" u="none" dirty="0" err="1" smtClean="0">
                <a:latin typeface="+mj-lt"/>
              </a:rPr>
              <a:t>It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brings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together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several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partners</a:t>
            </a:r>
            <a:r>
              <a:rPr lang="it-IT" sz="1400" u="none" dirty="0" smtClean="0">
                <a:latin typeface="+mj-lt"/>
              </a:rPr>
              <a:t> in a </a:t>
            </a:r>
            <a:r>
              <a:rPr lang="it-IT" sz="1400" u="none" dirty="0" err="1" smtClean="0">
                <a:latin typeface="+mj-lt"/>
              </a:rPr>
              <a:t>virtual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laboratory</a:t>
            </a:r>
            <a:r>
              <a:rPr lang="it-IT" sz="1400" u="none" dirty="0" smtClean="0">
                <a:latin typeface="+mj-lt"/>
              </a:rPr>
              <a:t> </a:t>
            </a:r>
            <a:r>
              <a:rPr lang="it-IT" sz="1400" u="none" dirty="0" err="1" smtClean="0">
                <a:latin typeface="+mj-lt"/>
              </a:rPr>
              <a:t>for</a:t>
            </a:r>
            <a:r>
              <a:rPr lang="it-IT" sz="1400" u="none" dirty="0" smtClean="0">
                <a:latin typeface="+mj-lt"/>
              </a:rPr>
              <a:t> open water science.</a:t>
            </a:r>
          </a:p>
          <a:p>
            <a:pPr lvl="0"/>
            <a:r>
              <a:rPr lang="en-US" sz="1400" u="none" dirty="0" smtClean="0">
                <a:latin typeface="+mj-lt"/>
              </a:rPr>
              <a:t>It has received funding from the European Union's Seventh </a:t>
            </a:r>
            <a:r>
              <a:rPr lang="en-US" sz="1400" u="none" dirty="0" err="1" smtClean="0">
                <a:latin typeface="+mj-lt"/>
              </a:rPr>
              <a:t>Programme</a:t>
            </a:r>
            <a:r>
              <a:rPr lang="en-US" sz="1400" u="none" dirty="0" smtClean="0">
                <a:latin typeface="+mj-lt"/>
              </a:rPr>
              <a:t> for research, technological development and demonstration under grant agreement No 603587.</a:t>
            </a:r>
            <a:endParaRPr lang="it-IT" sz="1400" u="none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Struttura predefinit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8949</TotalTime>
  <Words>992</Words>
  <Application>Microsoft Office PowerPoint</Application>
  <PresentationFormat>Presentazione su schermo (4:3)</PresentationFormat>
  <Paragraphs>138</Paragraphs>
  <Slides>15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16" baseType="lpstr">
      <vt:lpstr>1_Struttura predefinita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sturno</cp:lastModifiedBy>
  <cp:revision>629</cp:revision>
  <cp:lastPrinted>2009-04-22T19:24:48Z</cp:lastPrinted>
  <dcterms:created xsi:type="dcterms:W3CDTF">2009-04-22T19:24:48Z</dcterms:created>
  <dcterms:modified xsi:type="dcterms:W3CDTF">2017-07-12T15:44:48Z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