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37"/>
  </p:notesMasterIdLst>
  <p:handoutMasterIdLst>
    <p:handoutMasterId r:id="rId38"/>
  </p:handoutMasterIdLst>
  <p:sldIdLst>
    <p:sldId id="257" r:id="rId2"/>
    <p:sldId id="373" r:id="rId3"/>
    <p:sldId id="358" r:id="rId4"/>
    <p:sldId id="380" r:id="rId5"/>
    <p:sldId id="381" r:id="rId6"/>
    <p:sldId id="382" r:id="rId7"/>
    <p:sldId id="365" r:id="rId8"/>
    <p:sldId id="383" r:id="rId9"/>
    <p:sldId id="384" r:id="rId10"/>
    <p:sldId id="385" r:id="rId11"/>
    <p:sldId id="386" r:id="rId12"/>
    <p:sldId id="387" r:id="rId13"/>
    <p:sldId id="388" r:id="rId14"/>
    <p:sldId id="389" r:id="rId15"/>
    <p:sldId id="390" r:id="rId16"/>
    <p:sldId id="391" r:id="rId17"/>
    <p:sldId id="392" r:id="rId18"/>
    <p:sldId id="394" r:id="rId19"/>
    <p:sldId id="395" r:id="rId20"/>
    <p:sldId id="396" r:id="rId21"/>
    <p:sldId id="398" r:id="rId22"/>
    <p:sldId id="399" r:id="rId23"/>
    <p:sldId id="400" r:id="rId24"/>
    <p:sldId id="402" r:id="rId25"/>
    <p:sldId id="403" r:id="rId26"/>
    <p:sldId id="375" r:id="rId27"/>
    <p:sldId id="370" r:id="rId28"/>
    <p:sldId id="332" r:id="rId29"/>
    <p:sldId id="404" r:id="rId30"/>
    <p:sldId id="284" r:id="rId31"/>
    <p:sldId id="360" r:id="rId32"/>
    <p:sldId id="361" r:id="rId33"/>
    <p:sldId id="362" r:id="rId34"/>
    <p:sldId id="363" r:id="rId35"/>
    <p:sldId id="364" r:id="rId36"/>
  </p:sldIdLst>
  <p:sldSz cx="9144000" cy="6858000" type="screen4x3"/>
  <p:notesSz cx="6797675" cy="99266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8E7B"/>
    <a:srgbClr val="FF3300"/>
    <a:srgbClr val="F4F0EC"/>
    <a:srgbClr val="FFFFFF"/>
    <a:srgbClr val="5F5F5F"/>
    <a:srgbClr val="4D4D4D"/>
    <a:srgbClr val="BB2D3F"/>
    <a:srgbClr val="A50021"/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730" autoAdjust="0"/>
    <p:restoredTop sz="94545" autoAdjust="0"/>
  </p:normalViewPr>
  <p:slideViewPr>
    <p:cSldViewPr snapToGrid="0">
      <p:cViewPr>
        <p:scale>
          <a:sx n="70" d="100"/>
          <a:sy n="70" d="100"/>
        </p:scale>
        <p:origin x="-1734" y="-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-3978" y="-90"/>
      </p:cViewPr>
      <p:guideLst>
        <p:guide orient="horz" pos="3127"/>
        <p:guide pos="214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fld id="{C515ED97-42E7-4C07-A633-3BCE74ED8DF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7278466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14875"/>
            <a:ext cx="54356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fld id="{2EC3DCE6-1C1B-4E50-A0DF-4CAA51F503C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299102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8D984-062A-4AB8-8E69-71E6A199C40D}" type="slidenum">
              <a:rPr lang="it-IT" smtClean="0"/>
              <a:pPr/>
              <a:t>1</a:t>
            </a:fld>
            <a:endParaRPr lang="it-I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7097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7097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7097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7097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theme" Target="../theme/theme1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34" name="Line 26"/>
          <p:cNvSpPr>
            <a:spLocks noChangeShapeType="1"/>
          </p:cNvSpPr>
          <p:nvPr userDrawn="1"/>
        </p:nvSpPr>
        <p:spPr bwMode="auto">
          <a:xfrm rot="180000">
            <a:off x="71825" y="-24"/>
            <a:ext cx="50769" cy="1000132"/>
          </a:xfrm>
          <a:prstGeom prst="line">
            <a:avLst/>
          </a:prstGeom>
          <a:noFill/>
          <a:ln w="19050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43035" name="Line 27"/>
          <p:cNvSpPr>
            <a:spLocks noChangeShapeType="1"/>
          </p:cNvSpPr>
          <p:nvPr userDrawn="1"/>
        </p:nvSpPr>
        <p:spPr bwMode="auto">
          <a:xfrm flipV="1">
            <a:off x="0" y="1000108"/>
            <a:ext cx="9144000" cy="18239"/>
          </a:xfrm>
          <a:prstGeom prst="line">
            <a:avLst/>
          </a:prstGeom>
          <a:noFill/>
          <a:ln w="38100">
            <a:solidFill>
              <a:srgbClr val="5F5F5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9" name="CasellaDiTesto 8"/>
          <p:cNvSpPr txBox="1"/>
          <p:nvPr userDrawn="1"/>
        </p:nvSpPr>
        <p:spPr>
          <a:xfrm>
            <a:off x="-30480" y="6459660"/>
            <a:ext cx="92154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u="none" dirty="0" err="1" smtClean="0"/>
              <a:t>This</a:t>
            </a:r>
            <a:r>
              <a:rPr lang="it-IT" sz="1200" b="1" u="none" dirty="0" smtClean="0"/>
              <a:t> </a:t>
            </a:r>
            <a:r>
              <a:rPr lang="it-IT" sz="1200" b="1" u="none" dirty="0" err="1" smtClean="0"/>
              <a:t>presentation</a:t>
            </a:r>
            <a:r>
              <a:rPr lang="it-IT" sz="1200" b="1" u="none" dirty="0" smtClean="0"/>
              <a:t> </a:t>
            </a:r>
            <a:r>
              <a:rPr lang="it-IT" sz="1200" b="1" u="none" dirty="0" err="1" smtClean="0"/>
              <a:t>is</a:t>
            </a:r>
            <a:r>
              <a:rPr lang="it-IT" sz="1200" b="1" u="none" baseline="0" dirty="0" smtClean="0"/>
              <a:t> </a:t>
            </a:r>
            <a:r>
              <a:rPr lang="it-IT" sz="1200" b="1" u="none" baseline="0" dirty="0" err="1" smtClean="0"/>
              <a:t>available</a:t>
            </a:r>
            <a:r>
              <a:rPr lang="it-IT" sz="1200" b="1" u="none" baseline="0" dirty="0" smtClean="0"/>
              <a:t> </a:t>
            </a:r>
            <a:r>
              <a:rPr lang="it-IT" sz="1200" b="1" u="none" dirty="0" smtClean="0"/>
              <a:t>at the web </a:t>
            </a:r>
            <a:r>
              <a:rPr lang="it-IT" sz="1200" b="1" u="none" dirty="0" err="1" smtClean="0"/>
              <a:t>address</a:t>
            </a:r>
            <a:r>
              <a:rPr lang="it-IT" sz="1200" b="1" u="none" dirty="0" smtClean="0"/>
              <a:t> http</a:t>
            </a:r>
            <a:r>
              <a:rPr lang="it-IT" sz="1200" b="1" u="none" dirty="0"/>
              <a:t>://</a:t>
            </a:r>
            <a:r>
              <a:rPr lang="it-IT" sz="1200" b="1" u="none" dirty="0" smtClean="0"/>
              <a:t>www.albertomontanari.it – E-mail</a:t>
            </a:r>
            <a:r>
              <a:rPr lang="it-IT" sz="1200" b="1" u="none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: alberto.montanari@unibo.it</a:t>
            </a:r>
          </a:p>
        </p:txBody>
      </p:sp>
      <p:cxnSp>
        <p:nvCxnSpPr>
          <p:cNvPr id="1029" name="Connettore 1 7"/>
          <p:cNvCxnSpPr>
            <a:cxnSpLocks noChangeShapeType="1"/>
          </p:cNvCxnSpPr>
          <p:nvPr userDrawn="1"/>
        </p:nvCxnSpPr>
        <p:spPr bwMode="auto">
          <a:xfrm flipV="1">
            <a:off x="0" y="6426200"/>
            <a:ext cx="9144000" cy="3175"/>
          </a:xfrm>
          <a:prstGeom prst="line">
            <a:avLst/>
          </a:prstGeom>
          <a:noFill/>
          <a:ln w="1587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11" name="Immagine 10" descr="panta-rhei-logo-small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138027" y="-25400"/>
            <a:ext cx="1005973" cy="1142984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1487" y="10716"/>
            <a:ext cx="754138" cy="9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magine 20" descr="sardegna2.gif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5480198" y="21266"/>
            <a:ext cx="1423004" cy="946298"/>
          </a:xfrm>
          <a:prstGeom prst="rect">
            <a:avLst/>
          </a:prstGeom>
        </p:spPr>
      </p:pic>
      <p:pic>
        <p:nvPicPr>
          <p:cNvPr id="48129" name="Picture 1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67986" y="85058"/>
            <a:ext cx="1221749" cy="814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9"/>
          <a:srcRect l="37135" b="2976"/>
          <a:stretch>
            <a:fillRect/>
          </a:stretch>
        </p:blipFill>
        <p:spPr bwMode="auto">
          <a:xfrm>
            <a:off x="1376546" y="20142"/>
            <a:ext cx="2237701" cy="957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4039733" y="40900"/>
            <a:ext cx="968992" cy="925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8" r:id="rId2"/>
    <p:sldLayoutId id="2147483839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tif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tiff"/><Relationship Id="rId3" Type="http://schemas.openxmlformats.org/officeDocument/2006/relationships/image" Target="../media/image51.png"/><Relationship Id="rId7" Type="http://schemas.openxmlformats.org/officeDocument/2006/relationships/image" Target="../media/image55.tiff"/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tiff"/><Relationship Id="rId7" Type="http://schemas.openxmlformats.org/officeDocument/2006/relationships/image" Target="../media/image62.png"/><Relationship Id="rId2" Type="http://schemas.openxmlformats.org/officeDocument/2006/relationships/image" Target="../media/image57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tiff"/><Relationship Id="rId3" Type="http://schemas.openxmlformats.org/officeDocument/2006/relationships/image" Target="../media/image65.png"/><Relationship Id="rId7" Type="http://schemas.openxmlformats.org/officeDocument/2006/relationships/image" Target="../media/image54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7.tiff"/><Relationship Id="rId4" Type="http://schemas.openxmlformats.org/officeDocument/2006/relationships/image" Target="../media/image66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slide" Target="slide34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3.xml"/><Relationship Id="rId11" Type="http://schemas.openxmlformats.org/officeDocument/2006/relationships/image" Target="../media/image15.jpeg"/><Relationship Id="rId5" Type="http://schemas.openxmlformats.org/officeDocument/2006/relationships/image" Target="../media/image12.jpeg"/><Relationship Id="rId10" Type="http://schemas.openxmlformats.org/officeDocument/2006/relationships/slide" Target="slide31.xml"/><Relationship Id="rId4" Type="http://schemas.openxmlformats.org/officeDocument/2006/relationships/slide" Target="slide32.xml"/><Relationship Id="rId9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32" y="1289461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Global change and global water emergency</a:t>
            </a:r>
          </a:p>
          <a:p>
            <a:pPr algn="ctr"/>
            <a:r>
              <a:rPr lang="en-US" sz="28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A new vision for new solutions 	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86310" y="3555627"/>
            <a:ext cx="4034811" cy="2092881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1400" b="1" u="none" dirty="0" err="1" smtClean="0"/>
              <a:t>Presentation</a:t>
            </a:r>
            <a:r>
              <a:rPr lang="it-IT" sz="1400" b="1" u="none" dirty="0" smtClean="0"/>
              <a:t> </a:t>
            </a:r>
            <a:r>
              <a:rPr lang="it-IT" sz="1400" b="1" u="none" dirty="0" err="1" smtClean="0"/>
              <a:t>given</a:t>
            </a:r>
            <a:r>
              <a:rPr lang="it-IT" sz="1400" b="1" u="none" dirty="0" smtClean="0"/>
              <a:t> at the </a:t>
            </a:r>
            <a:br>
              <a:rPr lang="it-IT" sz="1400" b="1" u="none" dirty="0" smtClean="0"/>
            </a:br>
            <a:r>
              <a:rPr lang="it-IT" sz="1400" b="1" u="none" dirty="0" smtClean="0"/>
              <a:t>26° IUGG </a:t>
            </a:r>
            <a:r>
              <a:rPr lang="it-IT" sz="1400" b="1" u="none" dirty="0" err="1" smtClean="0"/>
              <a:t>General</a:t>
            </a:r>
            <a:r>
              <a:rPr lang="it-IT" sz="1400" b="1" u="none" dirty="0" smtClean="0"/>
              <a:t> </a:t>
            </a:r>
            <a:r>
              <a:rPr lang="it-IT" sz="1400" b="1" u="none" dirty="0" err="1" smtClean="0"/>
              <a:t>Assembly</a:t>
            </a:r>
            <a:endParaRPr lang="it-IT" sz="1400" b="1" u="none" dirty="0" smtClean="0"/>
          </a:p>
          <a:p>
            <a:pPr algn="ctr"/>
            <a:r>
              <a:rPr lang="it-IT" sz="1400" b="1" u="none" dirty="0" err="1" smtClean="0"/>
              <a:t>Session</a:t>
            </a:r>
            <a:r>
              <a:rPr lang="it-IT" sz="1400" b="1" u="none" dirty="0" smtClean="0"/>
              <a:t> </a:t>
            </a:r>
            <a:r>
              <a:rPr lang="en-US" sz="1400" b="1" u="none" dirty="0" smtClean="0"/>
              <a:t>U1 Future Earth and Sustainability</a:t>
            </a:r>
            <a:endParaRPr lang="it-IT" sz="1400" b="1" u="none" dirty="0" smtClean="0"/>
          </a:p>
          <a:p>
            <a:pPr algn="ctr"/>
            <a:r>
              <a:rPr lang="en-US" sz="1200" u="none" dirty="0" smtClean="0"/>
              <a:t>June 23, 2015</a:t>
            </a:r>
            <a:endParaRPr lang="it-IT" sz="1200" u="none" dirty="0" smtClean="0"/>
          </a:p>
          <a:p>
            <a:pPr algn="ctr"/>
            <a:endParaRPr lang="it-IT" sz="1400" b="1" u="none" dirty="0" smtClean="0"/>
          </a:p>
          <a:p>
            <a:pPr algn="ctr"/>
            <a:r>
              <a:rPr lang="it-IT" sz="1400" b="1" u="none" dirty="0" smtClean="0"/>
              <a:t>Alberto Montanari</a:t>
            </a:r>
            <a:r>
              <a:rPr lang="it-IT" sz="1400" u="none" dirty="0" smtClean="0"/>
              <a:t/>
            </a:r>
            <a:br>
              <a:rPr lang="it-IT" sz="1400" u="none" dirty="0" smtClean="0"/>
            </a:br>
            <a:r>
              <a:rPr lang="it-IT" sz="1200" u="none" dirty="0" err="1" smtClean="0"/>
              <a:t>Department</a:t>
            </a:r>
            <a:r>
              <a:rPr lang="it-IT" sz="1200" u="none" dirty="0" smtClean="0"/>
              <a:t> DICAM </a:t>
            </a:r>
            <a:br>
              <a:rPr lang="it-IT" sz="1200" u="none" dirty="0" smtClean="0"/>
            </a:br>
            <a:r>
              <a:rPr lang="it-IT" sz="1200" u="none" dirty="0" err="1" smtClean="0"/>
              <a:t>University</a:t>
            </a:r>
            <a:r>
              <a:rPr lang="it-IT" sz="1200" u="none" dirty="0" smtClean="0"/>
              <a:t> </a:t>
            </a:r>
            <a:r>
              <a:rPr lang="it-IT" sz="1200" u="none" dirty="0" err="1" smtClean="0"/>
              <a:t>of</a:t>
            </a:r>
            <a:r>
              <a:rPr lang="it-IT" sz="1200" u="none" dirty="0" smtClean="0"/>
              <a:t> Bologna</a:t>
            </a:r>
            <a:br>
              <a:rPr lang="it-IT" sz="1200" u="none" dirty="0" smtClean="0"/>
            </a:br>
            <a:r>
              <a:rPr lang="it-IT" sz="1200" u="none" dirty="0" smtClean="0"/>
              <a:t>alberto.montanari@unibo.it</a:t>
            </a:r>
            <a:br>
              <a:rPr lang="it-IT" sz="1200" u="none" dirty="0" smtClean="0"/>
            </a:br>
            <a:r>
              <a:rPr lang="it-IT" sz="1200" u="none" dirty="0" smtClean="0"/>
              <a:t>www.albertomontanari.it</a:t>
            </a:r>
          </a:p>
        </p:txBody>
      </p:sp>
      <p:pic>
        <p:nvPicPr>
          <p:cNvPr id="5" name="Immagine 4" descr="sardegna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41099" y="2971789"/>
            <a:ext cx="4700920" cy="313394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32386" y="2331618"/>
            <a:ext cx="1931188" cy="641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Conferences\EGU2015\oral\world_nightligh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2491" y="1086602"/>
            <a:ext cx="6983759" cy="3390943"/>
          </a:xfrm>
          <a:prstGeom prst="rect">
            <a:avLst/>
          </a:prstGeom>
          <a:noFill/>
        </p:spPr>
      </p:pic>
      <p:sp>
        <p:nvSpPr>
          <p:cNvPr id="14" name="CasellaDiTesto 13"/>
          <p:cNvSpPr txBox="1"/>
          <p:nvPr/>
        </p:nvSpPr>
        <p:spPr>
          <a:xfrm>
            <a:off x="4349093" y="4471363"/>
            <a:ext cx="3832882" cy="21544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it-IT" sz="800" u="none" dirty="0" smtClean="0"/>
              <a:t>Source: EARTH AT NIGHT 2012, https://earthdata.nasa.gov/labs/worldview</a:t>
            </a:r>
          </a:p>
        </p:txBody>
      </p:sp>
      <p:sp>
        <p:nvSpPr>
          <p:cNvPr id="16" name="Text Box 66"/>
          <p:cNvSpPr txBox="1">
            <a:spLocks noChangeArrowheads="1"/>
          </p:cNvSpPr>
          <p:nvPr/>
        </p:nvSpPr>
        <p:spPr bwMode="auto">
          <a:xfrm>
            <a:off x="140212" y="4672529"/>
            <a:ext cx="418723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>
                <a:solidFill>
                  <a:srgbClr val="FF0000"/>
                </a:solidFill>
              </a:rPr>
              <a:t>Nighttime lights </a:t>
            </a:r>
            <a:r>
              <a:rPr lang="en-US" sz="2000" u="none" dirty="0" smtClean="0"/>
              <a:t>are associated with the geographical </a:t>
            </a:r>
            <a:r>
              <a:rPr lang="en-US" sz="2000" u="none" dirty="0" smtClean="0">
                <a:solidFill>
                  <a:srgbClr val="FF0000"/>
                </a:solidFill>
              </a:rPr>
              <a:t>position of the river network</a:t>
            </a:r>
            <a:r>
              <a:rPr lang="en-US" sz="2000" u="none" dirty="0" smtClean="0"/>
              <a:t> to locate the areas subjected to human pressure on water bodies</a:t>
            </a:r>
            <a:endParaRPr lang="en-US" sz="2000" u="none" dirty="0"/>
          </a:p>
        </p:txBody>
      </p:sp>
      <p:grpSp>
        <p:nvGrpSpPr>
          <p:cNvPr id="2" name="Gruppo 16"/>
          <p:cNvGrpSpPr/>
          <p:nvPr/>
        </p:nvGrpSpPr>
        <p:grpSpPr>
          <a:xfrm>
            <a:off x="4635803" y="4740841"/>
            <a:ext cx="4311968" cy="1548765"/>
            <a:chOff x="4635803" y="4740841"/>
            <a:chExt cx="4311968" cy="1548765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35803" y="4740841"/>
              <a:ext cx="4311968" cy="1548765"/>
            </a:xfrm>
            <a:prstGeom prst="rect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13" name="Rettangolo 12"/>
            <p:cNvSpPr/>
            <p:nvPr/>
          </p:nvSpPr>
          <p:spPr>
            <a:xfrm>
              <a:off x="5717969" y="6204856"/>
              <a:ext cx="3164774" cy="831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1"/>
          <p:cNvSpPr txBox="1"/>
          <p:nvPr/>
        </p:nvSpPr>
        <p:spPr>
          <a:xfrm>
            <a:off x="228601" y="971557"/>
            <a:ext cx="8795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Assessment of human pressure on water resources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257175" y="2797512"/>
            <a:ext cx="846772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Worldwide assessment of vulnerability (V) to floods using </a:t>
            </a:r>
            <a:r>
              <a:rPr lang="en-US" sz="2000" u="none" dirty="0" smtClean="0">
                <a:solidFill>
                  <a:srgbClr val="FF0000"/>
                </a:solidFill>
              </a:rPr>
              <a:t>nighttime lights</a:t>
            </a:r>
            <a:r>
              <a:rPr lang="en-US" sz="2000" u="none" dirty="0" smtClean="0"/>
              <a:t>,</a:t>
            </a:r>
            <a:r>
              <a:rPr lang="en-US" sz="2000" u="none" dirty="0" smtClean="0">
                <a:solidFill>
                  <a:srgbClr val="FF0000"/>
                </a:solidFill>
              </a:rPr>
              <a:t> </a:t>
            </a:r>
            <a:r>
              <a:rPr lang="en-US" sz="2000" u="none" dirty="0" smtClean="0"/>
              <a:t>without considering the evolution of flood hazard due to climate change</a:t>
            </a:r>
            <a:endParaRPr lang="en-US" sz="2000" u="none" dirty="0" smtClean="0">
              <a:solidFill>
                <a:srgbClr val="FF000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1524000" y="1476601"/>
            <a:ext cx="5857875" cy="132343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2000" b="1" u="none" dirty="0" smtClean="0"/>
              <a:t>R = HEV  </a:t>
            </a:r>
            <a:r>
              <a:rPr lang="en-US" sz="2000" u="none" dirty="0" smtClean="0"/>
              <a:t>		where 	R: risk</a:t>
            </a:r>
          </a:p>
          <a:p>
            <a:r>
              <a:rPr lang="en-US" sz="2000" u="none" dirty="0" smtClean="0"/>
              <a:t>				H: hazard</a:t>
            </a:r>
          </a:p>
          <a:p>
            <a:r>
              <a:rPr lang="en-US" sz="2000" u="none" dirty="0" smtClean="0"/>
              <a:t>				E: exposure</a:t>
            </a:r>
          </a:p>
          <a:p>
            <a:r>
              <a:rPr lang="en-US" sz="2000" u="none" dirty="0" smtClean="0"/>
              <a:t>				</a:t>
            </a:r>
            <a:r>
              <a:rPr lang="en-US" sz="2000" b="1" u="none" dirty="0" smtClean="0">
                <a:solidFill>
                  <a:srgbClr val="FF0000"/>
                </a:solidFill>
              </a:rPr>
              <a:t>V: vulnerability</a:t>
            </a:r>
          </a:p>
        </p:txBody>
      </p:sp>
      <p:pic>
        <p:nvPicPr>
          <p:cNvPr id="15" name="Picture 2" descr="C:\Users\User\Desktop\ppt_Durham_Alberto\river_ntw_UK.tif"/>
          <p:cNvPicPr>
            <a:picLocks noChangeAspect="1" noChangeArrowheads="1"/>
          </p:cNvPicPr>
          <p:nvPr/>
        </p:nvPicPr>
        <p:blipFill>
          <a:blip r:embed="rId2" cstate="print">
            <a:lum contrast="-30000"/>
          </a:blip>
          <a:srcRect l="7015" t="27385" r="9646" b="27076"/>
          <a:stretch>
            <a:fillRect/>
          </a:stretch>
        </p:blipFill>
        <p:spPr bwMode="auto">
          <a:xfrm>
            <a:off x="4912246" y="3421460"/>
            <a:ext cx="3274285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RelaxedModerately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3" descr="C:\Users\User\Desktop\ppt_Durham_Alberto\light_europe_2012.tif"/>
          <p:cNvPicPr>
            <a:picLocks noChangeAspect="1" noChangeArrowheads="1"/>
          </p:cNvPicPr>
          <p:nvPr/>
        </p:nvPicPr>
        <p:blipFill>
          <a:blip r:embed="rId3" cstate="print"/>
          <a:srcRect l="7401" t="33291" r="33365" b="35363"/>
          <a:stretch>
            <a:fillRect/>
          </a:stretch>
        </p:blipFill>
        <p:spPr bwMode="auto">
          <a:xfrm>
            <a:off x="797441" y="3421460"/>
            <a:ext cx="3322216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RelaxedModerately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Croce 19"/>
          <p:cNvSpPr/>
          <p:nvPr/>
        </p:nvSpPr>
        <p:spPr bwMode="auto">
          <a:xfrm>
            <a:off x="4380616" y="4463451"/>
            <a:ext cx="360000" cy="360000"/>
          </a:xfrm>
          <a:prstGeom prst="mathPlus">
            <a:avLst/>
          </a:prstGeom>
          <a:solidFill>
            <a:srgbClr val="0070C0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822182" y="5907918"/>
            <a:ext cx="3324516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u="none" dirty="0" smtClean="0"/>
              <a:t>Nighttime lights</a:t>
            </a:r>
            <a:endParaRPr lang="en-US" sz="2000" u="none" dirty="0" smtClean="0">
              <a:solidFill>
                <a:srgbClr val="FF0000"/>
              </a:solidFill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4944140" y="5907918"/>
            <a:ext cx="3221665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u="none" dirty="0" smtClean="0"/>
              <a:t>River network</a:t>
            </a:r>
            <a:endParaRPr lang="en-US" sz="2000" u="none" dirty="0" smtClean="0">
              <a:solidFill>
                <a:srgbClr val="FF0000"/>
              </a:solidFill>
            </a:endParaRPr>
          </a:p>
        </p:txBody>
      </p:sp>
      <p:sp>
        <p:nvSpPr>
          <p:cNvPr id="25" name="Rettangolo 24"/>
          <p:cNvSpPr/>
          <p:nvPr/>
        </p:nvSpPr>
        <p:spPr>
          <a:xfrm>
            <a:off x="7553324" y="6115050"/>
            <a:ext cx="159067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i="1" dirty="0" err="1" smtClean="0"/>
              <a:t>Ceola</a:t>
            </a:r>
            <a:r>
              <a:rPr lang="en-US" sz="1000" i="1" dirty="0" smtClean="0"/>
              <a:t> et al., 2014, GRL</a:t>
            </a:r>
            <a:endParaRPr lang="en-US" sz="1000" i="1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User\Desktop\ppt_Durham_Alberto\light_europe_2012.tif"/>
          <p:cNvPicPr>
            <a:picLocks noChangeAspect="1" noChangeArrowheads="1"/>
          </p:cNvPicPr>
          <p:nvPr/>
        </p:nvPicPr>
        <p:blipFill>
          <a:blip r:embed="rId2" cstate="print">
            <a:lum bright="56000" contrast="-70000"/>
          </a:blip>
          <a:srcRect l="7391" t="33178" r="33063" b="35367"/>
          <a:stretch>
            <a:fillRect/>
          </a:stretch>
        </p:blipFill>
        <p:spPr bwMode="auto">
          <a:xfrm>
            <a:off x="0" y="1028701"/>
            <a:ext cx="9144000" cy="5381624"/>
          </a:xfrm>
          <a:prstGeom prst="rect">
            <a:avLst/>
          </a:prstGeom>
          <a:noFill/>
        </p:spPr>
      </p:pic>
      <p:sp>
        <p:nvSpPr>
          <p:cNvPr id="18" name="CasellaDiTesto 17"/>
          <p:cNvSpPr txBox="1"/>
          <p:nvPr/>
        </p:nvSpPr>
        <p:spPr>
          <a:xfrm>
            <a:off x="257175" y="1007674"/>
            <a:ext cx="8856984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Nighttime lights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255182" y="1508707"/>
            <a:ext cx="8633638" cy="109260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/>
              <a:t>Time series from 1992 to 2013 (yearly average values)</a:t>
            </a:r>
          </a:p>
          <a:p>
            <a:pPr algn="just">
              <a:spcAft>
                <a:spcPts val="600"/>
              </a:spcAft>
            </a:pPr>
            <a:r>
              <a:rPr lang="en-US" sz="2000" u="none" dirty="0" smtClean="0"/>
              <a:t>Light is expressed through a Digital Number (DN) ranging from 0 (no light) to 63 (maximum luminosity), proportional to radiance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255182" y="4565073"/>
            <a:ext cx="8633638" cy="7848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/>
              <a:t>Spatial resolution: 30 arc second (0.00833°) – nearly 1 km at the equator</a:t>
            </a:r>
          </a:p>
          <a:p>
            <a:pPr algn="just">
              <a:spcAft>
                <a:spcPts val="600"/>
              </a:spcAft>
            </a:pPr>
            <a:r>
              <a:rPr lang="en-US" sz="2000" u="none" dirty="0" smtClean="0"/>
              <a:t>Spatial extension: 75° N – 65° S, 180° W-E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723023" y="3045043"/>
            <a:ext cx="2583712" cy="101566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u="none" dirty="0" smtClean="0"/>
              <a:t>Nightlights as a proxy of </a:t>
            </a:r>
            <a:r>
              <a:rPr lang="en-US" sz="2000" u="none" dirty="0" smtClean="0">
                <a:solidFill>
                  <a:srgbClr val="FF0000"/>
                </a:solidFill>
              </a:rPr>
              <a:t>anthropogenic presence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5309199" y="3045043"/>
            <a:ext cx="3058633" cy="101566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u="none" dirty="0" smtClean="0"/>
              <a:t>Human settlements and development in space and time</a:t>
            </a:r>
          </a:p>
        </p:txBody>
      </p:sp>
      <p:sp>
        <p:nvSpPr>
          <p:cNvPr id="20" name="Freccia a destra 19"/>
          <p:cNvSpPr/>
          <p:nvPr/>
        </p:nvSpPr>
        <p:spPr bwMode="auto">
          <a:xfrm>
            <a:off x="3914563" y="3425284"/>
            <a:ext cx="786809" cy="255181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264706" y="5727370"/>
            <a:ext cx="863363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en-US" sz="1000" u="none" dirty="0" smtClean="0"/>
              <a:t>Image and Data processing by NOAA’s National Geophysical Data Center. DMSP collected by the US Air Force Weather Agency</a:t>
            </a:r>
          </a:p>
        </p:txBody>
      </p:sp>
      <p:sp>
        <p:nvSpPr>
          <p:cNvPr id="29" name="Rettangolo 28"/>
          <p:cNvSpPr/>
          <p:nvPr/>
        </p:nvSpPr>
        <p:spPr>
          <a:xfrm>
            <a:off x="7553324" y="6096000"/>
            <a:ext cx="159067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i="1" dirty="0" err="1" smtClean="0"/>
              <a:t>Ceola</a:t>
            </a:r>
            <a:r>
              <a:rPr lang="en-US" sz="1000" i="1" dirty="0" smtClean="0"/>
              <a:t> et al., 2014, GRL</a:t>
            </a:r>
            <a:endParaRPr lang="en-US" sz="1000" i="1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319" y="3108425"/>
            <a:ext cx="4989195" cy="208026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8" name="CasellaDiTesto 17"/>
          <p:cNvSpPr txBox="1"/>
          <p:nvPr/>
        </p:nvSpPr>
        <p:spPr>
          <a:xfrm>
            <a:off x="257175" y="1007674"/>
            <a:ext cx="8856984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Nighttime lights</a:t>
            </a:r>
          </a:p>
        </p:txBody>
      </p:sp>
      <p:grpSp>
        <p:nvGrpSpPr>
          <p:cNvPr id="2" name="Gruppo 21"/>
          <p:cNvGrpSpPr/>
          <p:nvPr/>
        </p:nvGrpSpPr>
        <p:grpSpPr>
          <a:xfrm>
            <a:off x="297712" y="1701218"/>
            <a:ext cx="4752753" cy="1212111"/>
            <a:chOff x="297712" y="1499191"/>
            <a:chExt cx="4752753" cy="1212111"/>
          </a:xfrm>
        </p:grpSpPr>
        <p:sp>
          <p:nvSpPr>
            <p:cNvPr id="21" name="Rettangolo 20"/>
            <p:cNvSpPr/>
            <p:nvPr/>
          </p:nvSpPr>
          <p:spPr>
            <a:xfrm>
              <a:off x="297712" y="1499191"/>
              <a:ext cx="4752753" cy="121211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4403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t="14879"/>
            <a:stretch>
              <a:fillRect/>
            </a:stretch>
          </p:blipFill>
          <p:spPr bwMode="auto">
            <a:xfrm>
              <a:off x="318978" y="1509823"/>
              <a:ext cx="4703445" cy="951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03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80576" y="2441613"/>
              <a:ext cx="1980248" cy="254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0302" y="2052086"/>
            <a:ext cx="4249103" cy="1788795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6" cstate="print"/>
          <a:srcRect t="2204"/>
          <a:stretch>
            <a:fillRect/>
          </a:stretch>
        </p:blipFill>
        <p:spPr bwMode="auto">
          <a:xfrm>
            <a:off x="3645647" y="3955300"/>
            <a:ext cx="5314950" cy="2216048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asellaDiTesto 18"/>
          <p:cNvSpPr txBox="1"/>
          <p:nvPr/>
        </p:nvSpPr>
        <p:spPr>
          <a:xfrm>
            <a:off x="272611" y="1007674"/>
            <a:ext cx="2537264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River network</a:t>
            </a:r>
          </a:p>
        </p:txBody>
      </p:sp>
      <p:sp>
        <p:nvSpPr>
          <p:cNvPr id="21" name="Rettangolo 20"/>
          <p:cNvSpPr/>
          <p:nvPr/>
        </p:nvSpPr>
        <p:spPr>
          <a:xfrm>
            <a:off x="4401880" y="2724199"/>
            <a:ext cx="45720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/>
              <a:t>Spatial resolution: 30 arc second (0.00833°) - nearly 1 km at the equator</a:t>
            </a:r>
          </a:p>
          <a:p>
            <a:pPr algn="just">
              <a:spcAft>
                <a:spcPts val="600"/>
              </a:spcAft>
            </a:pPr>
            <a:endParaRPr lang="en-US" sz="2000" u="none" dirty="0" smtClean="0"/>
          </a:p>
          <a:p>
            <a:pPr>
              <a:spcAft>
                <a:spcPts val="600"/>
              </a:spcAft>
            </a:pPr>
            <a:r>
              <a:rPr lang="en-US" sz="2000" u="none" dirty="0" smtClean="0"/>
              <a:t>Spatial extension: 62° N - 55° S, 138 W- 180° E</a:t>
            </a:r>
          </a:p>
        </p:txBody>
      </p:sp>
      <p:grpSp>
        <p:nvGrpSpPr>
          <p:cNvPr id="2" name="Gruppo 21"/>
          <p:cNvGrpSpPr/>
          <p:nvPr/>
        </p:nvGrpSpPr>
        <p:grpSpPr>
          <a:xfrm>
            <a:off x="467865" y="2208928"/>
            <a:ext cx="4118312" cy="2913321"/>
            <a:chOff x="467865" y="2222205"/>
            <a:chExt cx="4118312" cy="2913321"/>
          </a:xfrm>
        </p:grpSpPr>
        <p:pic>
          <p:nvPicPr>
            <p:cNvPr id="25" name="Picture 2" descr="C:\Users\User\Desktop\ppt_Durham_Alberto\river_ntw_UK.tif"/>
            <p:cNvPicPr>
              <a:picLocks noChangeAspect="1" noChangeArrowheads="1"/>
            </p:cNvPicPr>
            <p:nvPr/>
          </p:nvPicPr>
          <p:blipFill>
            <a:blip r:embed="rId2" cstate="print"/>
            <a:srcRect l="7890" t="27859" r="9862" b="27222"/>
            <a:stretch>
              <a:fillRect/>
            </a:stretch>
          </p:blipFill>
          <p:spPr bwMode="auto">
            <a:xfrm>
              <a:off x="467865" y="2222205"/>
              <a:ext cx="3710730" cy="2854408"/>
            </a:xfrm>
            <a:prstGeom prst="rect">
              <a:avLst/>
            </a:prstGeom>
            <a:noFill/>
          </p:spPr>
        </p:pic>
        <p:sp>
          <p:nvSpPr>
            <p:cNvPr id="26" name="Rettangolo 25"/>
            <p:cNvSpPr/>
            <p:nvPr/>
          </p:nvSpPr>
          <p:spPr bwMode="auto">
            <a:xfrm>
              <a:off x="3774558" y="4869712"/>
              <a:ext cx="510363" cy="2658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7" name="Rettangolo 26"/>
            <p:cNvSpPr/>
            <p:nvPr/>
          </p:nvSpPr>
          <p:spPr bwMode="auto">
            <a:xfrm>
              <a:off x="4075814" y="4671238"/>
              <a:ext cx="510363" cy="2658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8" name="CasellaDiTesto 27"/>
          <p:cNvSpPr txBox="1"/>
          <p:nvPr/>
        </p:nvSpPr>
        <p:spPr>
          <a:xfrm>
            <a:off x="255181" y="5032045"/>
            <a:ext cx="863363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en-US" sz="1000" u="none" dirty="0" smtClean="0"/>
              <a:t>http://hydrosheds.cr.usgs.gov</a:t>
            </a:r>
          </a:p>
        </p:txBody>
      </p:sp>
      <p:sp>
        <p:nvSpPr>
          <p:cNvPr id="31" name="Rettangolo 30"/>
          <p:cNvSpPr/>
          <p:nvPr/>
        </p:nvSpPr>
        <p:spPr>
          <a:xfrm>
            <a:off x="7553324" y="5791200"/>
            <a:ext cx="159067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i="1" dirty="0" err="1" smtClean="0"/>
              <a:t>Ceola</a:t>
            </a:r>
            <a:r>
              <a:rPr lang="en-US" sz="1000" i="1" dirty="0" smtClean="0"/>
              <a:t> et al., 2014, GRL</a:t>
            </a:r>
            <a:endParaRPr lang="en-US" sz="1000" i="1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20" descr="D:\Post-Doc_UNIBO\Progetti\LIGHT_RIVER\PAPER\GRL\submission\revised\Figure_river_position_Italy.png"/>
          <p:cNvPicPr>
            <a:picLocks noChangeAspect="1"/>
          </p:cNvPicPr>
          <p:nvPr/>
        </p:nvPicPr>
        <p:blipFill>
          <a:blip r:embed="rId3" cstate="print"/>
          <a:srcRect l="2471" t="24730"/>
          <a:stretch>
            <a:fillRect/>
          </a:stretch>
        </p:blipFill>
        <p:spPr bwMode="auto">
          <a:xfrm>
            <a:off x="499920" y="3713204"/>
            <a:ext cx="4104000" cy="2666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magine 17" descr="D:\Post-Doc_UNIBO\Progetti\LIGHT_RIVER\PAPER\GRL\submission\revised\Figure_nightlights2.png"/>
          <p:cNvPicPr>
            <a:picLocks noChangeAspect="1"/>
          </p:cNvPicPr>
          <p:nvPr/>
        </p:nvPicPr>
        <p:blipFill>
          <a:blip r:embed="rId4" cstate="print"/>
          <a:srcRect l="3724" t="14423" r="3893" b="3846"/>
          <a:stretch>
            <a:fillRect/>
          </a:stretch>
        </p:blipFill>
        <p:spPr bwMode="auto">
          <a:xfrm>
            <a:off x="4501677" y="1504949"/>
            <a:ext cx="4368434" cy="2092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ttangolo 18"/>
          <p:cNvSpPr/>
          <p:nvPr/>
        </p:nvSpPr>
        <p:spPr>
          <a:xfrm>
            <a:off x="414671" y="2100528"/>
            <a:ext cx="38064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u="none" dirty="0" smtClean="0"/>
              <a:t>Spatial extensions of global night-time lights (black solid line) and river network derived from </a:t>
            </a:r>
            <a:r>
              <a:rPr lang="en-US" sz="1200" u="none" dirty="0" err="1" smtClean="0"/>
              <a:t>HydroSHEDS</a:t>
            </a:r>
            <a:r>
              <a:rPr lang="en-US" sz="1200" u="none" dirty="0" smtClean="0"/>
              <a:t> (solid blue line). 2010 global nightlights are shown as an example.</a:t>
            </a:r>
            <a:endParaRPr lang="en-US" sz="1200" u="none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4763381" y="4595639"/>
            <a:ext cx="41254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u="none" dirty="0" smtClean="0"/>
              <a:t>Po river network (Italy): (A) identification of the study area (red rectangle); (B) satellite image (from Google Maps); (C) satellite image coupled with </a:t>
            </a:r>
            <a:r>
              <a:rPr lang="en-US" sz="1200" u="none" dirty="0" err="1" smtClean="0"/>
              <a:t>HydroSHEDS</a:t>
            </a:r>
            <a:r>
              <a:rPr lang="en-US" sz="1200" u="none" dirty="0" smtClean="0"/>
              <a:t> river network; (D) satellite image coupled with </a:t>
            </a:r>
            <a:r>
              <a:rPr lang="en-US" sz="1200" u="none" dirty="0" err="1" smtClean="0"/>
              <a:t>HydroSHEDS</a:t>
            </a:r>
            <a:r>
              <a:rPr lang="en-US" sz="1200" u="none" dirty="0" smtClean="0"/>
              <a:t> river network and 2012 night-time lights.</a:t>
            </a:r>
            <a:endParaRPr lang="en-US" sz="1200" u="none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283757" y="967371"/>
            <a:ext cx="8633638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Worldwide nightlight data associated to the river network to quantify human pressure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sellaDiTesto 12"/>
          <p:cNvSpPr txBox="1"/>
          <p:nvPr/>
        </p:nvSpPr>
        <p:spPr>
          <a:xfrm>
            <a:off x="283757" y="957846"/>
            <a:ext cx="8633638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Worldwide nightlight data associated to the river network to quantify human pressure</a:t>
            </a:r>
          </a:p>
        </p:txBody>
      </p:sp>
      <p:pic>
        <p:nvPicPr>
          <p:cNvPr id="4098" name="Picture 2" descr="D:\Conferences\EGU2015\oral\Nile_delta_GR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830" y="1886229"/>
            <a:ext cx="3794945" cy="3785909"/>
          </a:xfrm>
          <a:prstGeom prst="rect">
            <a:avLst/>
          </a:prstGeom>
          <a:noFill/>
        </p:spPr>
      </p:pic>
      <p:sp>
        <p:nvSpPr>
          <p:cNvPr id="14" name="CasellaDiTesto 13"/>
          <p:cNvSpPr txBox="1"/>
          <p:nvPr/>
        </p:nvSpPr>
        <p:spPr>
          <a:xfrm>
            <a:off x="4678322" y="2095903"/>
            <a:ext cx="4178594" cy="3016210"/>
          </a:xfrm>
          <a:prstGeom prst="rect">
            <a:avLst/>
          </a:prstGeom>
          <a:noFill/>
          <a:ln w="22225">
            <a:noFill/>
          </a:ln>
        </p:spPr>
        <p:txBody>
          <a:bodyPr wrap="square" rtlCol="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u="none" dirty="0" smtClean="0"/>
              <a:t>3 scales of analysis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US" sz="2000" u="none" dirty="0" smtClean="0"/>
              <a:t> Global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US" sz="2000" u="none" dirty="0" smtClean="0"/>
              <a:t> Continental</a:t>
            </a:r>
          </a:p>
          <a:p>
            <a:pPr marL="180975" indent="-180975">
              <a:spcAft>
                <a:spcPts val="600"/>
              </a:spcAft>
              <a:buFontTx/>
              <a:buChar char="-"/>
            </a:pPr>
            <a:r>
              <a:rPr lang="en-US" sz="2000" u="none" dirty="0" smtClean="0"/>
              <a:t>National (countries with pop. &gt; 300 k inhabitants)</a:t>
            </a:r>
          </a:p>
          <a:p>
            <a:pPr>
              <a:spcAft>
                <a:spcPts val="600"/>
              </a:spcAft>
              <a:buFontTx/>
              <a:buChar char="-"/>
            </a:pPr>
            <a:endParaRPr lang="en-US" sz="2000" u="none" dirty="0" smtClean="0"/>
          </a:p>
          <a:p>
            <a:pPr>
              <a:spcAft>
                <a:spcPts val="600"/>
              </a:spcAft>
            </a:pPr>
            <a:endParaRPr lang="en-US" sz="2000" u="none" dirty="0" smtClean="0"/>
          </a:p>
          <a:p>
            <a:pPr algn="ctr">
              <a:spcAft>
                <a:spcPts val="600"/>
              </a:spcAft>
            </a:pPr>
            <a:r>
              <a:rPr lang="en-US" sz="2000" u="none" dirty="0" smtClean="0"/>
              <a:t>175 study regions overall 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467822" y="5638800"/>
            <a:ext cx="40829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u="none" dirty="0" smtClean="0"/>
              <a:t>Nightlight across the Nile River and Delta Region: (a) 2012 satellite image and (b) variation in nighttime light intensity in correspondence of the river network between 2012 and 1992</a:t>
            </a:r>
            <a:endParaRPr lang="en-US" sz="1200" u="none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7553325" y="6037997"/>
            <a:ext cx="159067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i="1" dirty="0" err="1" smtClean="0"/>
              <a:t>Ceola</a:t>
            </a:r>
            <a:r>
              <a:rPr lang="en-US" sz="1000" i="1" dirty="0" smtClean="0"/>
              <a:t> et al., 2014, GRL</a:t>
            </a:r>
            <a:endParaRPr lang="en-US" sz="1000" i="1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Freccia in giù 9"/>
          <p:cNvSpPr/>
          <p:nvPr/>
        </p:nvSpPr>
        <p:spPr>
          <a:xfrm>
            <a:off x="6602815" y="4167994"/>
            <a:ext cx="329609" cy="39340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 bwMode="auto">
          <a:xfrm>
            <a:off x="4543425" y="2000250"/>
            <a:ext cx="4029075" cy="3162300"/>
          </a:xfrm>
          <a:prstGeom prst="round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255181" y="1139799"/>
            <a:ext cx="8633638" cy="452431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Goal 1</a:t>
            </a:r>
          </a:p>
          <a:p>
            <a:pPr algn="just">
              <a:spcAft>
                <a:spcPts val="600"/>
              </a:spcAft>
            </a:pPr>
            <a:endParaRPr lang="en-US" sz="2000" u="none" dirty="0" smtClean="0"/>
          </a:p>
          <a:p>
            <a:pPr algn="just">
              <a:spcAft>
                <a:spcPts val="600"/>
              </a:spcAft>
            </a:pPr>
            <a:r>
              <a:rPr lang="en-US" sz="2000" u="none" dirty="0" smtClean="0"/>
              <a:t>To test for a </a:t>
            </a:r>
            <a:r>
              <a:rPr lang="en-US" sz="2000" u="none" dirty="0" smtClean="0">
                <a:solidFill>
                  <a:srgbClr val="FF0000"/>
                </a:solidFill>
              </a:rPr>
              <a:t>correlation</a:t>
            </a:r>
            <a:r>
              <a:rPr lang="en-US" sz="2000" u="none" dirty="0" smtClean="0"/>
              <a:t> between </a:t>
            </a:r>
            <a:r>
              <a:rPr lang="en-US" sz="2000" u="none" dirty="0" smtClean="0">
                <a:solidFill>
                  <a:srgbClr val="FF0000"/>
                </a:solidFill>
              </a:rPr>
              <a:t>nightlights &amp; economic losses </a:t>
            </a:r>
            <a:r>
              <a:rPr lang="en-US" sz="2000" u="none" dirty="0" smtClean="0"/>
              <a:t>due to floods (study period 1992-2012 – </a:t>
            </a:r>
            <a:r>
              <a:rPr lang="en-US" sz="2000" u="none" dirty="0" err="1" smtClean="0"/>
              <a:t>Ceola</a:t>
            </a:r>
            <a:r>
              <a:rPr lang="en-US" sz="2000" u="none" dirty="0" smtClean="0"/>
              <a:t> et al., GRL 2014)</a:t>
            </a:r>
          </a:p>
          <a:p>
            <a:pPr algn="just">
              <a:spcAft>
                <a:spcPts val="600"/>
              </a:spcAft>
            </a:pPr>
            <a:endParaRPr lang="en-US" sz="2000" dirty="0" smtClean="0"/>
          </a:p>
          <a:p>
            <a:pPr algn="just">
              <a:spcAft>
                <a:spcPts val="600"/>
              </a:spcAft>
            </a:pPr>
            <a:endParaRPr lang="en-US" sz="2000" dirty="0" smtClean="0"/>
          </a:p>
          <a:p>
            <a:pPr algn="just">
              <a:spcAft>
                <a:spcPts val="600"/>
              </a:spcAft>
            </a:pPr>
            <a:endParaRPr lang="en-US" sz="2000" dirty="0" smtClean="0"/>
          </a:p>
          <a:p>
            <a:pPr>
              <a:spcAft>
                <a:spcPts val="600"/>
              </a:spcAft>
            </a:pPr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Goal 2</a:t>
            </a:r>
          </a:p>
          <a:p>
            <a:pPr algn="just">
              <a:spcAft>
                <a:spcPts val="600"/>
              </a:spcAft>
            </a:pPr>
            <a:endParaRPr lang="en-US" sz="2000" u="none" dirty="0" smtClean="0"/>
          </a:p>
          <a:p>
            <a:pPr algn="just">
              <a:spcAft>
                <a:spcPts val="600"/>
              </a:spcAft>
            </a:pPr>
            <a:r>
              <a:rPr lang="en-US" sz="2000" u="none" dirty="0" smtClean="0"/>
              <a:t>To examine the </a:t>
            </a:r>
            <a:r>
              <a:rPr lang="en-US" sz="2000" u="none" dirty="0" smtClean="0">
                <a:solidFill>
                  <a:srgbClr val="FF0000"/>
                </a:solidFill>
              </a:rPr>
              <a:t>temporal trends </a:t>
            </a:r>
            <a:r>
              <a:rPr lang="en-US" sz="2000" u="none" dirty="0" smtClean="0"/>
              <a:t>of </a:t>
            </a:r>
            <a:r>
              <a:rPr lang="en-US" sz="2000" u="none" dirty="0" smtClean="0">
                <a:solidFill>
                  <a:srgbClr val="FF0000"/>
                </a:solidFill>
              </a:rPr>
              <a:t>nightlights</a:t>
            </a:r>
            <a:r>
              <a:rPr lang="en-US" sz="2000" u="none" dirty="0" smtClean="0"/>
              <a:t> in the proximity of the river network from 1992 to 2013 &amp; identify </a:t>
            </a:r>
            <a:r>
              <a:rPr lang="en-US" sz="2000" u="none" dirty="0" smtClean="0">
                <a:solidFill>
                  <a:srgbClr val="FF0000"/>
                </a:solidFill>
              </a:rPr>
              <a:t>human exposure </a:t>
            </a:r>
            <a:r>
              <a:rPr lang="en-US" sz="2000" u="none" dirty="0" smtClean="0"/>
              <a:t>enhancement (</a:t>
            </a:r>
            <a:r>
              <a:rPr lang="en-US" sz="2000" u="none" dirty="0" err="1" smtClean="0"/>
              <a:t>Ceola</a:t>
            </a:r>
            <a:r>
              <a:rPr lang="en-US" sz="2000" u="none" dirty="0" smtClean="0"/>
              <a:t> et al., WRR, submitted)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asellaDiTesto 27"/>
          <p:cNvSpPr txBox="1"/>
          <p:nvPr/>
        </p:nvSpPr>
        <p:spPr>
          <a:xfrm>
            <a:off x="276225" y="5595520"/>
            <a:ext cx="8658225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1600" u="none" dirty="0" smtClean="0"/>
              <a:t>The analysis shows a </a:t>
            </a:r>
            <a:r>
              <a:rPr lang="en-US" sz="1600" u="none" dirty="0" smtClean="0">
                <a:solidFill>
                  <a:srgbClr val="FF0000"/>
                </a:solidFill>
              </a:rPr>
              <a:t>general increment </a:t>
            </a:r>
            <a:r>
              <a:rPr lang="en-US" sz="1600" u="none" dirty="0" smtClean="0"/>
              <a:t>of yearly-averaged nighttime lights from 1992 to 2012, thus revealing an increased </a:t>
            </a:r>
            <a:r>
              <a:rPr lang="en-US" sz="1600" u="none" dirty="0" smtClean="0">
                <a:solidFill>
                  <a:srgbClr val="FF0000"/>
                </a:solidFill>
              </a:rPr>
              <a:t>exposure</a:t>
            </a:r>
            <a:r>
              <a:rPr lang="en-US" sz="1600" u="none" dirty="0" smtClean="0"/>
              <a:t> of human settlements to flood events during the last years</a:t>
            </a: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" cstate="print"/>
          <a:srcRect t="1543"/>
          <a:stretch>
            <a:fillRect/>
          </a:stretch>
        </p:blipFill>
        <p:spPr bwMode="auto">
          <a:xfrm>
            <a:off x="264897" y="1579425"/>
            <a:ext cx="8193304" cy="404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sellaDiTesto 7"/>
          <p:cNvSpPr txBox="1"/>
          <p:nvPr/>
        </p:nvSpPr>
        <p:spPr>
          <a:xfrm>
            <a:off x="307237" y="990393"/>
            <a:ext cx="85804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Results from Goal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257175" y="1566665"/>
            <a:ext cx="8639175" cy="28007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The proximity of population to streams &amp; rivers is a source of major concern in the context of</a:t>
            </a:r>
          </a:p>
          <a:p>
            <a:pPr algn="just"/>
            <a:endParaRPr lang="en-US" sz="2000" u="none" dirty="0" smtClean="0"/>
          </a:p>
          <a:p>
            <a:pPr marL="363538" algn="just">
              <a:buFont typeface="Arial" pitchFamily="34" charset="0"/>
              <a:buChar char="•"/>
            </a:pPr>
            <a:r>
              <a:rPr lang="en-US" sz="2000" u="none" dirty="0" smtClean="0"/>
              <a:t> flood risk</a:t>
            </a:r>
          </a:p>
          <a:p>
            <a:pPr marL="363538" algn="just"/>
            <a:endParaRPr lang="en-US" sz="1200" u="none" dirty="0" smtClean="0"/>
          </a:p>
          <a:p>
            <a:pPr marL="363538" algn="just">
              <a:buFont typeface="Arial" pitchFamily="34" charset="0"/>
              <a:buChar char="•"/>
            </a:pPr>
            <a:r>
              <a:rPr lang="en-US" sz="2000" u="none" dirty="0" smtClean="0"/>
              <a:t> water pollution</a:t>
            </a:r>
          </a:p>
          <a:p>
            <a:pPr marL="363538" algn="just"/>
            <a:endParaRPr lang="en-US" sz="1200" u="none" dirty="0" smtClean="0"/>
          </a:p>
          <a:p>
            <a:pPr marL="363538" algn="just">
              <a:buFont typeface="Arial" pitchFamily="34" charset="0"/>
              <a:buChar char="•"/>
            </a:pPr>
            <a:r>
              <a:rPr lang="en-US" sz="2000" u="none" dirty="0" smtClean="0"/>
              <a:t> anthropogenic use of water resources</a:t>
            </a:r>
          </a:p>
          <a:p>
            <a:pPr marL="363538" algn="just"/>
            <a:endParaRPr lang="en-US" sz="1200" u="none" dirty="0" smtClean="0"/>
          </a:p>
          <a:p>
            <a:pPr marL="363538" algn="just">
              <a:buFont typeface="Arial" pitchFamily="34" charset="0"/>
              <a:buChar char="•"/>
            </a:pPr>
            <a:r>
              <a:rPr lang="en-US" sz="2000" u="none" dirty="0" smtClean="0"/>
              <a:t> alteration of river ecosystem dynamics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2362427" y="4708401"/>
            <a:ext cx="5909711" cy="132343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How close do we live to fluvial water bodies?</a:t>
            </a:r>
          </a:p>
          <a:p>
            <a:pPr algn="just"/>
            <a:endParaRPr lang="en-US" sz="2000" u="none" dirty="0" smtClean="0"/>
          </a:p>
          <a:p>
            <a:pPr algn="just"/>
            <a:r>
              <a:rPr lang="en-US" sz="2000" u="none" dirty="0" smtClean="0"/>
              <a:t>How has human proximity to rivers changed in time?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171451" y="1066807"/>
            <a:ext cx="8795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Temporal evolution of human proximity to rivers</a:t>
            </a:r>
          </a:p>
        </p:txBody>
      </p:sp>
      <p:grpSp>
        <p:nvGrpSpPr>
          <p:cNvPr id="2" name="Gruppo 19"/>
          <p:cNvGrpSpPr>
            <a:grpSpLocks noChangeAspect="1"/>
          </p:cNvGrpSpPr>
          <p:nvPr/>
        </p:nvGrpSpPr>
        <p:grpSpPr>
          <a:xfrm>
            <a:off x="966733" y="4907796"/>
            <a:ext cx="1224000" cy="914400"/>
            <a:chOff x="1579869" y="2885320"/>
            <a:chExt cx="612000" cy="457200"/>
          </a:xfrm>
        </p:grpSpPr>
        <p:sp>
          <p:nvSpPr>
            <p:cNvPr id="8" name="Rettangolo 7"/>
            <p:cNvSpPr/>
            <p:nvPr/>
          </p:nvSpPr>
          <p:spPr>
            <a:xfrm>
              <a:off x="1579869" y="2885320"/>
              <a:ext cx="6120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0" name="Picture 2" descr="http://3.bp.blogspot.com/_ziidT25oGY4/TAn79dyseVI/AAAAAAAAAc8/vx8WlERQD-o/s1600/question.jpg"/>
            <p:cNvPicPr>
              <a:picLocks noChangeAspect="1" noChangeArrowheads="1"/>
            </p:cNvPicPr>
            <p:nvPr/>
          </p:nvPicPr>
          <p:blipFill>
            <a:blip r:embed="rId2" cstate="print"/>
            <a:srcRect t="2876" b="6440"/>
            <a:stretch>
              <a:fillRect/>
            </a:stretch>
          </p:blipFill>
          <p:spPr bwMode="auto">
            <a:xfrm>
              <a:off x="1639740" y="2891546"/>
              <a:ext cx="492258" cy="4464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 l="23217" r="23757"/>
          <a:stretch>
            <a:fillRect/>
          </a:stretch>
        </p:blipFill>
        <p:spPr bwMode="auto">
          <a:xfrm>
            <a:off x="6500006" y="1329057"/>
            <a:ext cx="2537189" cy="478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Global water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emergency</a:t>
            </a:r>
            <a:endParaRPr lang="it-IT" sz="24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108445" y="1770646"/>
            <a:ext cx="74626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Tx/>
              <a:buChar char="-"/>
            </a:pPr>
            <a:r>
              <a:rPr lang="it-IT" b="1" u="none" dirty="0" err="1" smtClean="0"/>
              <a:t>Increasing</a:t>
            </a:r>
            <a:r>
              <a:rPr lang="it-IT" b="1" u="none" dirty="0" smtClean="0"/>
              <a:t> </a:t>
            </a:r>
            <a:r>
              <a:rPr lang="it-IT" b="1" u="none" dirty="0" err="1" smtClean="0"/>
              <a:t>reciprocal</a:t>
            </a:r>
            <a:r>
              <a:rPr lang="it-IT" b="1" u="none" dirty="0" smtClean="0"/>
              <a:t> </a:t>
            </a:r>
            <a:r>
              <a:rPr lang="it-IT" b="1" u="none" dirty="0" err="1" smtClean="0"/>
              <a:t>pressure</a:t>
            </a:r>
            <a:r>
              <a:rPr lang="it-IT" b="1" u="none" dirty="0" smtClean="0"/>
              <a:t> </a:t>
            </a:r>
            <a:r>
              <a:rPr lang="it-IT" b="1" u="none" dirty="0" err="1" smtClean="0"/>
              <a:t>between</a:t>
            </a:r>
            <a:r>
              <a:rPr lang="it-IT" b="1" u="none" dirty="0" smtClean="0"/>
              <a:t> water </a:t>
            </a:r>
            <a:r>
              <a:rPr lang="it-IT" b="1" u="none" dirty="0" err="1" smtClean="0"/>
              <a:t>systems</a:t>
            </a:r>
            <a:r>
              <a:rPr lang="it-IT" b="1" u="none" dirty="0" smtClean="0"/>
              <a:t> and </a:t>
            </a:r>
            <a:r>
              <a:rPr lang="it-IT" b="1" u="none" dirty="0" smtClean="0"/>
              <a:t>society in the Future </a:t>
            </a:r>
            <a:r>
              <a:rPr lang="it-IT" b="1" u="none" dirty="0" err="1" smtClean="0"/>
              <a:t>Earth</a:t>
            </a:r>
            <a:r>
              <a:rPr lang="it-IT" b="1" u="none" dirty="0" smtClean="0"/>
              <a:t>.</a:t>
            </a:r>
            <a:endParaRPr lang="it-IT" b="1" u="none" dirty="0" smtClean="0"/>
          </a:p>
          <a:p>
            <a:pPr marL="177800" indent="-177800">
              <a:buFontTx/>
              <a:buChar char="-"/>
            </a:pPr>
            <a:r>
              <a:rPr lang="it-IT" u="none" dirty="0" err="1" smtClean="0"/>
              <a:t>Floods</a:t>
            </a:r>
            <a:r>
              <a:rPr lang="it-IT" u="none" dirty="0" smtClean="0"/>
              <a:t>, </a:t>
            </a:r>
            <a:r>
              <a:rPr lang="it-IT" u="none" dirty="0" err="1" smtClean="0"/>
              <a:t>droughts</a:t>
            </a:r>
            <a:r>
              <a:rPr lang="it-IT" u="none" dirty="0" smtClean="0"/>
              <a:t>, and water </a:t>
            </a:r>
            <a:r>
              <a:rPr lang="it-IT" u="none" dirty="0" err="1" smtClean="0"/>
              <a:t>scarcity</a:t>
            </a:r>
            <a:r>
              <a:rPr lang="it-IT" u="none" dirty="0" smtClean="0"/>
              <a:t> are </a:t>
            </a:r>
            <a:r>
              <a:rPr lang="it-IT" u="none" dirty="0" err="1" smtClean="0"/>
              <a:t>exacerbating</a:t>
            </a:r>
            <a:r>
              <a:rPr lang="it-IT" u="none" dirty="0" smtClean="0"/>
              <a:t>. Water</a:t>
            </a:r>
            <a:br>
              <a:rPr lang="it-IT" u="none" dirty="0" smtClean="0"/>
            </a:br>
            <a:r>
              <a:rPr lang="it-IT" u="none" dirty="0" err="1" smtClean="0"/>
              <a:t>quality</a:t>
            </a:r>
            <a:r>
              <a:rPr lang="it-IT" u="none" dirty="0" smtClean="0"/>
              <a:t> </a:t>
            </a:r>
            <a:r>
              <a:rPr lang="it-IT" u="none" dirty="0" err="1" smtClean="0"/>
              <a:t>is</a:t>
            </a:r>
            <a:r>
              <a:rPr lang="it-IT" u="none" dirty="0" smtClean="0"/>
              <a:t> </a:t>
            </a:r>
            <a:r>
              <a:rPr lang="it-IT" u="none" dirty="0" err="1" smtClean="0"/>
              <a:t>deteriorating</a:t>
            </a:r>
            <a:r>
              <a:rPr lang="it-IT" u="none" dirty="0" smtClean="0"/>
              <a:t>.</a:t>
            </a:r>
          </a:p>
          <a:p>
            <a:pPr marL="177800" indent="-177800">
              <a:buFontTx/>
              <a:buChar char="-"/>
            </a:pPr>
            <a:r>
              <a:rPr lang="it-IT" u="none" dirty="0" err="1" smtClean="0"/>
              <a:t>What</a:t>
            </a:r>
            <a:r>
              <a:rPr lang="it-IT" u="none" dirty="0" smtClean="0"/>
              <a:t> are the </a:t>
            </a:r>
            <a:r>
              <a:rPr lang="it-IT" u="none" dirty="0" err="1" smtClean="0"/>
              <a:t>causes</a:t>
            </a:r>
            <a:r>
              <a:rPr lang="it-IT" u="none" dirty="0" smtClean="0"/>
              <a:t>:</a:t>
            </a:r>
          </a:p>
          <a:p>
            <a:pPr marL="177800" indent="-177800"/>
            <a:r>
              <a:rPr lang="it-IT" u="none" dirty="0" smtClean="0"/>
              <a:t>	(1) </a:t>
            </a:r>
            <a:r>
              <a:rPr lang="it-IT" u="none" dirty="0" err="1" smtClean="0"/>
              <a:t>Human</a:t>
            </a:r>
            <a:r>
              <a:rPr lang="it-IT" u="none" dirty="0" smtClean="0"/>
              <a:t> </a:t>
            </a:r>
            <a:r>
              <a:rPr lang="it-IT" u="none" dirty="0" err="1" smtClean="0"/>
              <a:t>pressure</a:t>
            </a:r>
            <a:r>
              <a:rPr lang="it-IT" u="none" dirty="0" smtClean="0"/>
              <a:t> on water </a:t>
            </a:r>
            <a:r>
              <a:rPr lang="it-IT" u="none" dirty="0" err="1" smtClean="0"/>
              <a:t>bodies</a:t>
            </a:r>
            <a:r>
              <a:rPr lang="it-IT" u="none" dirty="0" smtClean="0"/>
              <a:t>;</a:t>
            </a:r>
          </a:p>
          <a:p>
            <a:pPr marL="177800" indent="-177800"/>
            <a:r>
              <a:rPr lang="it-IT" u="none" dirty="0" smtClean="0"/>
              <a:t>	(2) </a:t>
            </a:r>
            <a:r>
              <a:rPr lang="it-IT" u="none" dirty="0" err="1" smtClean="0"/>
              <a:t>Urbanization</a:t>
            </a:r>
            <a:r>
              <a:rPr lang="it-IT" u="none" dirty="0" smtClean="0"/>
              <a:t>;</a:t>
            </a:r>
          </a:p>
          <a:p>
            <a:pPr marL="177800" indent="-177800"/>
            <a:r>
              <a:rPr lang="it-IT" u="none" dirty="0" smtClean="0"/>
              <a:t>	(3) </a:t>
            </a:r>
            <a:r>
              <a:rPr lang="it-IT" u="none" dirty="0" err="1" smtClean="0"/>
              <a:t>Inadequacy</a:t>
            </a:r>
            <a:r>
              <a:rPr lang="it-IT" u="none" dirty="0" smtClean="0"/>
              <a:t> and </a:t>
            </a:r>
            <a:r>
              <a:rPr lang="it-IT" u="none" dirty="0" err="1" smtClean="0"/>
              <a:t>deterioration</a:t>
            </a:r>
            <a:r>
              <a:rPr lang="it-IT" u="none" dirty="0" smtClean="0"/>
              <a:t> </a:t>
            </a:r>
            <a:r>
              <a:rPr lang="it-IT" u="none" dirty="0" err="1" smtClean="0"/>
              <a:t>of</a:t>
            </a:r>
            <a:r>
              <a:rPr lang="it-IT" u="none" dirty="0" smtClean="0"/>
              <a:t> water </a:t>
            </a:r>
            <a:r>
              <a:rPr lang="it-IT" u="none" dirty="0" err="1" smtClean="0"/>
              <a:t>resources</a:t>
            </a:r>
            <a:r>
              <a:rPr lang="it-IT" u="none" dirty="0" smtClean="0"/>
              <a:t> </a:t>
            </a:r>
            <a:r>
              <a:rPr lang="it-IT" u="none" dirty="0" err="1" smtClean="0"/>
              <a:t>systems</a:t>
            </a:r>
            <a:r>
              <a:rPr lang="it-IT" u="none" dirty="0" smtClean="0"/>
              <a:t>;</a:t>
            </a:r>
          </a:p>
          <a:p>
            <a:pPr marL="177800" indent="-177800"/>
            <a:r>
              <a:rPr lang="it-IT" u="none" dirty="0" smtClean="0"/>
              <a:t>	(4) </a:t>
            </a:r>
            <a:r>
              <a:rPr lang="it-IT" u="none" dirty="0" err="1" smtClean="0"/>
              <a:t>Climate</a:t>
            </a:r>
            <a:r>
              <a:rPr lang="it-IT" u="none" dirty="0" smtClean="0"/>
              <a:t> </a:t>
            </a:r>
            <a:r>
              <a:rPr lang="it-IT" u="none" dirty="0" err="1" smtClean="0"/>
              <a:t>change</a:t>
            </a:r>
            <a:r>
              <a:rPr lang="it-IT" u="none" dirty="0" smtClean="0"/>
              <a:t>.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03122"/>
            <a:ext cx="6358270" cy="905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sellaDiTesto 7"/>
          <p:cNvSpPr txBox="1"/>
          <p:nvPr/>
        </p:nvSpPr>
        <p:spPr>
          <a:xfrm>
            <a:off x="111983" y="4345582"/>
            <a:ext cx="74626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u="none" dirty="0" err="1" smtClean="0"/>
              <a:t>Identifying</a:t>
            </a:r>
            <a:r>
              <a:rPr lang="it-IT" u="none" dirty="0" smtClean="0"/>
              <a:t> the </a:t>
            </a:r>
            <a:r>
              <a:rPr lang="it-IT" u="none" dirty="0" err="1" smtClean="0"/>
              <a:t>role</a:t>
            </a:r>
            <a:r>
              <a:rPr lang="it-IT" u="none" dirty="0" smtClean="0"/>
              <a:t> </a:t>
            </a:r>
            <a:r>
              <a:rPr lang="it-IT" u="none" dirty="0" err="1" smtClean="0"/>
              <a:t>of</a:t>
            </a:r>
            <a:r>
              <a:rPr lang="it-IT" u="none" dirty="0" smtClean="0"/>
              <a:t> </a:t>
            </a:r>
            <a:r>
              <a:rPr lang="it-IT" u="none" dirty="0" err="1" smtClean="0"/>
              <a:t>each</a:t>
            </a:r>
            <a:r>
              <a:rPr lang="it-IT" u="none" dirty="0" smtClean="0"/>
              <a:t> trigger </a:t>
            </a:r>
            <a:r>
              <a:rPr lang="it-IT" u="none" dirty="0" err="1" smtClean="0"/>
              <a:t>is</a:t>
            </a:r>
            <a:r>
              <a:rPr lang="it-IT" u="none" dirty="0" smtClean="0"/>
              <a:t> </a:t>
            </a:r>
            <a:r>
              <a:rPr lang="it-IT" u="none" dirty="0" err="1" smtClean="0"/>
              <a:t>extremely</a:t>
            </a:r>
            <a:r>
              <a:rPr lang="it-IT" u="none" dirty="0" smtClean="0"/>
              <a:t> </a:t>
            </a:r>
            <a:r>
              <a:rPr lang="it-IT" u="none" dirty="0" err="1" smtClean="0"/>
              <a:t>important</a:t>
            </a:r>
            <a:r>
              <a:rPr lang="it-IT" u="none" dirty="0" smtClean="0"/>
              <a:t/>
            </a:r>
            <a:br>
              <a:rPr lang="it-IT" u="none" dirty="0" smtClean="0"/>
            </a:br>
            <a:r>
              <a:rPr lang="it-IT" u="none" dirty="0" err="1" smtClean="0"/>
              <a:t>to</a:t>
            </a:r>
            <a:r>
              <a:rPr lang="it-IT" u="none" dirty="0" smtClean="0"/>
              <a:t> </a:t>
            </a:r>
            <a:r>
              <a:rPr lang="it-IT" u="none" dirty="0" err="1" smtClean="0"/>
              <a:t>identify</a:t>
            </a:r>
            <a:r>
              <a:rPr lang="it-IT" u="none" dirty="0" smtClean="0"/>
              <a:t> </a:t>
            </a:r>
            <a:r>
              <a:rPr lang="it-IT" u="none" dirty="0" err="1" smtClean="0"/>
              <a:t>solutions</a:t>
            </a:r>
            <a:r>
              <a:rPr lang="it-IT" u="none" dirty="0" smtClean="0"/>
              <a:t> </a:t>
            </a:r>
            <a:r>
              <a:rPr lang="it-IT" u="none" dirty="0" err="1" smtClean="0"/>
              <a:t>to</a:t>
            </a:r>
            <a:r>
              <a:rPr lang="it-IT" u="none" dirty="0" smtClean="0"/>
              <a:t> </a:t>
            </a:r>
            <a:r>
              <a:rPr lang="it-IT" u="none" dirty="0" err="1" smtClean="0"/>
              <a:t>ensure</a:t>
            </a:r>
            <a:r>
              <a:rPr lang="it-IT" u="none" dirty="0" smtClean="0"/>
              <a:t> </a:t>
            </a:r>
            <a:r>
              <a:rPr lang="it-IT" u="none" dirty="0" err="1" smtClean="0"/>
              <a:t>sustainability</a:t>
            </a:r>
            <a:r>
              <a:rPr lang="it-IT" u="none" dirty="0" smtClean="0"/>
              <a:t>.</a:t>
            </a:r>
            <a:endParaRPr lang="it-IT" u="none" dirty="0" smtClean="0"/>
          </a:p>
          <a:p>
            <a:r>
              <a:rPr lang="it-IT" u="none" dirty="0" err="1" smtClean="0"/>
              <a:t>We</a:t>
            </a:r>
            <a:r>
              <a:rPr lang="it-IT" u="none" dirty="0" smtClean="0"/>
              <a:t> </a:t>
            </a:r>
            <a:r>
              <a:rPr lang="it-IT" u="none" dirty="0" err="1" smtClean="0"/>
              <a:t>need</a:t>
            </a:r>
            <a:r>
              <a:rPr lang="it-IT" u="none" dirty="0" smtClean="0"/>
              <a:t> </a:t>
            </a:r>
            <a:r>
              <a:rPr lang="it-IT" u="none" dirty="0" err="1" smtClean="0"/>
              <a:t>improved</a:t>
            </a:r>
            <a:r>
              <a:rPr lang="it-IT" u="none" dirty="0" smtClean="0"/>
              <a:t> </a:t>
            </a:r>
            <a:r>
              <a:rPr lang="it-IT" u="none" dirty="0" err="1" smtClean="0"/>
              <a:t>understanding</a:t>
            </a:r>
            <a:r>
              <a:rPr lang="it-IT" u="none" dirty="0" smtClean="0"/>
              <a:t> and </a:t>
            </a:r>
            <a:r>
              <a:rPr lang="it-IT" u="none" dirty="0" err="1" smtClean="0"/>
              <a:t>improved</a:t>
            </a:r>
            <a:r>
              <a:rPr lang="it-IT" u="none" dirty="0" smtClean="0"/>
              <a:t> </a:t>
            </a:r>
            <a:r>
              <a:rPr lang="it-IT" u="none" dirty="0" err="1" smtClean="0"/>
              <a:t>modeling</a:t>
            </a:r>
            <a:r>
              <a:rPr lang="it-IT" u="none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257175" y="1011951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Identification of 5 distance-from-river classes</a:t>
            </a:r>
          </a:p>
        </p:txBody>
      </p:sp>
      <p:grpSp>
        <p:nvGrpSpPr>
          <p:cNvPr id="2" name="Gruppo 12"/>
          <p:cNvGrpSpPr>
            <a:grpSpLocks noChangeAspect="1"/>
          </p:cNvGrpSpPr>
          <p:nvPr/>
        </p:nvGrpSpPr>
        <p:grpSpPr>
          <a:xfrm>
            <a:off x="5415955" y="1523540"/>
            <a:ext cx="851843" cy="843158"/>
            <a:chOff x="5052700" y="18375325"/>
            <a:chExt cx="2839475" cy="2810525"/>
          </a:xfrm>
        </p:grpSpPr>
        <p:sp>
          <p:nvSpPr>
            <p:cNvPr id="16" name="Rettangolo 15"/>
            <p:cNvSpPr/>
            <p:nvPr/>
          </p:nvSpPr>
          <p:spPr>
            <a:xfrm>
              <a:off x="5679125" y="19642775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Rettangolo 16"/>
            <p:cNvSpPr/>
            <p:nvPr/>
          </p:nvSpPr>
          <p:spPr>
            <a:xfrm>
              <a:off x="6002975" y="19642775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Rettangolo 17"/>
            <p:cNvSpPr/>
            <p:nvPr/>
          </p:nvSpPr>
          <p:spPr>
            <a:xfrm>
              <a:off x="5679125" y="19954750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9" name="Rettangolo 18"/>
            <p:cNvSpPr/>
            <p:nvPr/>
          </p:nvSpPr>
          <p:spPr>
            <a:xfrm>
              <a:off x="6002975" y="19954750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/>
            <p:cNvSpPr/>
            <p:nvPr/>
          </p:nvSpPr>
          <p:spPr>
            <a:xfrm>
              <a:off x="5362450" y="19954750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/>
            <p:cNvSpPr/>
            <p:nvPr/>
          </p:nvSpPr>
          <p:spPr>
            <a:xfrm>
              <a:off x="5362450" y="1964277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Rettangolo 21"/>
            <p:cNvSpPr/>
            <p:nvPr/>
          </p:nvSpPr>
          <p:spPr>
            <a:xfrm>
              <a:off x="5362450" y="19321150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" name="Rettangolo 22"/>
            <p:cNvSpPr/>
            <p:nvPr/>
          </p:nvSpPr>
          <p:spPr>
            <a:xfrm>
              <a:off x="5679125" y="19321150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4" name="Rettangolo 23"/>
            <p:cNvSpPr/>
            <p:nvPr/>
          </p:nvSpPr>
          <p:spPr>
            <a:xfrm>
              <a:off x="6002975" y="19321150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5" name="Rettangolo 24"/>
            <p:cNvSpPr/>
            <p:nvPr/>
          </p:nvSpPr>
          <p:spPr>
            <a:xfrm>
              <a:off x="5362450" y="190138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6" name="Rettangolo 25"/>
            <p:cNvSpPr/>
            <p:nvPr/>
          </p:nvSpPr>
          <p:spPr>
            <a:xfrm>
              <a:off x="5679125" y="1901387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7" name="Rettangolo 26"/>
            <p:cNvSpPr/>
            <p:nvPr/>
          </p:nvSpPr>
          <p:spPr>
            <a:xfrm>
              <a:off x="6002975" y="19013875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8" name="Rettangolo 27"/>
            <p:cNvSpPr/>
            <p:nvPr/>
          </p:nvSpPr>
          <p:spPr>
            <a:xfrm>
              <a:off x="6324600" y="19321150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9" name="Rettangolo 28"/>
            <p:cNvSpPr/>
            <p:nvPr/>
          </p:nvSpPr>
          <p:spPr>
            <a:xfrm>
              <a:off x="6324600" y="19642775"/>
              <a:ext cx="288000" cy="288000"/>
            </a:xfrm>
            <a:prstGeom prst="rect">
              <a:avLst/>
            </a:prstGeom>
            <a:solidFill>
              <a:srgbClr val="0000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0" name="Rettangolo 29"/>
            <p:cNvSpPr/>
            <p:nvPr/>
          </p:nvSpPr>
          <p:spPr>
            <a:xfrm>
              <a:off x="6324600" y="19954750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1" name="Rettangolo 30"/>
            <p:cNvSpPr/>
            <p:nvPr/>
          </p:nvSpPr>
          <p:spPr>
            <a:xfrm>
              <a:off x="6324600" y="19013875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2" name="Rettangolo 31"/>
            <p:cNvSpPr/>
            <p:nvPr/>
          </p:nvSpPr>
          <p:spPr>
            <a:xfrm>
              <a:off x="5362450" y="186922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3" name="Rettangolo 32"/>
            <p:cNvSpPr/>
            <p:nvPr/>
          </p:nvSpPr>
          <p:spPr>
            <a:xfrm>
              <a:off x="5679125" y="186922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4" name="Rettangolo 33"/>
            <p:cNvSpPr/>
            <p:nvPr/>
          </p:nvSpPr>
          <p:spPr>
            <a:xfrm>
              <a:off x="6002975" y="18692250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5" name="Rettangolo 34"/>
            <p:cNvSpPr/>
            <p:nvPr/>
          </p:nvSpPr>
          <p:spPr>
            <a:xfrm>
              <a:off x="6324600" y="18692250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6" name="Rettangolo 35"/>
            <p:cNvSpPr/>
            <p:nvPr/>
          </p:nvSpPr>
          <p:spPr>
            <a:xfrm>
              <a:off x="6653400" y="18692250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7" name="Rettangolo 36"/>
            <p:cNvSpPr/>
            <p:nvPr/>
          </p:nvSpPr>
          <p:spPr>
            <a:xfrm>
              <a:off x="6653400" y="19013875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8" name="Rettangolo 37"/>
            <p:cNvSpPr/>
            <p:nvPr/>
          </p:nvSpPr>
          <p:spPr>
            <a:xfrm>
              <a:off x="6653400" y="19321150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9" name="Rettangolo 38"/>
            <p:cNvSpPr/>
            <p:nvPr/>
          </p:nvSpPr>
          <p:spPr>
            <a:xfrm>
              <a:off x="6653400" y="19642775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0" name="Rettangolo 39"/>
            <p:cNvSpPr/>
            <p:nvPr/>
          </p:nvSpPr>
          <p:spPr>
            <a:xfrm>
              <a:off x="6653400" y="19954750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1" name="Rettangolo 40"/>
            <p:cNvSpPr/>
            <p:nvPr/>
          </p:nvSpPr>
          <p:spPr>
            <a:xfrm>
              <a:off x="5362450" y="202667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2" name="Rettangolo 41"/>
            <p:cNvSpPr/>
            <p:nvPr/>
          </p:nvSpPr>
          <p:spPr>
            <a:xfrm>
              <a:off x="5679125" y="2026672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3" name="Rettangolo 42"/>
            <p:cNvSpPr/>
            <p:nvPr/>
          </p:nvSpPr>
          <p:spPr>
            <a:xfrm>
              <a:off x="6002975" y="20266725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4" name="Rettangolo 43"/>
            <p:cNvSpPr/>
            <p:nvPr/>
          </p:nvSpPr>
          <p:spPr>
            <a:xfrm>
              <a:off x="6324600" y="20266725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5" name="Rettangolo 44"/>
            <p:cNvSpPr/>
            <p:nvPr/>
          </p:nvSpPr>
          <p:spPr>
            <a:xfrm>
              <a:off x="6653400" y="20266725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6" name="Rettangolo 45"/>
            <p:cNvSpPr/>
            <p:nvPr/>
          </p:nvSpPr>
          <p:spPr>
            <a:xfrm>
              <a:off x="6972550" y="2026672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7" name="Rettangolo 46"/>
            <p:cNvSpPr/>
            <p:nvPr/>
          </p:nvSpPr>
          <p:spPr>
            <a:xfrm>
              <a:off x="6972550" y="19954750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8" name="Rettangolo 47"/>
            <p:cNvSpPr/>
            <p:nvPr/>
          </p:nvSpPr>
          <p:spPr>
            <a:xfrm>
              <a:off x="6972550" y="19642775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9" name="Rettangolo 48"/>
            <p:cNvSpPr/>
            <p:nvPr/>
          </p:nvSpPr>
          <p:spPr>
            <a:xfrm>
              <a:off x="6972550" y="19321150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0" name="Rettangolo 49"/>
            <p:cNvSpPr/>
            <p:nvPr/>
          </p:nvSpPr>
          <p:spPr>
            <a:xfrm>
              <a:off x="6972550" y="1901387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1" name="Rettangolo 50"/>
            <p:cNvSpPr/>
            <p:nvPr/>
          </p:nvSpPr>
          <p:spPr>
            <a:xfrm>
              <a:off x="6972550" y="186922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2" name="Rettangolo 51"/>
            <p:cNvSpPr/>
            <p:nvPr/>
          </p:nvSpPr>
          <p:spPr>
            <a:xfrm>
              <a:off x="7287250" y="186922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3" name="Rettangolo 52"/>
            <p:cNvSpPr/>
            <p:nvPr/>
          </p:nvSpPr>
          <p:spPr>
            <a:xfrm>
              <a:off x="7287250" y="202667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4" name="Rettangolo 53"/>
            <p:cNvSpPr/>
            <p:nvPr/>
          </p:nvSpPr>
          <p:spPr>
            <a:xfrm>
              <a:off x="7287250" y="19954750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5" name="Rettangolo 54"/>
            <p:cNvSpPr/>
            <p:nvPr/>
          </p:nvSpPr>
          <p:spPr>
            <a:xfrm>
              <a:off x="7287250" y="1964277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6" name="Rettangolo 55"/>
            <p:cNvSpPr/>
            <p:nvPr/>
          </p:nvSpPr>
          <p:spPr>
            <a:xfrm>
              <a:off x="7287250" y="19321150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7" name="Rettangolo 56"/>
            <p:cNvSpPr/>
            <p:nvPr/>
          </p:nvSpPr>
          <p:spPr>
            <a:xfrm>
              <a:off x="7287250" y="190138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8" name="Rettangolo 57"/>
            <p:cNvSpPr/>
            <p:nvPr/>
          </p:nvSpPr>
          <p:spPr>
            <a:xfrm>
              <a:off x="5362450" y="205858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9" name="Rettangolo 58"/>
            <p:cNvSpPr/>
            <p:nvPr/>
          </p:nvSpPr>
          <p:spPr>
            <a:xfrm>
              <a:off x="5679125" y="205858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0" name="Rettangolo 59"/>
            <p:cNvSpPr/>
            <p:nvPr/>
          </p:nvSpPr>
          <p:spPr>
            <a:xfrm>
              <a:off x="6002975" y="2058587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1" name="Rettangolo 60"/>
            <p:cNvSpPr/>
            <p:nvPr/>
          </p:nvSpPr>
          <p:spPr>
            <a:xfrm>
              <a:off x="6324600" y="2058587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2" name="Rettangolo 61"/>
            <p:cNvSpPr/>
            <p:nvPr/>
          </p:nvSpPr>
          <p:spPr>
            <a:xfrm>
              <a:off x="6653400" y="2058587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3" name="Rettangolo 62"/>
            <p:cNvSpPr/>
            <p:nvPr/>
          </p:nvSpPr>
          <p:spPr>
            <a:xfrm>
              <a:off x="6972550" y="205858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4" name="Rettangolo 63"/>
            <p:cNvSpPr/>
            <p:nvPr/>
          </p:nvSpPr>
          <p:spPr>
            <a:xfrm>
              <a:off x="7287250" y="205858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5" name="Rettangolo 64"/>
            <p:cNvSpPr/>
            <p:nvPr/>
          </p:nvSpPr>
          <p:spPr>
            <a:xfrm>
              <a:off x="5679125" y="183753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6" name="Rettangolo 65"/>
            <p:cNvSpPr/>
            <p:nvPr/>
          </p:nvSpPr>
          <p:spPr>
            <a:xfrm>
              <a:off x="6002975" y="183753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7" name="Rettangolo 66"/>
            <p:cNvSpPr/>
            <p:nvPr/>
          </p:nvSpPr>
          <p:spPr>
            <a:xfrm>
              <a:off x="6324600" y="183753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8" name="Rettangolo 67"/>
            <p:cNvSpPr/>
            <p:nvPr/>
          </p:nvSpPr>
          <p:spPr>
            <a:xfrm>
              <a:off x="6653400" y="183753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9" name="Rettangolo 68"/>
            <p:cNvSpPr/>
            <p:nvPr/>
          </p:nvSpPr>
          <p:spPr>
            <a:xfrm>
              <a:off x="6972550" y="183753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0" name="Rettangolo 69"/>
            <p:cNvSpPr/>
            <p:nvPr/>
          </p:nvSpPr>
          <p:spPr>
            <a:xfrm>
              <a:off x="5679125" y="208978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1" name="Rettangolo 70"/>
            <p:cNvSpPr/>
            <p:nvPr/>
          </p:nvSpPr>
          <p:spPr>
            <a:xfrm>
              <a:off x="6002975" y="208978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2" name="Rettangolo 71"/>
            <p:cNvSpPr/>
            <p:nvPr/>
          </p:nvSpPr>
          <p:spPr>
            <a:xfrm>
              <a:off x="6324600" y="208978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3" name="Rettangolo 72"/>
            <p:cNvSpPr/>
            <p:nvPr/>
          </p:nvSpPr>
          <p:spPr>
            <a:xfrm>
              <a:off x="6653400" y="208978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4" name="Rettangolo 73"/>
            <p:cNvSpPr/>
            <p:nvPr/>
          </p:nvSpPr>
          <p:spPr>
            <a:xfrm>
              <a:off x="6972550" y="208978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5" name="Rettangolo 74"/>
            <p:cNvSpPr/>
            <p:nvPr/>
          </p:nvSpPr>
          <p:spPr>
            <a:xfrm>
              <a:off x="5052700" y="199547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6" name="Rettangolo 75"/>
            <p:cNvSpPr/>
            <p:nvPr/>
          </p:nvSpPr>
          <p:spPr>
            <a:xfrm>
              <a:off x="5052700" y="196427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7" name="Rettangolo 76"/>
            <p:cNvSpPr/>
            <p:nvPr/>
          </p:nvSpPr>
          <p:spPr>
            <a:xfrm>
              <a:off x="5052700" y="193211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8" name="Rettangolo 77"/>
            <p:cNvSpPr/>
            <p:nvPr/>
          </p:nvSpPr>
          <p:spPr>
            <a:xfrm>
              <a:off x="5052700" y="190138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9" name="Rettangolo 78"/>
            <p:cNvSpPr/>
            <p:nvPr/>
          </p:nvSpPr>
          <p:spPr>
            <a:xfrm>
              <a:off x="5052700" y="202667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0" name="Rettangolo 79"/>
            <p:cNvSpPr/>
            <p:nvPr/>
          </p:nvSpPr>
          <p:spPr>
            <a:xfrm>
              <a:off x="7604175" y="199547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1" name="Rettangolo 80"/>
            <p:cNvSpPr/>
            <p:nvPr/>
          </p:nvSpPr>
          <p:spPr>
            <a:xfrm>
              <a:off x="7604175" y="196427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2" name="Rettangolo 81"/>
            <p:cNvSpPr/>
            <p:nvPr/>
          </p:nvSpPr>
          <p:spPr>
            <a:xfrm>
              <a:off x="7604175" y="193211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3" name="Rettangolo 82"/>
            <p:cNvSpPr/>
            <p:nvPr/>
          </p:nvSpPr>
          <p:spPr>
            <a:xfrm>
              <a:off x="7604175" y="190138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4" name="Rettangolo 83"/>
            <p:cNvSpPr/>
            <p:nvPr/>
          </p:nvSpPr>
          <p:spPr>
            <a:xfrm>
              <a:off x="7604175" y="202667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3" name="Gruppo 84"/>
          <p:cNvGrpSpPr>
            <a:grpSpLocks noChangeAspect="1"/>
          </p:cNvGrpSpPr>
          <p:nvPr/>
        </p:nvGrpSpPr>
        <p:grpSpPr>
          <a:xfrm>
            <a:off x="6459630" y="1485874"/>
            <a:ext cx="2617695" cy="861774"/>
            <a:chOff x="10669195" y="21293844"/>
            <a:chExt cx="8725650" cy="2872577"/>
          </a:xfrm>
        </p:grpSpPr>
        <p:sp>
          <p:nvSpPr>
            <p:cNvPr id="86" name="Rettangolo 85"/>
            <p:cNvSpPr/>
            <p:nvPr/>
          </p:nvSpPr>
          <p:spPr>
            <a:xfrm>
              <a:off x="11097235" y="21293844"/>
              <a:ext cx="8297610" cy="28725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000" u="none" dirty="0" smtClean="0">
                  <a:latin typeface="+mn-lt"/>
                  <a:cs typeface="Times New Roman"/>
                </a:rPr>
                <a:t>River pixel</a:t>
              </a:r>
            </a:p>
            <a:p>
              <a:pPr algn="just"/>
              <a:r>
                <a:rPr lang="en-US" sz="1000" u="none" dirty="0" smtClean="0">
                  <a:latin typeface="+mn-lt"/>
                  <a:cs typeface="Times New Roman"/>
                </a:rPr>
                <a:t>1 pixel – distance from the river (~ 1 km)</a:t>
              </a:r>
            </a:p>
            <a:p>
              <a:pPr algn="just"/>
              <a:r>
                <a:rPr lang="en-US" sz="1000" u="none" dirty="0" smtClean="0">
                  <a:latin typeface="+mn-lt"/>
                  <a:cs typeface="Times New Roman"/>
                </a:rPr>
                <a:t>2 pixel – distance from the river (~</a:t>
              </a:r>
              <a:r>
                <a:rPr lang="en-US" sz="1000" u="none" dirty="0" smtClean="0">
                  <a:cs typeface="Times New Roman"/>
                </a:rPr>
                <a:t> </a:t>
              </a:r>
              <a:r>
                <a:rPr lang="en-US" sz="1000" u="none" dirty="0" smtClean="0">
                  <a:latin typeface="+mn-lt"/>
                  <a:cs typeface="Times New Roman"/>
                </a:rPr>
                <a:t>2 km)</a:t>
              </a:r>
            </a:p>
            <a:p>
              <a:pPr algn="just"/>
              <a:r>
                <a:rPr lang="en-US" sz="1000" u="none" dirty="0" smtClean="0">
                  <a:latin typeface="+mn-lt"/>
                  <a:cs typeface="Times New Roman"/>
                </a:rPr>
                <a:t>3 pixel – distance from the river (~</a:t>
              </a:r>
              <a:r>
                <a:rPr lang="en-US" sz="1000" u="none" dirty="0" smtClean="0">
                  <a:cs typeface="Times New Roman"/>
                </a:rPr>
                <a:t> </a:t>
              </a:r>
              <a:r>
                <a:rPr lang="en-US" sz="1000" u="none" dirty="0" smtClean="0">
                  <a:latin typeface="+mn-lt"/>
                  <a:cs typeface="Times New Roman"/>
                </a:rPr>
                <a:t>3 km)</a:t>
              </a:r>
            </a:p>
            <a:p>
              <a:pPr algn="just"/>
              <a:r>
                <a:rPr lang="en-US" sz="1000" u="none" dirty="0" smtClean="0">
                  <a:latin typeface="+mn-lt"/>
                  <a:cs typeface="Times New Roman"/>
                </a:rPr>
                <a:t>4 pixel – distance from the river (~</a:t>
              </a:r>
              <a:r>
                <a:rPr lang="en-US" sz="1000" u="none" dirty="0" smtClean="0">
                  <a:cs typeface="Times New Roman"/>
                </a:rPr>
                <a:t> </a:t>
              </a:r>
              <a:r>
                <a:rPr lang="en-US" sz="1000" u="none" dirty="0" smtClean="0">
                  <a:latin typeface="+mn-lt"/>
                  <a:cs typeface="Times New Roman"/>
                </a:rPr>
                <a:t>4 km)</a:t>
              </a:r>
            </a:p>
          </p:txBody>
        </p:sp>
        <p:sp>
          <p:nvSpPr>
            <p:cNvPr id="87" name="Rettangolo 86"/>
            <p:cNvSpPr/>
            <p:nvPr/>
          </p:nvSpPr>
          <p:spPr>
            <a:xfrm>
              <a:off x="10669195" y="21575667"/>
              <a:ext cx="288000" cy="288000"/>
            </a:xfrm>
            <a:prstGeom prst="rect">
              <a:avLst/>
            </a:prstGeom>
            <a:solidFill>
              <a:srgbClr val="0000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8" name="Rettangolo 87"/>
            <p:cNvSpPr/>
            <p:nvPr/>
          </p:nvSpPr>
          <p:spPr>
            <a:xfrm>
              <a:off x="10669195" y="22082447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9" name="Rettangolo 88"/>
            <p:cNvSpPr/>
            <p:nvPr/>
          </p:nvSpPr>
          <p:spPr>
            <a:xfrm>
              <a:off x="10669195" y="22589226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0" name="Rettangolo 89"/>
            <p:cNvSpPr/>
            <p:nvPr/>
          </p:nvSpPr>
          <p:spPr>
            <a:xfrm>
              <a:off x="10669195" y="2309600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1" name="Rettangolo 90"/>
            <p:cNvSpPr/>
            <p:nvPr/>
          </p:nvSpPr>
          <p:spPr>
            <a:xfrm>
              <a:off x="10669195" y="23602792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51202" name="Picture 2" descr="D:\Conferences\EESS_IIE_EPFL_19May2015\Ceolaetal-f01.tif"/>
          <p:cNvPicPr>
            <a:picLocks noChangeAspect="1" noChangeArrowheads="1"/>
          </p:cNvPicPr>
          <p:nvPr/>
        </p:nvPicPr>
        <p:blipFill>
          <a:blip r:embed="rId2" cstate="print"/>
          <a:srcRect l="42223" t="7918" r="1483" b="11590"/>
          <a:stretch>
            <a:fillRect/>
          </a:stretch>
        </p:blipFill>
        <p:spPr bwMode="auto">
          <a:xfrm>
            <a:off x="2578291" y="3116159"/>
            <a:ext cx="4618358" cy="3147230"/>
          </a:xfrm>
          <a:prstGeom prst="rect">
            <a:avLst/>
          </a:prstGeom>
          <a:noFill/>
        </p:spPr>
      </p:pic>
      <p:sp>
        <p:nvSpPr>
          <p:cNvPr id="92" name="CasellaDiTesto 91"/>
          <p:cNvSpPr txBox="1"/>
          <p:nvPr/>
        </p:nvSpPr>
        <p:spPr>
          <a:xfrm>
            <a:off x="257175" y="2421227"/>
            <a:ext cx="8639175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Spatial distribution analysis: geographical </a:t>
            </a:r>
            <a:r>
              <a:rPr lang="en-US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vs</a:t>
            </a:r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human perspective</a:t>
            </a:r>
          </a:p>
        </p:txBody>
      </p:sp>
      <p:sp>
        <p:nvSpPr>
          <p:cNvPr id="93" name="CasellaDiTesto 92"/>
          <p:cNvSpPr txBox="1"/>
          <p:nvPr/>
        </p:nvSpPr>
        <p:spPr>
          <a:xfrm>
            <a:off x="7556299" y="3613378"/>
            <a:ext cx="1233376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u="none" dirty="0" smtClean="0">
                <a:solidFill>
                  <a:srgbClr val="FF0000"/>
                </a:solidFill>
              </a:rPr>
              <a:t>Constant </a:t>
            </a:r>
            <a:r>
              <a:rPr lang="en-US" sz="2000" u="none" dirty="0" smtClean="0"/>
              <a:t>in time</a:t>
            </a:r>
          </a:p>
        </p:txBody>
      </p:sp>
      <p:sp>
        <p:nvSpPr>
          <p:cNvPr id="94" name="CasellaDiTesto 93"/>
          <p:cNvSpPr txBox="1"/>
          <p:nvPr/>
        </p:nvSpPr>
        <p:spPr>
          <a:xfrm>
            <a:off x="7664397" y="5041685"/>
            <a:ext cx="1133454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u="none" dirty="0" smtClean="0">
                <a:solidFill>
                  <a:srgbClr val="FF0000"/>
                </a:solidFill>
              </a:rPr>
              <a:t>Variable</a:t>
            </a:r>
            <a:r>
              <a:rPr lang="en-US" sz="2000" u="none" dirty="0" smtClean="0"/>
              <a:t> in time</a:t>
            </a:r>
          </a:p>
        </p:txBody>
      </p:sp>
      <p:pic>
        <p:nvPicPr>
          <p:cNvPr id="645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46" y="3380568"/>
            <a:ext cx="2579426" cy="2518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asellaDiTesto 105"/>
          <p:cNvSpPr txBox="1"/>
          <p:nvPr/>
        </p:nvSpPr>
        <p:spPr>
          <a:xfrm>
            <a:off x="1183519" y="2457085"/>
            <a:ext cx="1605232" cy="95410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u="none" dirty="0" smtClean="0"/>
              <a:t>sum of nightlights for distance class </a:t>
            </a:r>
            <a:r>
              <a:rPr lang="en-US" sz="1400" i="1" u="none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400" u="none" dirty="0" smtClean="0"/>
              <a:t>, region </a:t>
            </a:r>
            <a:r>
              <a:rPr lang="en-US" sz="1400" i="1" u="none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1400" u="none" dirty="0" smtClean="0"/>
              <a:t> and year </a:t>
            </a:r>
            <a:r>
              <a:rPr lang="en-US" sz="1400" i="1" u="none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</p:txBody>
      </p:sp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485" y="2573898"/>
            <a:ext cx="871538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 cstate="print"/>
          <a:srcRect t="8939" b="5135"/>
          <a:stretch>
            <a:fillRect/>
          </a:stretch>
        </p:blipFill>
        <p:spPr bwMode="auto">
          <a:xfrm>
            <a:off x="229844" y="1628775"/>
            <a:ext cx="2481263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D:\Conferences\EESS_IIE_EPFL_19May2015\Ceolaetal-f03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49479" y="1594305"/>
            <a:ext cx="6164718" cy="4361688"/>
          </a:xfrm>
          <a:prstGeom prst="rect">
            <a:avLst/>
          </a:prstGeom>
          <a:noFill/>
        </p:spPr>
      </p:pic>
      <p:sp>
        <p:nvSpPr>
          <p:cNvPr id="9" name="CasellaDiTesto 8"/>
          <p:cNvSpPr txBox="1"/>
          <p:nvPr/>
        </p:nvSpPr>
        <p:spPr>
          <a:xfrm>
            <a:off x="89685" y="985508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Human proximity to the river network</a:t>
            </a:r>
          </a:p>
        </p:txBody>
      </p:sp>
      <p:sp>
        <p:nvSpPr>
          <p:cNvPr id="102" name="CasellaDiTesto 101"/>
          <p:cNvSpPr txBox="1"/>
          <p:nvPr/>
        </p:nvSpPr>
        <p:spPr>
          <a:xfrm>
            <a:off x="101009" y="2324308"/>
            <a:ext cx="923039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dirty="0" smtClean="0"/>
              <a:t>where:</a:t>
            </a:r>
          </a:p>
        </p:txBody>
      </p:sp>
      <p:sp>
        <p:nvSpPr>
          <p:cNvPr id="103" name="Rettangolo 102"/>
          <p:cNvSpPr/>
          <p:nvPr/>
        </p:nvSpPr>
        <p:spPr>
          <a:xfrm>
            <a:off x="180961" y="1584251"/>
            <a:ext cx="2590814" cy="6273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5" cstate="print"/>
          <a:srcRect t="4461"/>
          <a:stretch>
            <a:fillRect/>
          </a:stretch>
        </p:blipFill>
        <p:spPr bwMode="auto">
          <a:xfrm>
            <a:off x="386188" y="3409950"/>
            <a:ext cx="2233613" cy="614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4906" y="4009212"/>
            <a:ext cx="738188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CasellaDiTesto 23"/>
          <p:cNvSpPr txBox="1"/>
          <p:nvPr/>
        </p:nvSpPr>
        <p:spPr>
          <a:xfrm>
            <a:off x="1183519" y="3936406"/>
            <a:ext cx="1557607" cy="73866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u="none" dirty="0" smtClean="0"/>
              <a:t>nightlight value for pixel </a:t>
            </a:r>
            <a:r>
              <a:rPr lang="en-US" sz="1400" i="1" u="none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u="none" dirty="0" smtClean="0"/>
              <a:t>, region </a:t>
            </a:r>
            <a:r>
              <a:rPr lang="en-US" sz="1400" i="1" u="none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1400" u="none" dirty="0" smtClean="0"/>
              <a:t> and year </a:t>
            </a:r>
            <a:r>
              <a:rPr lang="en-US" sz="1400" i="1" u="none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</p:txBody>
      </p:sp>
      <p:pic>
        <p:nvPicPr>
          <p:cNvPr id="25" name="Picture 10"/>
          <p:cNvPicPr>
            <a:picLocks noChangeAspect="1" noChangeArrowheads="1"/>
          </p:cNvPicPr>
          <p:nvPr/>
        </p:nvPicPr>
        <p:blipFill>
          <a:blip r:embed="rId7" cstate="print"/>
          <a:srcRect r="13308"/>
          <a:stretch>
            <a:fillRect/>
          </a:stretch>
        </p:blipFill>
        <p:spPr bwMode="auto">
          <a:xfrm>
            <a:off x="152400" y="4628814"/>
            <a:ext cx="108585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500" y="5705487"/>
            <a:ext cx="257175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CasellaDiTesto 26"/>
          <p:cNvSpPr txBox="1"/>
          <p:nvPr/>
        </p:nvSpPr>
        <p:spPr>
          <a:xfrm>
            <a:off x="1183518" y="4660858"/>
            <a:ext cx="1902582" cy="95410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400" u="none" dirty="0" smtClean="0"/>
              <a:t>total sum of nightlight within region </a:t>
            </a:r>
            <a:r>
              <a:rPr lang="en-US" sz="1400" i="1" u="none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1400" u="none" dirty="0" smtClean="0"/>
              <a:t> (all distance classes are considered) for year </a:t>
            </a:r>
            <a:r>
              <a:rPr lang="en-US" sz="1400" i="1" u="none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asellaDiTesto 31"/>
          <p:cNvSpPr txBox="1"/>
          <p:nvPr/>
        </p:nvSpPr>
        <p:spPr>
          <a:xfrm>
            <a:off x="821569" y="2571916"/>
            <a:ext cx="2578856" cy="73866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u="none" dirty="0" smtClean="0"/>
              <a:t>yearly variation of average human proximity to the river network (i.e. slope)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821569" y="3295107"/>
            <a:ext cx="1877241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400" u="none" dirty="0" smtClean="0"/>
              <a:t>year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89685" y="1004558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Human proximity to the river network: temporal analysis</a:t>
            </a:r>
          </a:p>
        </p:txBody>
      </p:sp>
      <p:sp>
        <p:nvSpPr>
          <p:cNvPr id="103" name="Rettangolo 102"/>
          <p:cNvSpPr/>
          <p:nvPr/>
        </p:nvSpPr>
        <p:spPr>
          <a:xfrm>
            <a:off x="180960" y="1584251"/>
            <a:ext cx="2905139" cy="6273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6322" name="Picture 2" descr="D:\Conferences\EESS_IIE_EPFL_19May2015\slope_dSOL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5963" y="3270250"/>
            <a:ext cx="5626303" cy="2378354"/>
          </a:xfrm>
          <a:prstGeom prst="rect">
            <a:avLst/>
          </a:prstGeom>
          <a:noFill/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 cstate="print"/>
          <a:srcRect l="2649"/>
          <a:stretch>
            <a:fillRect/>
          </a:stretch>
        </p:blipFill>
        <p:spPr bwMode="auto">
          <a:xfrm>
            <a:off x="228600" y="1690688"/>
            <a:ext cx="2800350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363" y="2576513"/>
            <a:ext cx="671513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5" y="3724276"/>
            <a:ext cx="6858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1" y="3352800"/>
            <a:ext cx="1238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CasellaDiTesto 28"/>
          <p:cNvSpPr txBox="1"/>
          <p:nvPr/>
        </p:nvSpPr>
        <p:spPr>
          <a:xfrm>
            <a:off x="148634" y="2352883"/>
            <a:ext cx="923039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dirty="0" smtClean="0"/>
              <a:t>where: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821569" y="3685632"/>
            <a:ext cx="1877241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400" u="none" dirty="0" smtClean="0"/>
              <a:t>intercept</a:t>
            </a:r>
          </a:p>
        </p:txBody>
      </p:sp>
      <p:grpSp>
        <p:nvGrpSpPr>
          <p:cNvPr id="2" name="Gruppo 38"/>
          <p:cNvGrpSpPr/>
          <p:nvPr/>
        </p:nvGrpSpPr>
        <p:grpSpPr>
          <a:xfrm>
            <a:off x="4491038" y="1620910"/>
            <a:ext cx="1630362" cy="1298503"/>
            <a:chOff x="4071938" y="1954285"/>
            <a:chExt cx="1630362" cy="1298503"/>
          </a:xfrm>
        </p:grpSpPr>
        <p:pic>
          <p:nvPicPr>
            <p:cNvPr id="56325" name="Picture 5" descr="D:\Conferences\EESS_IIE_EPFL_19May2015\world_distSOL.tif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071938" y="2159000"/>
              <a:ext cx="1630362" cy="1093788"/>
            </a:xfrm>
            <a:prstGeom prst="rect">
              <a:avLst/>
            </a:prstGeom>
            <a:noFill/>
          </p:spPr>
        </p:pic>
        <p:sp>
          <p:nvSpPr>
            <p:cNvPr id="37" name="CasellaDiTesto 36"/>
            <p:cNvSpPr txBox="1"/>
            <p:nvPr/>
          </p:nvSpPr>
          <p:spPr>
            <a:xfrm>
              <a:off x="4514850" y="1954285"/>
              <a:ext cx="1057275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 smtClean="0"/>
                <a:t>World</a:t>
              </a:r>
            </a:p>
          </p:txBody>
        </p:sp>
      </p:grpSp>
      <p:grpSp>
        <p:nvGrpSpPr>
          <p:cNvPr id="3" name="Gruppo 39"/>
          <p:cNvGrpSpPr/>
          <p:nvPr/>
        </p:nvGrpSpPr>
        <p:grpSpPr>
          <a:xfrm>
            <a:off x="6472238" y="1620910"/>
            <a:ext cx="1630362" cy="1298503"/>
            <a:chOff x="6596063" y="1982860"/>
            <a:chExt cx="1630362" cy="1298503"/>
          </a:xfrm>
        </p:grpSpPr>
        <p:pic>
          <p:nvPicPr>
            <p:cNvPr id="56324" name="Picture 4" descr="D:\Conferences\EESS_IIE_EPFL_19May2015\eu_distSOL.tif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596063" y="2187575"/>
              <a:ext cx="1630362" cy="1093788"/>
            </a:xfrm>
            <a:prstGeom prst="rect">
              <a:avLst/>
            </a:prstGeom>
            <a:noFill/>
          </p:spPr>
        </p:pic>
        <p:sp>
          <p:nvSpPr>
            <p:cNvPr id="38" name="CasellaDiTesto 37"/>
            <p:cNvSpPr txBox="1"/>
            <p:nvPr/>
          </p:nvSpPr>
          <p:spPr>
            <a:xfrm>
              <a:off x="7038975" y="1982860"/>
              <a:ext cx="1047750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 smtClean="0"/>
                <a:t>Europe</a:t>
              </a:r>
            </a:p>
          </p:txBody>
        </p:sp>
      </p:grpSp>
      <p:sp>
        <p:nvSpPr>
          <p:cNvPr id="41" name="CasellaDiTesto 40"/>
          <p:cNvSpPr txBox="1"/>
          <p:nvPr/>
        </p:nvSpPr>
        <p:spPr>
          <a:xfrm>
            <a:off x="266700" y="5707609"/>
            <a:ext cx="8639175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u="none" dirty="0" smtClean="0"/>
              <a:t>For the majority of countries, the </a:t>
            </a:r>
            <a:r>
              <a:rPr lang="en-US" u="none" dirty="0" smtClean="0">
                <a:solidFill>
                  <a:srgbClr val="FF0000"/>
                </a:solidFill>
              </a:rPr>
              <a:t>average human proximity </a:t>
            </a:r>
            <a:r>
              <a:rPr lang="en-US" u="none" dirty="0" smtClean="0"/>
              <a:t>to the river network </a:t>
            </a:r>
            <a:r>
              <a:rPr lang="en-US" u="none" dirty="0" smtClean="0">
                <a:solidFill>
                  <a:srgbClr val="FF0000"/>
                </a:solidFill>
              </a:rPr>
              <a:t>did not significantly change in 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89684" y="1079785"/>
            <a:ext cx="905431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However, the nightlights, and thus the associated human presence, significantly increased worldwide from 1992 to 2013</a:t>
            </a:r>
          </a:p>
        </p:txBody>
      </p:sp>
      <p:pic>
        <p:nvPicPr>
          <p:cNvPr id="57346" name="Picture 2" descr="D:\Conferences\EESS_IIE_EPFL_19May2015\ex_1992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7130" y="4816476"/>
            <a:ext cx="1163117" cy="1163117"/>
          </a:xfrm>
          <a:prstGeom prst="rect">
            <a:avLst/>
          </a:prstGeom>
          <a:noFill/>
        </p:spPr>
      </p:pic>
      <p:pic>
        <p:nvPicPr>
          <p:cNvPr id="57347" name="Picture 3" descr="D:\Conferences\EESS_IIE_EPFL_19May2015\ex_2013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3117" y="4816476"/>
            <a:ext cx="1163117" cy="1163117"/>
          </a:xfrm>
          <a:prstGeom prst="rect">
            <a:avLst/>
          </a:prstGeom>
          <a:noFill/>
        </p:spPr>
      </p:pic>
      <p:sp>
        <p:nvSpPr>
          <p:cNvPr id="29" name="CasellaDiTesto 28"/>
          <p:cNvSpPr txBox="1"/>
          <p:nvPr/>
        </p:nvSpPr>
        <p:spPr>
          <a:xfrm>
            <a:off x="89685" y="1874508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Human distance-from-river range</a:t>
            </a:r>
          </a:p>
        </p:txBody>
      </p:sp>
      <p:sp>
        <p:nvSpPr>
          <p:cNvPr id="30" name="CasellaDiTesto 29"/>
          <p:cNvSpPr txBox="1"/>
          <p:nvPr/>
        </p:nvSpPr>
        <p:spPr>
          <a:xfrm>
            <a:off x="89684" y="2333910"/>
            <a:ext cx="905431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How did the human presence observed in 1992, as represented by     </a:t>
            </a:r>
            <a:r>
              <a:rPr lang="en-US" sz="2000" i="1" u="none" dirty="0" smtClean="0">
                <a:latin typeface="Times" pitchFamily="2" charset="0"/>
              </a:rPr>
              <a:t>SOL</a:t>
            </a:r>
            <a:r>
              <a:rPr lang="en-US" sz="2000" i="1" u="none" baseline="-25000" dirty="0" smtClean="0">
                <a:latin typeface="Times" pitchFamily="2" charset="0"/>
              </a:rPr>
              <a:t>TOT</a:t>
            </a:r>
            <a:r>
              <a:rPr lang="en-US" sz="2000" u="none" dirty="0" smtClean="0">
                <a:latin typeface="Times" pitchFamily="2" charset="0"/>
              </a:rPr>
              <a:t>(</a:t>
            </a:r>
            <a:r>
              <a:rPr lang="en-US" sz="2000" i="1" u="none" dirty="0" smtClean="0">
                <a:latin typeface="Times" pitchFamily="2" charset="0"/>
              </a:rPr>
              <a:t>x</a:t>
            </a:r>
            <a:r>
              <a:rPr lang="en-US" sz="2000" u="none" dirty="0" smtClean="0">
                <a:latin typeface="Times" pitchFamily="2" charset="0"/>
              </a:rPr>
              <a:t>,1992)</a:t>
            </a:r>
            <a:r>
              <a:rPr lang="en-US" sz="2000" u="none" dirty="0" smtClean="0"/>
              <a:t>, change its spatial distribution from 1992 to 2013?</a:t>
            </a:r>
          </a:p>
        </p:txBody>
      </p:sp>
      <p:grpSp>
        <p:nvGrpSpPr>
          <p:cNvPr id="2" name="Gruppo 34"/>
          <p:cNvGrpSpPr/>
          <p:nvPr/>
        </p:nvGrpSpPr>
        <p:grpSpPr>
          <a:xfrm>
            <a:off x="1743075" y="3171825"/>
            <a:ext cx="2428875" cy="369332"/>
            <a:chOff x="990600" y="3771900"/>
            <a:chExt cx="2428875" cy="369332"/>
          </a:xfrm>
        </p:grpSpPr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90600" y="3824288"/>
              <a:ext cx="1352550" cy="309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34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14625" y="3838575"/>
              <a:ext cx="704850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CasellaDiTesto 33"/>
            <p:cNvSpPr txBox="1"/>
            <p:nvPr/>
          </p:nvSpPr>
          <p:spPr>
            <a:xfrm>
              <a:off x="2381250" y="3771900"/>
              <a:ext cx="323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u="none" dirty="0" smtClean="0"/>
                <a:t>=</a:t>
              </a:r>
              <a:endParaRPr lang="it-IT" u="none" dirty="0"/>
            </a:p>
          </p:txBody>
        </p:sp>
      </p:grpSp>
      <p:sp>
        <p:nvSpPr>
          <p:cNvPr id="36" name="CasellaDiTesto 35"/>
          <p:cNvSpPr txBox="1"/>
          <p:nvPr/>
        </p:nvSpPr>
        <p:spPr>
          <a:xfrm>
            <a:off x="365909" y="3145023"/>
            <a:ext cx="1577191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We define: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356883" y="3145023"/>
            <a:ext cx="4415641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as reference nightlight value</a:t>
            </a:r>
          </a:p>
        </p:txBody>
      </p:sp>
      <p:grpSp>
        <p:nvGrpSpPr>
          <p:cNvPr id="3" name="Gruppo 39"/>
          <p:cNvGrpSpPr/>
          <p:nvPr/>
        </p:nvGrpSpPr>
        <p:grpSpPr>
          <a:xfrm>
            <a:off x="2790826" y="3619785"/>
            <a:ext cx="6105524" cy="707886"/>
            <a:chOff x="2724151" y="3753135"/>
            <a:chExt cx="6105524" cy="707886"/>
          </a:xfrm>
        </p:grpSpPr>
        <p:sp>
          <p:nvSpPr>
            <p:cNvPr id="38" name="CasellaDiTesto 37"/>
            <p:cNvSpPr txBox="1"/>
            <p:nvPr/>
          </p:nvSpPr>
          <p:spPr>
            <a:xfrm>
              <a:off x="2724151" y="3753135"/>
              <a:ext cx="6105524" cy="70788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just"/>
              <a:r>
                <a:rPr lang="en-US" sz="2000" u="none" dirty="0" smtClean="0"/>
                <a:t>distance range within which the sum of nightlights equal to              is settled</a:t>
              </a:r>
            </a:p>
          </p:txBody>
        </p:sp>
        <p:pic>
          <p:nvPicPr>
            <p:cNvPr id="3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76675" y="4152900"/>
              <a:ext cx="704850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73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1175" y="3695700"/>
            <a:ext cx="8572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uppo 42"/>
          <p:cNvGrpSpPr/>
          <p:nvPr/>
        </p:nvGrpSpPr>
        <p:grpSpPr>
          <a:xfrm>
            <a:off x="2679700" y="6004726"/>
            <a:ext cx="1577976" cy="338554"/>
            <a:chOff x="2698750" y="6061876"/>
            <a:chExt cx="1577976" cy="338554"/>
          </a:xfrm>
        </p:grpSpPr>
        <p:pic>
          <p:nvPicPr>
            <p:cNvPr id="57351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698750" y="6100763"/>
              <a:ext cx="1181100" cy="261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" name="CasellaDiTesto 40"/>
            <p:cNvSpPr txBox="1"/>
            <p:nvPr/>
          </p:nvSpPr>
          <p:spPr>
            <a:xfrm>
              <a:off x="3718710" y="6061876"/>
              <a:ext cx="558016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600" u="none" dirty="0" smtClean="0"/>
                <a:t>= 4</a:t>
              </a:r>
            </a:p>
          </p:txBody>
        </p:sp>
      </p:grpSp>
      <p:grpSp>
        <p:nvGrpSpPr>
          <p:cNvPr id="5" name="Gruppo 43"/>
          <p:cNvGrpSpPr/>
          <p:nvPr/>
        </p:nvGrpSpPr>
        <p:grpSpPr>
          <a:xfrm>
            <a:off x="4775201" y="6004726"/>
            <a:ext cx="1758949" cy="338554"/>
            <a:chOff x="5327651" y="6061876"/>
            <a:chExt cx="1758949" cy="338554"/>
          </a:xfrm>
        </p:grpSpPr>
        <p:pic>
          <p:nvPicPr>
            <p:cNvPr id="57352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27651" y="6110288"/>
              <a:ext cx="1171575" cy="242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" name="CasellaDiTesto 41"/>
            <p:cNvSpPr txBox="1"/>
            <p:nvPr/>
          </p:nvSpPr>
          <p:spPr>
            <a:xfrm>
              <a:off x="6347610" y="6061876"/>
              <a:ext cx="738990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600" u="none" dirty="0" smtClean="0"/>
                <a:t>= 1.5</a:t>
              </a:r>
            </a:p>
          </p:txBody>
        </p:sp>
      </p:grpSp>
      <p:sp>
        <p:nvSpPr>
          <p:cNvPr id="45" name="CasellaDiTesto 44"/>
          <p:cNvSpPr txBox="1"/>
          <p:nvPr/>
        </p:nvSpPr>
        <p:spPr>
          <a:xfrm>
            <a:off x="3094431" y="4461676"/>
            <a:ext cx="748515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600" b="1" u="none" dirty="0" smtClean="0"/>
              <a:t>1992</a:t>
            </a:r>
          </a:p>
        </p:txBody>
      </p:sp>
      <p:sp>
        <p:nvSpPr>
          <p:cNvPr id="46" name="CasellaDiTesto 45"/>
          <p:cNvSpPr txBox="1"/>
          <p:nvPr/>
        </p:nvSpPr>
        <p:spPr>
          <a:xfrm>
            <a:off x="5280418" y="4461676"/>
            <a:ext cx="748515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600" b="1" u="none" dirty="0" smtClean="0"/>
              <a:t>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38" y="2552700"/>
            <a:ext cx="7762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075" y="3695700"/>
            <a:ext cx="7429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2" descr="D:\Conferences\EESS_IIE_EPFL_19May2015\slope_range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61449" y="3155950"/>
            <a:ext cx="5620817" cy="2392070"/>
          </a:xfrm>
          <a:prstGeom prst="rect">
            <a:avLst/>
          </a:prstGeom>
          <a:noFill/>
        </p:spPr>
      </p:pic>
      <p:pic>
        <p:nvPicPr>
          <p:cNvPr id="25" name="Picture 2" descr="D:\Conferences\EESS_IIE_EPFL_19May2015\eu_range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8750" y="1747838"/>
            <a:ext cx="2008188" cy="1066800"/>
          </a:xfrm>
          <a:prstGeom prst="rect">
            <a:avLst/>
          </a:prstGeom>
          <a:noFill/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5263" y="1606551"/>
            <a:ext cx="3138488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CasellaDiTesto 31"/>
          <p:cNvSpPr txBox="1"/>
          <p:nvPr/>
        </p:nvSpPr>
        <p:spPr>
          <a:xfrm>
            <a:off x="954919" y="2571916"/>
            <a:ext cx="2578856" cy="73866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u="none" dirty="0" smtClean="0"/>
              <a:t>yearly variation of human distance-from-river range (i.e. slope)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954919" y="3295107"/>
            <a:ext cx="1877241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400" u="none" dirty="0" smtClean="0"/>
              <a:t>year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89685" y="975983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Human distance-from-river range: temporal analysis</a:t>
            </a:r>
          </a:p>
        </p:txBody>
      </p:sp>
      <p:sp>
        <p:nvSpPr>
          <p:cNvPr id="103" name="Rettangolo 102"/>
          <p:cNvSpPr/>
          <p:nvPr/>
        </p:nvSpPr>
        <p:spPr>
          <a:xfrm>
            <a:off x="180960" y="1457251"/>
            <a:ext cx="3219465" cy="6273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u="none"/>
          </a:p>
        </p:txBody>
      </p:sp>
      <p:pic>
        <p:nvPicPr>
          <p:cNvPr id="5632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1" y="3352800"/>
            <a:ext cx="1238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CasellaDiTesto 28"/>
          <p:cNvSpPr txBox="1"/>
          <p:nvPr/>
        </p:nvSpPr>
        <p:spPr>
          <a:xfrm>
            <a:off x="148634" y="2352883"/>
            <a:ext cx="923039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u="none" dirty="0" smtClean="0"/>
              <a:t>where: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954919" y="3685632"/>
            <a:ext cx="1877241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400" u="none" dirty="0" smtClean="0"/>
              <a:t>intercept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756150" y="1506610"/>
            <a:ext cx="1057275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000" b="1" u="none" dirty="0" smtClean="0"/>
              <a:t>World</a:t>
            </a:r>
          </a:p>
        </p:txBody>
      </p:sp>
      <p:sp>
        <p:nvSpPr>
          <p:cNvPr id="38" name="CasellaDiTesto 37"/>
          <p:cNvSpPr txBox="1"/>
          <p:nvPr/>
        </p:nvSpPr>
        <p:spPr>
          <a:xfrm>
            <a:off x="6915150" y="1506610"/>
            <a:ext cx="1047750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000" b="1" u="none" dirty="0" smtClean="0"/>
              <a:t>Europe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266700" y="5676832"/>
            <a:ext cx="863917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For the majority of countries, the </a:t>
            </a:r>
            <a:r>
              <a:rPr lang="en-US" sz="2000" u="none" dirty="0" smtClean="0">
                <a:solidFill>
                  <a:srgbClr val="FF0000"/>
                </a:solidFill>
              </a:rPr>
              <a:t>human distance-from-river range </a:t>
            </a:r>
            <a:r>
              <a:rPr lang="en-US" sz="2000" u="none" dirty="0" smtClean="0"/>
              <a:t>significantly </a:t>
            </a:r>
            <a:r>
              <a:rPr lang="en-US" sz="2000" u="none" dirty="0" smtClean="0">
                <a:solidFill>
                  <a:srgbClr val="FF0000"/>
                </a:solidFill>
              </a:rPr>
              <a:t>decreased from 1992 to 2013</a:t>
            </a:r>
          </a:p>
        </p:txBody>
      </p:sp>
      <p:pic>
        <p:nvPicPr>
          <p:cNvPr id="26" name="Picture 3" descr="D:\Conferences\EESS_IIE_EPFL_19May2015\world_range.t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38638" y="1743075"/>
            <a:ext cx="2008187" cy="1069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040094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How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can innovative information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be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used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/>
            </a:r>
            <a:b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</a:b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to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solve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technical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problems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?</a:t>
            </a:r>
            <a:endParaRPr lang="it-IT" sz="2400" b="1" i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419099" y="1838861"/>
            <a:ext cx="829627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itchFamily="34" charset="0"/>
              <a:buChar char="•"/>
            </a:pPr>
            <a:r>
              <a:rPr lang="en-US" altLang="zh-CN" sz="2000" u="none" dirty="0" smtClean="0">
                <a:latin typeface="Corbel"/>
              </a:rPr>
              <a:t>Innovative worldwide information can be used to identify local scale problems – e.g., identification of vulnerable areas</a:t>
            </a:r>
          </a:p>
          <a:p>
            <a:pPr marL="180975" indent="-180975" algn="just">
              <a:buFont typeface="Arial" pitchFamily="34" charset="0"/>
              <a:buChar char="•"/>
            </a:pPr>
            <a:endParaRPr lang="en-US" altLang="zh-CN" sz="2000" u="none" dirty="0" smtClean="0">
              <a:latin typeface="Corbel"/>
            </a:endParaRPr>
          </a:p>
          <a:p>
            <a:pPr marL="180975" indent="-180975" algn="just">
              <a:buFont typeface="Arial" pitchFamily="34" charset="0"/>
              <a:buChar char="•"/>
            </a:pPr>
            <a:r>
              <a:rPr lang="en-US" altLang="zh-CN" sz="2000" u="none" dirty="0" smtClean="0">
                <a:latin typeface="Corbel"/>
              </a:rPr>
              <a:t>Any available information needs to be used in design models – For instance, the temporal trend of nightlight data can be used to estimate future urban development therefore providing the means to apply non-stationary models</a:t>
            </a:r>
          </a:p>
          <a:p>
            <a:pPr marL="180975" indent="-180975" algn="just">
              <a:buFont typeface="Arial" pitchFamily="34" charset="0"/>
              <a:buChar char="•"/>
            </a:pPr>
            <a:endParaRPr lang="en-US" altLang="zh-CN" sz="2000" u="none" dirty="0" smtClean="0">
              <a:latin typeface="Corbel"/>
            </a:endParaRPr>
          </a:p>
          <a:p>
            <a:pPr marL="180975" indent="-180975" algn="just">
              <a:buFont typeface="Arial" pitchFamily="34" charset="0"/>
              <a:buChar char="•"/>
            </a:pPr>
            <a:r>
              <a:rPr lang="en-US" altLang="zh-CN" sz="2000" u="none" dirty="0" smtClean="0">
                <a:latin typeface="Corbel"/>
              </a:rPr>
              <a:t>Finally, cost-benefit analysis should drive any identification process for the optimal solution to technical problems</a:t>
            </a:r>
          </a:p>
          <a:p>
            <a:pPr marL="180975" indent="-180975" algn="just"/>
            <a:r>
              <a:rPr lang="en-US" altLang="zh-CN" sz="2000" u="none" dirty="0" smtClean="0">
                <a:latin typeface="Corbel"/>
              </a:rPr>
              <a:t>	(see </a:t>
            </a:r>
            <a:r>
              <a:rPr lang="en-US" altLang="zh-CN" sz="2000" u="none" dirty="0" err="1" smtClean="0">
                <a:latin typeface="Corbel"/>
              </a:rPr>
              <a:t>Botto</a:t>
            </a:r>
            <a:r>
              <a:rPr lang="en-US" altLang="zh-CN" sz="2000" u="none" dirty="0" smtClean="0">
                <a:latin typeface="Corbel"/>
              </a:rPr>
              <a:t>, A., D. </a:t>
            </a:r>
            <a:r>
              <a:rPr lang="en-US" altLang="zh-CN" sz="2000" u="none" dirty="0" err="1" smtClean="0">
                <a:latin typeface="Corbel"/>
              </a:rPr>
              <a:t>Ganora</a:t>
            </a:r>
            <a:r>
              <a:rPr lang="en-US" altLang="zh-CN" sz="2000" u="none" dirty="0" smtClean="0">
                <a:latin typeface="Corbel"/>
              </a:rPr>
              <a:t>, F. </a:t>
            </a:r>
            <a:r>
              <a:rPr lang="en-US" altLang="zh-CN" sz="2000" u="none" dirty="0" err="1" smtClean="0">
                <a:latin typeface="Corbel"/>
              </a:rPr>
              <a:t>Laio</a:t>
            </a:r>
            <a:r>
              <a:rPr lang="en-US" altLang="zh-CN" sz="2000" u="none" dirty="0" smtClean="0">
                <a:latin typeface="Corbel"/>
              </a:rPr>
              <a:t>, and P. Claps (2014), Uncertainty compliant design flood estimation, Water </a:t>
            </a:r>
            <a:r>
              <a:rPr lang="en-US" altLang="zh-CN" sz="2000" u="none" dirty="0" err="1" smtClean="0">
                <a:latin typeface="Corbel"/>
              </a:rPr>
              <a:t>Resour</a:t>
            </a:r>
            <a:r>
              <a:rPr lang="en-US" altLang="zh-CN" sz="2000" u="none" dirty="0" smtClean="0">
                <a:latin typeface="Corbel"/>
              </a:rPr>
              <a:t>. Res., 50, 4242–4253, doi:10.1002/2013WR014981. )</a:t>
            </a:r>
          </a:p>
        </p:txBody>
      </p:sp>
      <p:sp>
        <p:nvSpPr>
          <p:cNvPr id="5" name="Rettangolo arrotondato 4"/>
          <p:cNvSpPr/>
          <p:nvPr/>
        </p:nvSpPr>
        <p:spPr bwMode="auto">
          <a:xfrm>
            <a:off x="314325" y="4295775"/>
            <a:ext cx="8515350" cy="158115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0" y="107154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Cost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benefit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analysis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a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model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selection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criteria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512499" y="5728713"/>
            <a:ext cx="816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none" dirty="0" smtClean="0"/>
              <a:t>Cropper, M.L., and </a:t>
            </a:r>
            <a:r>
              <a:rPr lang="en-US" sz="1200" u="none" dirty="0" err="1" smtClean="0"/>
              <a:t>Sahin</a:t>
            </a:r>
            <a:r>
              <a:rPr lang="en-US" sz="1200" u="none" dirty="0" smtClean="0"/>
              <a:t>, S. (2009) Valuing mortality and morbidity in the context of disaster risks. In: Policy Research Working Paper Series, The World Bank, http://dx.doi.org/10.1596/1813-9450-4832, http://elibrary.worldbank.org/doi/book/10.1596/1813-9450-4832 </a:t>
            </a:r>
            <a:endParaRPr lang="it-IT" sz="1200" u="none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205557" y="1532407"/>
            <a:ext cx="87505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Tx/>
              <a:buChar char="-"/>
            </a:pPr>
            <a:r>
              <a:rPr lang="it-IT" altLang="zh-CN" sz="2000" u="none" dirty="0" err="1" smtClean="0">
                <a:latin typeface="Corbel"/>
              </a:rPr>
              <a:t>Our</a:t>
            </a:r>
            <a:r>
              <a:rPr lang="it-IT" altLang="zh-CN" sz="2000" u="none" dirty="0" smtClean="0">
                <a:latin typeface="Corbel"/>
              </a:rPr>
              <a:t> target </a:t>
            </a:r>
            <a:r>
              <a:rPr lang="it-IT" altLang="zh-CN" sz="2000" u="none" dirty="0" err="1" smtClean="0">
                <a:latin typeface="Corbel"/>
              </a:rPr>
              <a:t>is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to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seek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solutions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to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technical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problems</a:t>
            </a:r>
            <a:r>
              <a:rPr lang="it-IT" altLang="zh-CN" sz="2000" u="none" dirty="0" smtClean="0">
                <a:latin typeface="Corbel"/>
              </a:rPr>
              <a:t>.</a:t>
            </a:r>
          </a:p>
          <a:p>
            <a:pPr marL="177800" indent="-177800">
              <a:buFontTx/>
              <a:buChar char="-"/>
            </a:pPr>
            <a:r>
              <a:rPr lang="it-IT" altLang="zh-CN" sz="2000" u="none" dirty="0" err="1" smtClean="0">
                <a:latin typeface="Corbel"/>
              </a:rPr>
              <a:t>Hydrological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modeling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leads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to</a:t>
            </a:r>
            <a:r>
              <a:rPr lang="it-IT" altLang="zh-CN" sz="2000" u="none" dirty="0" smtClean="0">
                <a:latin typeface="Corbel"/>
              </a:rPr>
              <a:t> the </a:t>
            </a:r>
            <a:r>
              <a:rPr lang="it-IT" altLang="zh-CN" sz="2000" u="none" dirty="0" err="1" smtClean="0">
                <a:latin typeface="Corbel"/>
              </a:rPr>
              <a:t>estimation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of</a:t>
            </a:r>
            <a:r>
              <a:rPr lang="it-IT" altLang="zh-CN" sz="2000" u="none" dirty="0" smtClean="0">
                <a:latin typeface="Corbel"/>
              </a:rPr>
              <a:t> design </a:t>
            </a:r>
            <a:r>
              <a:rPr lang="it-IT" altLang="zh-CN" sz="2000" u="none" dirty="0" err="1" smtClean="0">
                <a:latin typeface="Corbel"/>
              </a:rPr>
              <a:t>variables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to</a:t>
            </a:r>
            <a:r>
              <a:rPr lang="it-IT" altLang="zh-CN" sz="2000" u="none" dirty="0" smtClean="0">
                <a:latin typeface="Corbel"/>
              </a:rPr>
              <a:t> design </a:t>
            </a:r>
            <a:r>
              <a:rPr lang="it-IT" altLang="zh-CN" sz="2000" u="none" dirty="0" err="1" smtClean="0">
                <a:latin typeface="Corbel"/>
              </a:rPr>
              <a:t>solutions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through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engineering</a:t>
            </a:r>
            <a:r>
              <a:rPr lang="it-IT" altLang="zh-CN" sz="2000" u="none" dirty="0" smtClean="0">
                <a:latin typeface="Corbel"/>
              </a:rPr>
              <a:t>.</a:t>
            </a:r>
          </a:p>
          <a:p>
            <a:pPr marL="177800" indent="-177800">
              <a:buFontTx/>
              <a:buChar char="-"/>
            </a:pPr>
            <a:r>
              <a:rPr lang="it-IT" altLang="zh-CN" sz="2000" u="none" dirty="0" smtClean="0">
                <a:latin typeface="Corbel"/>
              </a:rPr>
              <a:t>Once a </a:t>
            </a:r>
            <a:r>
              <a:rPr lang="it-IT" altLang="zh-CN" sz="2000" u="none" dirty="0" err="1" smtClean="0">
                <a:latin typeface="Corbel"/>
              </a:rPr>
              <a:t>possible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solution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has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been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identified</a:t>
            </a:r>
            <a:r>
              <a:rPr lang="it-IT" altLang="zh-CN" sz="2000" u="none" dirty="0" smtClean="0">
                <a:latin typeface="Corbel"/>
              </a:rPr>
              <a:t>, a </a:t>
            </a:r>
            <a:r>
              <a:rPr lang="it-IT" altLang="zh-CN" sz="2000" u="none" dirty="0" err="1" smtClean="0">
                <a:latin typeface="Corbel"/>
              </a:rPr>
              <a:t>cost-benefit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analysis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is</a:t>
            </a:r>
            <a:r>
              <a:rPr lang="it-IT" altLang="zh-CN" sz="2000" u="none" dirty="0" smtClean="0">
                <a:latin typeface="Corbel"/>
              </a:rPr>
              <a:t> a </a:t>
            </a:r>
            <a:r>
              <a:rPr lang="it-IT" altLang="zh-CN" sz="2000" u="none" dirty="0" err="1" smtClean="0">
                <a:latin typeface="Corbel"/>
              </a:rPr>
              <a:t>necessary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step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to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check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its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feasibility</a:t>
            </a:r>
            <a:endParaRPr lang="it-IT" altLang="zh-CN" sz="2000" u="none" dirty="0" smtClean="0">
              <a:latin typeface="Corbe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6980" y="3209062"/>
            <a:ext cx="5759046" cy="2503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Immagine 6" descr="tex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5384" y="4390883"/>
            <a:ext cx="3518616" cy="1179536"/>
          </a:xfrm>
          <a:prstGeom prst="rect">
            <a:avLst/>
          </a:prstGeom>
        </p:spPr>
      </p:pic>
      <p:cxnSp>
        <p:nvCxnSpPr>
          <p:cNvPr id="12" name="Connettore 2 11"/>
          <p:cNvCxnSpPr/>
          <p:nvPr/>
        </p:nvCxnSpPr>
        <p:spPr bwMode="auto">
          <a:xfrm rot="16200000" flipV="1">
            <a:off x="6531081" y="3564567"/>
            <a:ext cx="641445" cy="1093074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11" name="CasellaDiTesto 10"/>
          <p:cNvSpPr txBox="1"/>
          <p:nvPr/>
        </p:nvSpPr>
        <p:spPr>
          <a:xfrm>
            <a:off x="4462818" y="4694828"/>
            <a:ext cx="150123" cy="3684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b="1" i="1" u="none" dirty="0" smtClean="0">
                <a:latin typeface="Times" pitchFamily="2" charset="0"/>
              </a:rPr>
              <a:t>a</a:t>
            </a:r>
            <a:endParaRPr lang="it-IT" b="1" i="1" u="none" dirty="0">
              <a:latin typeface="Times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0" y="107154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Conclusions</a:t>
            </a:r>
            <a:endParaRPr lang="it-IT" sz="24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6" name="CasellaDiTesto 9"/>
          <p:cNvSpPr txBox="1"/>
          <p:nvPr/>
        </p:nvSpPr>
        <p:spPr>
          <a:xfrm>
            <a:off x="397807" y="1837570"/>
            <a:ext cx="7746067" cy="3621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spcBef>
                <a:spcPts val="400"/>
              </a:spcBef>
              <a:buFontTx/>
              <a:buChar char="-"/>
            </a:pPr>
            <a:r>
              <a:rPr lang="it-IT" b="1" u="none" dirty="0" smtClean="0"/>
              <a:t>Global water </a:t>
            </a:r>
            <a:r>
              <a:rPr lang="it-IT" b="1" u="none" dirty="0" err="1" smtClean="0"/>
              <a:t>emergency</a:t>
            </a:r>
            <a:r>
              <a:rPr lang="it-IT" b="1" u="none" dirty="0" smtClean="0"/>
              <a:t> in the Future </a:t>
            </a:r>
            <a:r>
              <a:rPr lang="it-IT" b="1" u="none" dirty="0" err="1" smtClean="0"/>
              <a:t>Earth</a:t>
            </a:r>
            <a:r>
              <a:rPr lang="it-IT" u="none" dirty="0" smtClean="0"/>
              <a:t>: </a:t>
            </a:r>
            <a:r>
              <a:rPr lang="it-IT" u="none" dirty="0" err="1" smtClean="0"/>
              <a:t>need</a:t>
            </a:r>
            <a:r>
              <a:rPr lang="it-IT" u="none" dirty="0" smtClean="0"/>
              <a:t> </a:t>
            </a:r>
            <a:r>
              <a:rPr lang="it-IT" u="none" dirty="0" err="1" smtClean="0"/>
              <a:t>to</a:t>
            </a:r>
            <a:r>
              <a:rPr lang="it-IT" u="none" dirty="0" smtClean="0"/>
              <a:t> stress the </a:t>
            </a:r>
            <a:r>
              <a:rPr lang="it-IT" u="none" dirty="0" err="1" smtClean="0"/>
              <a:t>concept</a:t>
            </a:r>
            <a:r>
              <a:rPr lang="it-IT" u="none" dirty="0" smtClean="0"/>
              <a:t> and </a:t>
            </a:r>
            <a:r>
              <a:rPr lang="it-IT" u="none" dirty="0" err="1" smtClean="0"/>
              <a:t>bring</a:t>
            </a:r>
            <a:r>
              <a:rPr lang="it-IT" u="none" dirty="0" smtClean="0"/>
              <a:t> </a:t>
            </a:r>
            <a:r>
              <a:rPr lang="it-IT" u="none" dirty="0" err="1" smtClean="0"/>
              <a:t>it</a:t>
            </a:r>
            <a:r>
              <a:rPr lang="it-IT" u="none" dirty="0" smtClean="0"/>
              <a:t> </a:t>
            </a:r>
            <a:r>
              <a:rPr lang="it-IT" u="none" dirty="0" err="1" smtClean="0"/>
              <a:t>to</a:t>
            </a:r>
            <a:r>
              <a:rPr lang="it-IT" u="none" dirty="0" smtClean="0"/>
              <a:t> the </a:t>
            </a:r>
            <a:r>
              <a:rPr lang="it-IT" u="none" dirty="0" err="1" smtClean="0"/>
              <a:t>attention</a:t>
            </a:r>
            <a:r>
              <a:rPr lang="it-IT" u="none" dirty="0" smtClean="0"/>
              <a:t> </a:t>
            </a:r>
            <a:r>
              <a:rPr lang="it-IT" u="none" dirty="0" err="1" smtClean="0"/>
              <a:t>of</a:t>
            </a:r>
            <a:r>
              <a:rPr lang="it-IT" u="none" dirty="0" smtClean="0"/>
              <a:t> </a:t>
            </a:r>
            <a:r>
              <a:rPr lang="it-IT" u="none" dirty="0" err="1" smtClean="0"/>
              <a:t>governments</a:t>
            </a:r>
            <a:r>
              <a:rPr lang="it-IT" u="none" dirty="0" smtClean="0"/>
              <a:t> and </a:t>
            </a:r>
            <a:r>
              <a:rPr lang="it-IT" u="none" dirty="0" err="1" smtClean="0"/>
              <a:t>funding</a:t>
            </a:r>
            <a:r>
              <a:rPr lang="it-IT" u="none" dirty="0" smtClean="0"/>
              <a:t> </a:t>
            </a:r>
            <a:r>
              <a:rPr lang="it-IT" u="none" dirty="0" err="1" smtClean="0"/>
              <a:t>agencies</a:t>
            </a:r>
            <a:endParaRPr lang="it-IT" u="none" dirty="0" smtClean="0"/>
          </a:p>
          <a:p>
            <a:pPr marL="177800" indent="-177800">
              <a:spcBef>
                <a:spcPts val="400"/>
              </a:spcBef>
              <a:buFontTx/>
              <a:buChar char="-"/>
            </a:pPr>
            <a:r>
              <a:rPr lang="it-IT" b="1" u="none" dirty="0" smtClean="0"/>
              <a:t>Global water </a:t>
            </a:r>
            <a:r>
              <a:rPr lang="it-IT" b="1" u="none" dirty="0" err="1" smtClean="0"/>
              <a:t>emergency</a:t>
            </a:r>
            <a:r>
              <a:rPr lang="it-IT" u="none" dirty="0" smtClean="0"/>
              <a:t>: </a:t>
            </a:r>
            <a:r>
              <a:rPr lang="it-IT" u="none" dirty="0" err="1" smtClean="0"/>
              <a:t>need</a:t>
            </a:r>
            <a:r>
              <a:rPr lang="it-IT" u="none" dirty="0" smtClean="0"/>
              <a:t> </a:t>
            </a:r>
            <a:r>
              <a:rPr lang="it-IT" u="none" dirty="0" err="1" smtClean="0"/>
              <a:t>to</a:t>
            </a:r>
            <a:r>
              <a:rPr lang="it-IT" u="none" dirty="0" smtClean="0"/>
              <a:t> bridge </a:t>
            </a:r>
            <a:r>
              <a:rPr lang="it-IT" u="none" dirty="0" err="1" smtClean="0"/>
              <a:t>scales</a:t>
            </a:r>
            <a:r>
              <a:rPr lang="it-IT" u="none" dirty="0" smtClean="0"/>
              <a:t> </a:t>
            </a:r>
            <a:r>
              <a:rPr lang="it-IT" u="none" dirty="0" err="1" smtClean="0"/>
              <a:t>with</a:t>
            </a:r>
            <a:r>
              <a:rPr lang="it-IT" u="none" dirty="0" smtClean="0"/>
              <a:t> a global </a:t>
            </a:r>
            <a:r>
              <a:rPr lang="it-IT" u="none" dirty="0" err="1" smtClean="0"/>
              <a:t>analysis</a:t>
            </a:r>
            <a:r>
              <a:rPr lang="it-IT" u="none" dirty="0" smtClean="0"/>
              <a:t> </a:t>
            </a:r>
            <a:r>
              <a:rPr lang="it-IT" u="none" dirty="0" err="1" smtClean="0"/>
              <a:t>of</a:t>
            </a:r>
            <a:r>
              <a:rPr lang="it-IT" u="none" dirty="0" smtClean="0"/>
              <a:t> </a:t>
            </a:r>
            <a:r>
              <a:rPr lang="it-IT" u="none" dirty="0" err="1" smtClean="0"/>
              <a:t>local</a:t>
            </a:r>
            <a:r>
              <a:rPr lang="it-IT" u="none" dirty="0" smtClean="0"/>
              <a:t> </a:t>
            </a:r>
            <a:r>
              <a:rPr lang="it-IT" u="none" dirty="0" err="1" smtClean="0"/>
              <a:t>problems</a:t>
            </a:r>
            <a:r>
              <a:rPr lang="it-IT" u="none" dirty="0" smtClean="0"/>
              <a:t> - </a:t>
            </a:r>
            <a:r>
              <a:rPr lang="it-IT" u="none" dirty="0" err="1" smtClean="0"/>
              <a:t>Large</a:t>
            </a:r>
            <a:r>
              <a:rPr lang="it-IT" u="none" dirty="0" smtClean="0"/>
              <a:t> scale </a:t>
            </a:r>
            <a:r>
              <a:rPr lang="it-IT" u="none" dirty="0" err="1" smtClean="0"/>
              <a:t>hydrology</a:t>
            </a:r>
            <a:r>
              <a:rPr lang="it-IT" u="none" dirty="0" smtClean="0"/>
              <a:t> </a:t>
            </a:r>
            <a:r>
              <a:rPr lang="it-IT" u="none" dirty="0" err="1" smtClean="0"/>
              <a:t>is</a:t>
            </a:r>
            <a:r>
              <a:rPr lang="it-IT" u="none" dirty="0" smtClean="0"/>
              <a:t> </a:t>
            </a:r>
            <a:r>
              <a:rPr lang="it-IT" u="none" dirty="0" err="1" smtClean="0"/>
              <a:t>an</a:t>
            </a:r>
            <a:r>
              <a:rPr lang="it-IT" u="none" dirty="0" smtClean="0"/>
              <a:t> </a:t>
            </a:r>
            <a:r>
              <a:rPr lang="it-IT" u="none" dirty="0" err="1" smtClean="0"/>
              <a:t>opportunity</a:t>
            </a:r>
            <a:r>
              <a:rPr lang="it-IT" u="none" dirty="0" smtClean="0"/>
              <a:t> </a:t>
            </a:r>
            <a:r>
              <a:rPr lang="it-IT" u="none" dirty="0" err="1" smtClean="0"/>
              <a:t>but</a:t>
            </a:r>
            <a:r>
              <a:rPr lang="it-IT" u="none" dirty="0" smtClean="0"/>
              <a:t> mind </a:t>
            </a:r>
            <a:r>
              <a:rPr lang="it-IT" u="none" dirty="0" err="1" smtClean="0"/>
              <a:t>uncertainty</a:t>
            </a:r>
            <a:r>
              <a:rPr lang="it-IT" u="none" dirty="0" smtClean="0"/>
              <a:t>!</a:t>
            </a:r>
          </a:p>
          <a:p>
            <a:pPr marL="177800" indent="-177800">
              <a:spcBef>
                <a:spcPts val="400"/>
              </a:spcBef>
              <a:buFontTx/>
              <a:buChar char="-"/>
            </a:pPr>
            <a:r>
              <a:rPr lang="it-IT" b="1" u="none" dirty="0" smtClean="0"/>
              <a:t>New data, open </a:t>
            </a:r>
            <a:r>
              <a:rPr lang="it-IT" b="1" u="none" dirty="0" err="1" smtClean="0"/>
              <a:t>access</a:t>
            </a:r>
            <a:r>
              <a:rPr lang="it-IT" b="1" u="none" dirty="0" smtClean="0"/>
              <a:t> and </a:t>
            </a:r>
            <a:r>
              <a:rPr lang="it-IT" b="1" u="none" dirty="0" err="1" smtClean="0"/>
              <a:t>virtual</a:t>
            </a:r>
            <a:r>
              <a:rPr lang="it-IT" b="1" u="none" dirty="0" smtClean="0"/>
              <a:t> </a:t>
            </a:r>
            <a:r>
              <a:rPr lang="it-IT" b="1" u="none" dirty="0" err="1" smtClean="0"/>
              <a:t>labs</a:t>
            </a:r>
            <a:r>
              <a:rPr lang="it-IT" u="none" dirty="0" smtClean="0"/>
              <a:t> are the future. </a:t>
            </a:r>
            <a:r>
              <a:rPr lang="it-IT" u="none" dirty="0" err="1" smtClean="0"/>
              <a:t>Let</a:t>
            </a:r>
            <a:r>
              <a:rPr lang="it-IT" u="none" dirty="0" smtClean="0"/>
              <a:t>’s </a:t>
            </a:r>
            <a:r>
              <a:rPr lang="it-IT" u="none" dirty="0" err="1" smtClean="0"/>
              <a:t>be</a:t>
            </a:r>
            <a:r>
              <a:rPr lang="it-IT" u="none" dirty="0" smtClean="0"/>
              <a:t> </a:t>
            </a:r>
            <a:r>
              <a:rPr lang="it-IT" u="none" dirty="0" err="1" smtClean="0"/>
              <a:t>proactive</a:t>
            </a:r>
            <a:r>
              <a:rPr lang="it-IT" u="none" dirty="0" smtClean="0"/>
              <a:t>, </a:t>
            </a:r>
            <a:r>
              <a:rPr lang="it-IT" u="none" dirty="0" err="1" smtClean="0"/>
              <a:t>to</a:t>
            </a:r>
            <a:r>
              <a:rPr lang="it-IT" u="none" dirty="0" smtClean="0"/>
              <a:t> anticipate </a:t>
            </a:r>
            <a:r>
              <a:rPr lang="it-IT" u="none" dirty="0" err="1" smtClean="0"/>
              <a:t>visions</a:t>
            </a:r>
            <a:r>
              <a:rPr lang="it-IT" u="none" dirty="0" smtClean="0"/>
              <a:t> </a:t>
            </a:r>
            <a:r>
              <a:rPr lang="it-IT" u="none" dirty="0" err="1" smtClean="0"/>
              <a:t>rather</a:t>
            </a:r>
            <a:r>
              <a:rPr lang="it-IT" u="none" dirty="0" smtClean="0"/>
              <a:t> </a:t>
            </a:r>
            <a:r>
              <a:rPr lang="it-IT" u="none" dirty="0" err="1" smtClean="0"/>
              <a:t>than</a:t>
            </a:r>
            <a:r>
              <a:rPr lang="it-IT" u="none" dirty="0" smtClean="0"/>
              <a:t> </a:t>
            </a:r>
            <a:r>
              <a:rPr lang="it-IT" u="none" dirty="0" err="1" smtClean="0"/>
              <a:t>following</a:t>
            </a:r>
            <a:r>
              <a:rPr lang="it-IT" u="none" dirty="0" smtClean="0"/>
              <a:t> </a:t>
            </a:r>
            <a:r>
              <a:rPr lang="it-IT" u="none" dirty="0" err="1" smtClean="0"/>
              <a:t>them</a:t>
            </a:r>
            <a:endParaRPr lang="it-IT" u="none" dirty="0" smtClean="0"/>
          </a:p>
          <a:p>
            <a:pPr marL="177800" indent="-177800">
              <a:spcBef>
                <a:spcPts val="400"/>
              </a:spcBef>
              <a:buFontTx/>
              <a:buChar char="-"/>
            </a:pPr>
            <a:r>
              <a:rPr lang="it-IT" b="1" u="none" dirty="0" err="1" smtClean="0"/>
              <a:t>Cost-benefit</a:t>
            </a:r>
            <a:r>
              <a:rPr lang="it-IT" b="1" u="none" dirty="0" smtClean="0"/>
              <a:t> analysis</a:t>
            </a:r>
            <a:r>
              <a:rPr lang="it-IT" u="none" dirty="0" smtClean="0"/>
              <a:t> is a valuable support to identify a </a:t>
            </a:r>
            <a:r>
              <a:rPr lang="it-IT" u="none" dirty="0" err="1" smtClean="0"/>
              <a:t>solution</a:t>
            </a:r>
            <a:endParaRPr lang="it-IT" u="none" dirty="0" smtClean="0"/>
          </a:p>
          <a:p>
            <a:pPr marL="177800" indent="-177800">
              <a:spcBef>
                <a:spcPts val="400"/>
              </a:spcBef>
              <a:buFontTx/>
              <a:buChar char="-"/>
            </a:pPr>
            <a:r>
              <a:rPr lang="it-IT" b="1" u="none" dirty="0" err="1" smtClean="0"/>
              <a:t>Publishing</a:t>
            </a:r>
            <a:r>
              <a:rPr lang="it-IT" b="1" u="none" dirty="0" smtClean="0"/>
              <a:t> in </a:t>
            </a:r>
            <a:r>
              <a:rPr lang="it-IT" b="1" u="none" dirty="0" err="1" smtClean="0"/>
              <a:t>hydrology</a:t>
            </a:r>
            <a:r>
              <a:rPr lang="it-IT" u="none" dirty="0" smtClean="0"/>
              <a:t>: </a:t>
            </a:r>
            <a:r>
              <a:rPr lang="it-IT" u="none" dirty="0" err="1" smtClean="0"/>
              <a:t>what</a:t>
            </a:r>
            <a:r>
              <a:rPr lang="it-IT" u="none" dirty="0" smtClean="0"/>
              <a:t> </a:t>
            </a:r>
            <a:r>
              <a:rPr lang="it-IT" u="none" dirty="0" err="1" smtClean="0"/>
              <a:t>is</a:t>
            </a:r>
            <a:r>
              <a:rPr lang="it-IT" u="none" dirty="0" smtClean="0"/>
              <a:t> the way </a:t>
            </a:r>
            <a:r>
              <a:rPr lang="it-IT" u="none" dirty="0" err="1" smtClean="0"/>
              <a:t>forward</a:t>
            </a:r>
            <a:r>
              <a:rPr lang="it-IT" u="none" dirty="0" smtClean="0"/>
              <a:t> </a:t>
            </a:r>
            <a:r>
              <a:rPr lang="it-IT" u="none" dirty="0" err="1" smtClean="0"/>
              <a:t>to</a:t>
            </a:r>
            <a:r>
              <a:rPr lang="it-IT" u="none" dirty="0" smtClean="0"/>
              <a:t> </a:t>
            </a:r>
            <a:r>
              <a:rPr lang="it-IT" u="none" dirty="0" err="1" smtClean="0"/>
              <a:t>increase</a:t>
            </a:r>
            <a:r>
              <a:rPr lang="it-IT" u="none" dirty="0" smtClean="0"/>
              <a:t> </a:t>
            </a:r>
            <a:r>
              <a:rPr lang="it-IT" u="none" dirty="0" err="1" smtClean="0"/>
              <a:t>visibility</a:t>
            </a:r>
            <a:r>
              <a:rPr lang="it-IT" u="none" dirty="0" smtClean="0"/>
              <a:t>? </a:t>
            </a:r>
            <a:r>
              <a:rPr lang="it-IT" u="none" dirty="0" err="1" smtClean="0"/>
              <a:t>What</a:t>
            </a:r>
            <a:r>
              <a:rPr lang="it-IT" u="none" dirty="0" smtClean="0"/>
              <a:t> </a:t>
            </a:r>
            <a:r>
              <a:rPr lang="it-IT" u="none" dirty="0" err="1" smtClean="0"/>
              <a:t>actions</a:t>
            </a:r>
            <a:r>
              <a:rPr lang="it-IT" u="none" dirty="0" smtClean="0"/>
              <a:t> </a:t>
            </a:r>
            <a:r>
              <a:rPr lang="it-IT" u="none" dirty="0" err="1" smtClean="0"/>
              <a:t>should</a:t>
            </a:r>
            <a:r>
              <a:rPr lang="it-IT" u="none" dirty="0" smtClean="0"/>
              <a:t> </a:t>
            </a:r>
            <a:r>
              <a:rPr lang="it-IT" u="none" dirty="0" err="1" smtClean="0"/>
              <a:t>be</a:t>
            </a:r>
            <a:r>
              <a:rPr lang="it-IT" u="none" dirty="0" smtClean="0"/>
              <a:t> </a:t>
            </a:r>
            <a:r>
              <a:rPr lang="it-IT" u="none" dirty="0" err="1" smtClean="0"/>
              <a:t>taken</a:t>
            </a:r>
            <a:r>
              <a:rPr lang="it-IT" u="none" dirty="0" smtClean="0"/>
              <a:t>? Will </a:t>
            </a:r>
            <a:r>
              <a:rPr lang="it-IT" u="none" dirty="0" err="1" smtClean="0"/>
              <a:t>likes</a:t>
            </a:r>
            <a:r>
              <a:rPr lang="it-IT" u="none" dirty="0" smtClean="0"/>
              <a:t> </a:t>
            </a:r>
            <a:r>
              <a:rPr lang="it-IT" u="none" dirty="0" err="1" smtClean="0"/>
              <a:t>replace</a:t>
            </a:r>
            <a:r>
              <a:rPr lang="it-IT" u="none" dirty="0" smtClean="0"/>
              <a:t> </a:t>
            </a:r>
            <a:r>
              <a:rPr lang="it-IT" u="none" dirty="0" err="1" smtClean="0"/>
              <a:t>peer</a:t>
            </a:r>
            <a:r>
              <a:rPr lang="it-IT" u="none" dirty="0" smtClean="0"/>
              <a:t> </a:t>
            </a:r>
            <a:r>
              <a:rPr lang="it-IT" u="none" dirty="0" err="1" smtClean="0"/>
              <a:t>review</a:t>
            </a:r>
            <a:r>
              <a:rPr lang="it-IT" u="none" dirty="0" smtClean="0"/>
              <a:t>? </a:t>
            </a:r>
            <a:r>
              <a:rPr lang="it-IT" u="none" dirty="0" err="1" smtClean="0"/>
              <a:t>Again</a:t>
            </a:r>
            <a:r>
              <a:rPr lang="it-IT" u="none" dirty="0" smtClean="0"/>
              <a:t>, </a:t>
            </a:r>
            <a:r>
              <a:rPr lang="it-IT" u="none" dirty="0" err="1" smtClean="0"/>
              <a:t>we</a:t>
            </a:r>
            <a:r>
              <a:rPr lang="it-IT" u="none" dirty="0" smtClean="0"/>
              <a:t> </a:t>
            </a:r>
            <a:r>
              <a:rPr lang="it-IT" u="none" dirty="0" err="1" smtClean="0"/>
              <a:t>need</a:t>
            </a:r>
            <a:r>
              <a:rPr lang="it-IT" u="none" dirty="0" smtClean="0"/>
              <a:t> </a:t>
            </a:r>
            <a:r>
              <a:rPr lang="it-IT" u="none" dirty="0" err="1" smtClean="0"/>
              <a:t>to</a:t>
            </a:r>
            <a:r>
              <a:rPr lang="it-IT" u="none" dirty="0" smtClean="0"/>
              <a:t> anticipate the </a:t>
            </a:r>
            <a:r>
              <a:rPr lang="it-IT" u="none" dirty="0" err="1" smtClean="0"/>
              <a:t>evolution</a:t>
            </a:r>
            <a:r>
              <a:rPr lang="it-IT" u="none" dirty="0" smtClean="0"/>
              <a:t> </a:t>
            </a:r>
            <a:r>
              <a:rPr lang="it-IT" u="none" dirty="0" err="1" smtClean="0"/>
              <a:t>rather</a:t>
            </a:r>
            <a:r>
              <a:rPr lang="it-IT" u="none" dirty="0" smtClean="0"/>
              <a:t> </a:t>
            </a:r>
            <a:r>
              <a:rPr lang="it-IT" u="none" dirty="0" err="1" smtClean="0"/>
              <a:t>than</a:t>
            </a:r>
            <a:r>
              <a:rPr lang="it-IT" u="none" dirty="0" smtClean="0"/>
              <a:t> </a:t>
            </a:r>
            <a:r>
              <a:rPr lang="it-IT" u="none" dirty="0" err="1" smtClean="0"/>
              <a:t>following</a:t>
            </a:r>
            <a:r>
              <a:rPr lang="it-IT" u="none" dirty="0" smtClean="0"/>
              <a:t> </a:t>
            </a:r>
            <a:r>
              <a:rPr lang="it-IT" u="none" dirty="0" err="1" smtClean="0"/>
              <a:t>it</a:t>
            </a:r>
            <a:endParaRPr lang="it-IT" u="non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2400284" y="2068289"/>
            <a:ext cx="3957666" cy="36933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u="none" dirty="0" smtClean="0">
                <a:solidFill>
                  <a:schemeClr val="bg1"/>
                </a:solidFill>
              </a:rPr>
              <a:t>www.iahs.info/</a:t>
            </a:r>
            <a:r>
              <a:rPr lang="it-IT" u="none" dirty="0" err="1" smtClean="0">
                <a:solidFill>
                  <a:schemeClr val="bg1"/>
                </a:solidFill>
              </a:rPr>
              <a:t>pantarhei</a:t>
            </a:r>
            <a:endParaRPr lang="it-IT" u="none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9234" y="1180210"/>
            <a:ext cx="5180357" cy="508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sellaDiTesto 4"/>
          <p:cNvSpPr txBox="1"/>
          <p:nvPr/>
        </p:nvSpPr>
        <p:spPr>
          <a:xfrm>
            <a:off x="197042" y="1327708"/>
            <a:ext cx="3460557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u="none" dirty="0" err="1" smtClean="0"/>
              <a:t>Panta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Rhei</a:t>
            </a:r>
            <a:endParaRPr lang="it-IT" sz="1600" u="none" dirty="0" smtClean="0"/>
          </a:p>
          <a:p>
            <a:r>
              <a:rPr lang="it-IT" sz="1600" u="none" dirty="0" smtClean="0"/>
              <a:t>A home </a:t>
            </a:r>
            <a:r>
              <a:rPr lang="it-IT" sz="1600" u="none" dirty="0" err="1" smtClean="0"/>
              <a:t>for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studying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socio-hydrology</a:t>
            </a:r>
            <a:r>
              <a:rPr lang="it-IT" sz="1600" u="none" dirty="0" smtClean="0"/>
              <a:t> and water </a:t>
            </a:r>
            <a:r>
              <a:rPr lang="it-IT" sz="1600" u="none" dirty="0" err="1" smtClean="0"/>
              <a:t>emergency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mitigation</a:t>
            </a:r>
            <a:endParaRPr lang="it-IT" sz="1600" u="none" dirty="0" smtClean="0"/>
          </a:p>
          <a:p>
            <a:r>
              <a:rPr lang="it-IT" sz="1600" u="none" dirty="0" smtClean="0"/>
              <a:t>www.iahs.info/</a:t>
            </a:r>
            <a:r>
              <a:rPr lang="it-IT" sz="1600" u="none" dirty="0" err="1" smtClean="0"/>
              <a:t>pantarhei</a:t>
            </a:r>
            <a:endParaRPr lang="it-IT" sz="1600" u="none" dirty="0" smtClean="0"/>
          </a:p>
        </p:txBody>
      </p:sp>
      <p:sp>
        <p:nvSpPr>
          <p:cNvPr id="6" name="CasellaDiTesto 4"/>
          <p:cNvSpPr txBox="1"/>
          <p:nvPr/>
        </p:nvSpPr>
        <p:spPr>
          <a:xfrm>
            <a:off x="197042" y="5252205"/>
            <a:ext cx="3456384" cy="307777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1400" u="none" dirty="0" err="1" smtClean="0"/>
              <a:t>Flood</a:t>
            </a:r>
            <a:r>
              <a:rPr lang="it-IT" sz="1400" u="none" dirty="0" smtClean="0"/>
              <a:t> in the Po River – </a:t>
            </a:r>
            <a:r>
              <a:rPr lang="it-IT" sz="1400" u="none" dirty="0" err="1" smtClean="0"/>
              <a:t>November</a:t>
            </a:r>
            <a:r>
              <a:rPr lang="it-IT" sz="1400" u="none" dirty="0" smtClean="0"/>
              <a:t> 2000</a:t>
            </a:r>
            <a:endParaRPr lang="en-GB" sz="1400" u="none" dirty="0"/>
          </a:p>
        </p:txBody>
      </p:sp>
      <p:pic>
        <p:nvPicPr>
          <p:cNvPr id="7" name="Immagine 8" descr="po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042" y="2825087"/>
            <a:ext cx="3456598" cy="230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93098" y="1247782"/>
            <a:ext cx="7278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Acknowledgments</a:t>
            </a:r>
            <a:endParaRPr lang="en-US" sz="2400" b="1" u="none" kern="9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 l="19070" t="11886" r="67035" b="72197"/>
          <a:stretch>
            <a:fillRect/>
          </a:stretch>
        </p:blipFill>
        <p:spPr bwMode="auto">
          <a:xfrm>
            <a:off x="1693438" y="4108124"/>
            <a:ext cx="1676104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D:\Conferences\EGU2015\oral\miur-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8180" y="4108124"/>
            <a:ext cx="2673333" cy="1080000"/>
          </a:xfrm>
          <a:prstGeom prst="rect">
            <a:avLst/>
          </a:prstGeom>
          <a:noFill/>
        </p:spPr>
      </p:pic>
      <p:pic>
        <p:nvPicPr>
          <p:cNvPr id="19" name="Picture 3" descr="D:\Conferences\EESS_IIE_EPFL_19May2015\Laio.jpg"/>
          <p:cNvPicPr>
            <a:picLocks noChangeAspect="1" noChangeArrowheads="1"/>
          </p:cNvPicPr>
          <p:nvPr/>
        </p:nvPicPr>
        <p:blipFill>
          <a:blip r:embed="rId4" cstate="print"/>
          <a:srcRect l="38028" t="12556" r="42075" b="33513"/>
          <a:stretch>
            <a:fillRect/>
          </a:stretch>
        </p:blipFill>
        <p:spPr bwMode="auto">
          <a:xfrm>
            <a:off x="4933950" y="2276475"/>
            <a:ext cx="1025529" cy="1346400"/>
          </a:xfrm>
          <a:prstGeom prst="rect">
            <a:avLst/>
          </a:prstGeom>
          <a:noFill/>
        </p:spPr>
      </p:pic>
      <p:sp>
        <p:nvSpPr>
          <p:cNvPr id="20" name="CasellaDiTesto 19"/>
          <p:cNvSpPr txBox="1"/>
          <p:nvPr/>
        </p:nvSpPr>
        <p:spPr>
          <a:xfrm>
            <a:off x="2000250" y="2573701"/>
            <a:ext cx="2724150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Serena </a:t>
            </a:r>
            <a:r>
              <a:rPr lang="en-US" sz="2000" u="none" dirty="0" err="1" smtClean="0"/>
              <a:t>Ceola</a:t>
            </a:r>
            <a:endParaRPr lang="en-US" sz="2000" u="none" dirty="0" smtClean="0"/>
          </a:p>
          <a:p>
            <a:pPr algn="just"/>
            <a:r>
              <a:rPr lang="en-US" sz="2000" u="none" dirty="0" smtClean="0"/>
              <a:t>University of Bologna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5962650" y="2888026"/>
            <a:ext cx="244792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Francesco </a:t>
            </a:r>
            <a:r>
              <a:rPr lang="en-US" sz="2000" u="none" dirty="0" err="1" smtClean="0"/>
              <a:t>Laio</a:t>
            </a:r>
            <a:endParaRPr lang="en-US" sz="2000" u="none" dirty="0" smtClean="0"/>
          </a:p>
          <a:p>
            <a:pPr algn="just"/>
            <a:r>
              <a:rPr lang="en-US" sz="2000" u="none" dirty="0" err="1" smtClean="0"/>
              <a:t>Politecnico</a:t>
            </a:r>
            <a:r>
              <a:rPr lang="en-US" sz="2000" u="none" dirty="0" smtClean="0"/>
              <a:t> </a:t>
            </a:r>
            <a:r>
              <a:rPr lang="en-US" sz="2000" u="none" dirty="0" err="1" smtClean="0"/>
              <a:t>di</a:t>
            </a:r>
            <a:r>
              <a:rPr lang="en-US" sz="2000" u="none" dirty="0" smtClean="0"/>
              <a:t> Torino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685800" y="5807839"/>
            <a:ext cx="7677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u="none" dirty="0" smtClean="0"/>
              <a:t>This work is partially funded by the European Commission FP7 funded research project “Sharing Water-related Information to Tackle Changes in the Hydrosphere for Operational Needs” (grant agreement number 603587)</a:t>
            </a:r>
            <a:endParaRPr lang="en-US" sz="1200" u="none" dirty="0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75" y="2066925"/>
            <a:ext cx="1238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.gqitalia.it/wp-content/uploads/2014/10/1412927087_genova-alluvione-2011-1280x628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8389" y="4149080"/>
            <a:ext cx="4099067" cy="201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Recent flood events in Italy – Sardinia 2013 and Genoa 2014</a:t>
            </a:r>
          </a:p>
        </p:txBody>
      </p:sp>
      <p:pic>
        <p:nvPicPr>
          <p:cNvPr id="12" name="Immagine 11" descr="08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91880" y="1988840"/>
            <a:ext cx="2952000" cy="1968001"/>
          </a:xfrm>
          <a:prstGeom prst="rect">
            <a:avLst/>
          </a:prstGeom>
        </p:spPr>
      </p:pic>
      <p:pic>
        <p:nvPicPr>
          <p:cNvPr id="13" name="Immagine 12" descr="25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0572" y="4149080"/>
            <a:ext cx="2952000" cy="1968000"/>
          </a:xfrm>
          <a:prstGeom prst="rect">
            <a:avLst/>
          </a:prstGeom>
        </p:spPr>
      </p:pic>
      <p:pic>
        <p:nvPicPr>
          <p:cNvPr id="8" name="Immagine 7" descr="124620523-c5972f3a-461b-490a-9e2b-1d3847378ccd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6200000">
            <a:off x="5902649" y="2818432"/>
            <a:ext cx="3781166" cy="2410016"/>
          </a:xfrm>
          <a:prstGeom prst="rect">
            <a:avLst/>
          </a:prstGeom>
        </p:spPr>
      </p:pic>
      <p:pic>
        <p:nvPicPr>
          <p:cNvPr id="1026" name="Picture 2" descr="http://www.centrometeoitaliano.it/wp-content/uploads/2014/10/Alluvione-Genova-situazione-dopo-lesondazione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80572" y="1988840"/>
            <a:ext cx="2905298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1033445"/>
            <a:ext cx="9144032" cy="5376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-32" y="1000108"/>
            <a:ext cx="5429288" cy="830997"/>
          </a:xfrm>
          <a:prstGeom prst="rect">
            <a:avLst/>
          </a:prstGeom>
          <a:solidFill>
            <a:schemeClr val="tx1">
              <a:alpha val="53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48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Everything</a:t>
            </a:r>
            <a:r>
              <a:rPr lang="it-IT" sz="48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 </a:t>
            </a:r>
            <a:r>
              <a:rPr lang="it-IT" sz="48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flows</a:t>
            </a:r>
            <a:r>
              <a:rPr lang="it-IT" sz="48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!</a:t>
            </a:r>
            <a:endParaRPr lang="it-IT" sz="4800" b="1" u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60000" endA="900" endPos="58000" dir="5400000" sy="-100000" algn="bl" rotWithShape="0"/>
              </a:effectLst>
              <a:latin typeface="+mj-lt"/>
            </a:endParaRPr>
          </a:p>
        </p:txBody>
      </p:sp>
      <p:sp>
        <p:nvSpPr>
          <p:cNvPr id="6" name="Ovale 5"/>
          <p:cNvSpPr/>
          <p:nvPr/>
        </p:nvSpPr>
        <p:spPr bwMode="auto">
          <a:xfrm>
            <a:off x="4357686" y="4929198"/>
            <a:ext cx="4786314" cy="135732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643438" y="5056543"/>
            <a:ext cx="42862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60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Thank</a:t>
            </a:r>
            <a:r>
              <a:rPr lang="it-IT" sz="60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 </a:t>
            </a:r>
            <a:r>
              <a:rPr lang="it-IT" sz="60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you</a:t>
            </a:r>
            <a:r>
              <a:rPr lang="it-IT" sz="60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!</a:t>
            </a:r>
            <a:endParaRPr lang="it-IT" sz="6000" b="1" u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60000" endA="900" endPos="58000" dir="5400000" sy="-100000" algn="bl" rotWithShape="0"/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centrometeoitaliano.it/wp-content/uploads/2014/10/Alluvione-Genova-situazione-dopo-lesondazione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21" y="1322544"/>
            <a:ext cx="8773163" cy="464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08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055187"/>
            <a:ext cx="8136904" cy="5328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25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052736"/>
            <a:ext cx="8136904" cy="5328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gqitalia.it/wp-content/uploads/2014/10/1412927087_genova-alluvione-2011-1280x628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1544060"/>
            <a:ext cx="8971318" cy="440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124620523-c5972f3a-461b-490a-9e2b-1d3847378ccd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9221" y="1124744"/>
            <a:ext cx="8187235" cy="5218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2"/>
          <p:cNvGrpSpPr/>
          <p:nvPr/>
        </p:nvGrpSpPr>
        <p:grpSpPr>
          <a:xfrm>
            <a:off x="340024" y="2019300"/>
            <a:ext cx="8546802" cy="4141648"/>
            <a:chOff x="0" y="1484784"/>
            <a:chExt cx="8828661" cy="4400153"/>
          </a:xfrm>
        </p:grpSpPr>
        <p:grpSp>
          <p:nvGrpSpPr>
            <p:cNvPr id="3" name="Gruppo 5"/>
            <p:cNvGrpSpPr>
              <a:grpSpLocks noChangeAspect="1"/>
            </p:cNvGrpSpPr>
            <p:nvPr/>
          </p:nvGrpSpPr>
          <p:grpSpPr>
            <a:xfrm>
              <a:off x="179512" y="1484784"/>
              <a:ext cx="8649149" cy="4400153"/>
              <a:chOff x="35496" y="0"/>
              <a:chExt cx="13124675" cy="6677025"/>
            </a:xfrm>
          </p:grpSpPr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496" y="0"/>
                <a:ext cx="5734050" cy="6677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721147" y="26469"/>
                <a:ext cx="7439024" cy="66389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5" name="Rettangolo 14"/>
            <p:cNvSpPr/>
            <p:nvPr/>
          </p:nvSpPr>
          <p:spPr bwMode="auto">
            <a:xfrm>
              <a:off x="0" y="3019647"/>
              <a:ext cx="861237" cy="22860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8" name="CasellaDiTesto 17"/>
          <p:cNvSpPr txBox="1"/>
          <p:nvPr/>
        </p:nvSpPr>
        <p:spPr>
          <a:xfrm>
            <a:off x="139403" y="1670412"/>
            <a:ext cx="8856984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en-US" sz="1600" u="none" dirty="0" smtClean="0">
                <a:solidFill>
                  <a:srgbClr val="FF0000"/>
                </a:solidFill>
              </a:rPr>
              <a:t>Spatial distribution of natural catastrophes from 1980 to 2012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7273268" y="6193615"/>
            <a:ext cx="1882026" cy="21544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it-IT" sz="800" u="none" dirty="0" smtClean="0"/>
              <a:t>Source: </a:t>
            </a:r>
            <a:r>
              <a:rPr lang="it-IT" sz="800" u="none" dirty="0" err="1" smtClean="0"/>
              <a:t>MunichRE</a:t>
            </a:r>
            <a:r>
              <a:rPr lang="it-IT" sz="800" u="none" dirty="0" smtClean="0"/>
              <a:t>, </a:t>
            </a:r>
            <a:r>
              <a:rPr lang="it-IT" sz="800" u="none" dirty="0" err="1" smtClean="0"/>
              <a:t>NatCatSERVICE</a:t>
            </a:r>
            <a:endParaRPr lang="it-IT" sz="800" u="none" dirty="0" smtClean="0"/>
          </a:p>
        </p:txBody>
      </p:sp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257175" y="1011130"/>
            <a:ext cx="8629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>
                <a:solidFill>
                  <a:srgbClr val="FF0000"/>
                </a:solidFill>
              </a:rPr>
              <a:t>Floods</a:t>
            </a:r>
            <a:r>
              <a:rPr lang="en-US" sz="2000" u="none" dirty="0" smtClean="0"/>
              <a:t> are the first cause of fatalities and economic losses among natural disasters worldwide</a:t>
            </a:r>
            <a:endParaRPr lang="en-US" sz="2000" u="none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648" y="4723269"/>
            <a:ext cx="1567194" cy="1185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sellaDiTesto 12"/>
          <p:cNvSpPr txBox="1"/>
          <p:nvPr/>
        </p:nvSpPr>
        <p:spPr>
          <a:xfrm>
            <a:off x="6209414" y="1419795"/>
            <a:ext cx="2700730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it-IT" sz="1000" i="1" u="none" dirty="0" err="1" smtClean="0"/>
              <a:t>Emergency</a:t>
            </a:r>
            <a:r>
              <a:rPr lang="it-IT" sz="1000" i="1" u="none" dirty="0" smtClean="0"/>
              <a:t> </a:t>
            </a:r>
            <a:r>
              <a:rPr lang="it-IT" sz="1000" i="1" u="none" dirty="0" err="1" smtClean="0"/>
              <a:t>Events</a:t>
            </a:r>
            <a:r>
              <a:rPr lang="it-IT" sz="1000" i="1" u="none" dirty="0" smtClean="0"/>
              <a:t> Database – EM-DAT,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257175" y="1068280"/>
            <a:ext cx="8629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>
                <a:solidFill>
                  <a:srgbClr val="FF0000"/>
                </a:solidFill>
              </a:rPr>
              <a:t>Floods</a:t>
            </a:r>
            <a:r>
              <a:rPr lang="en-US" sz="2000" u="none" dirty="0" smtClean="0"/>
              <a:t> are the first cause of fatalities and economic losses among natural disasters worldwide</a:t>
            </a:r>
            <a:endParaRPr lang="en-US" sz="2000" u="none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0330" y="2413157"/>
            <a:ext cx="4378752" cy="33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135" y="2423791"/>
            <a:ext cx="4431968" cy="33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sellaDiTesto 12"/>
          <p:cNvSpPr txBox="1"/>
          <p:nvPr/>
        </p:nvSpPr>
        <p:spPr>
          <a:xfrm>
            <a:off x="142875" y="1803762"/>
            <a:ext cx="8856984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en-US" sz="1600" u="none" dirty="0" smtClean="0">
                <a:solidFill>
                  <a:srgbClr val="FF0000"/>
                </a:solidFill>
              </a:rPr>
              <a:t>Temporal evolution of natural catastrophes from 1980 to 2012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7276740" y="5863759"/>
            <a:ext cx="1882026" cy="21544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it-IT" sz="800" u="none" dirty="0" smtClean="0"/>
              <a:t>Source: </a:t>
            </a:r>
            <a:r>
              <a:rPr lang="it-IT" sz="800" u="none" dirty="0" err="1" smtClean="0"/>
              <a:t>MunichRE</a:t>
            </a:r>
            <a:r>
              <a:rPr lang="it-IT" sz="800" u="none" dirty="0" smtClean="0"/>
              <a:t>, </a:t>
            </a:r>
            <a:r>
              <a:rPr lang="it-IT" sz="800" u="none" dirty="0" err="1" smtClean="0"/>
              <a:t>NatCatSERVICE</a:t>
            </a:r>
            <a:endParaRPr lang="it-IT" sz="800" u="none" dirty="0" smtClean="0"/>
          </a:p>
        </p:txBody>
      </p:sp>
      <p:sp>
        <p:nvSpPr>
          <p:cNvPr id="16" name="CasellaDiTesto 15"/>
          <p:cNvSpPr txBox="1"/>
          <p:nvPr/>
        </p:nvSpPr>
        <p:spPr>
          <a:xfrm>
            <a:off x="6209414" y="1515045"/>
            <a:ext cx="2700730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it-IT" sz="1000" i="1" u="none" dirty="0" err="1" smtClean="0"/>
              <a:t>Emergency</a:t>
            </a:r>
            <a:r>
              <a:rPr lang="it-IT" sz="1000" i="1" u="none" dirty="0" smtClean="0"/>
              <a:t> </a:t>
            </a:r>
            <a:r>
              <a:rPr lang="it-IT" sz="1000" i="1" u="none" dirty="0" err="1" smtClean="0"/>
              <a:t>Events</a:t>
            </a:r>
            <a:r>
              <a:rPr lang="it-IT" sz="1000" i="1" u="none" dirty="0" smtClean="0"/>
              <a:t> Database – EM-DAT,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66"/>
          <p:cNvSpPr txBox="1">
            <a:spLocks noChangeArrowheads="1"/>
          </p:cNvSpPr>
          <p:nvPr/>
        </p:nvSpPr>
        <p:spPr bwMode="auto">
          <a:xfrm>
            <a:off x="257175" y="1096855"/>
            <a:ext cx="8629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/>
              <a:t>The recent occurrence of </a:t>
            </a:r>
            <a:r>
              <a:rPr lang="en-US" sz="2000" u="none" dirty="0" smtClean="0">
                <a:solidFill>
                  <a:srgbClr val="FF0000"/>
                </a:solidFill>
              </a:rPr>
              <a:t>flood events </a:t>
            </a:r>
            <a:r>
              <a:rPr lang="en-US" sz="2000" u="none" dirty="0" smtClean="0"/>
              <a:t>across the globe has highlighted the urgent need of mitigation strategies to reduce </a:t>
            </a:r>
            <a:r>
              <a:rPr lang="en-US" sz="2000" u="none" dirty="0" smtClean="0">
                <a:solidFill>
                  <a:srgbClr val="FF0000"/>
                </a:solidFill>
              </a:rPr>
              <a:t>flood risk</a:t>
            </a:r>
            <a:endParaRPr lang="en-US" sz="2000" u="none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Conferences\EGU2015\oral\Flood-in-Pakistan-August2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18" y="1943068"/>
            <a:ext cx="2891790" cy="1735074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276225" y="3728561"/>
            <a:ext cx="3695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err="1" smtClean="0"/>
              <a:t>Sukkur</a:t>
            </a:r>
            <a:r>
              <a:rPr lang="en-US" sz="1200" dirty="0" smtClean="0"/>
              <a:t> in Sind province, </a:t>
            </a:r>
            <a:r>
              <a:rPr lang="en-US" sz="1200" b="1" dirty="0" smtClean="0"/>
              <a:t>Pakistan</a:t>
            </a:r>
            <a:r>
              <a:rPr lang="en-US" sz="1200" dirty="0" smtClean="0"/>
              <a:t> during the flood in </a:t>
            </a:r>
            <a:r>
              <a:rPr lang="en-US" sz="1200" b="1" dirty="0" smtClean="0"/>
              <a:t>August 2010</a:t>
            </a:r>
            <a:endParaRPr lang="it-IT" sz="1200" b="1" dirty="0"/>
          </a:p>
        </p:txBody>
      </p:sp>
      <p:pic>
        <p:nvPicPr>
          <p:cNvPr id="1027" name="Picture 3" descr="D:\Conferences\EGU2015\oral\floods_Haiti2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4562475"/>
            <a:ext cx="3048000" cy="1706880"/>
          </a:xfrm>
          <a:prstGeom prst="rect">
            <a:avLst/>
          </a:prstGeom>
          <a:noFill/>
        </p:spPr>
      </p:pic>
      <p:pic>
        <p:nvPicPr>
          <p:cNvPr id="1028" name="Picture 4" descr="D:\Conferences\EGU2015\oral\flood_Chile_20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5813" y="1895452"/>
            <a:ext cx="3765614" cy="2118551"/>
          </a:xfrm>
          <a:prstGeom prst="rect">
            <a:avLst/>
          </a:prstGeom>
          <a:noFill/>
        </p:spPr>
      </p:pic>
      <p:sp>
        <p:nvSpPr>
          <p:cNvPr id="15" name="Rettangolo 14"/>
          <p:cNvSpPr/>
          <p:nvPr/>
        </p:nvSpPr>
        <p:spPr>
          <a:xfrm>
            <a:off x="4867275" y="4004786"/>
            <a:ext cx="36861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dirty="0" smtClean="0"/>
              <a:t>Copiapó</a:t>
            </a:r>
            <a:r>
              <a:rPr lang="en-US" sz="1200" dirty="0" smtClean="0"/>
              <a:t>, Northern </a:t>
            </a:r>
            <a:r>
              <a:rPr lang="en-US" sz="1200" b="1" dirty="0" smtClean="0"/>
              <a:t>Chile</a:t>
            </a:r>
            <a:r>
              <a:rPr lang="en-US" sz="1200" dirty="0" smtClean="0"/>
              <a:t> during the flood in </a:t>
            </a:r>
            <a:r>
              <a:rPr lang="en-US" sz="1200" b="1" dirty="0" smtClean="0"/>
              <a:t>March 2015</a:t>
            </a:r>
            <a:endParaRPr lang="it-IT" sz="1200" b="1" dirty="0"/>
          </a:p>
        </p:txBody>
      </p:sp>
      <p:sp>
        <p:nvSpPr>
          <p:cNvPr id="17" name="Rettangolo 16"/>
          <p:cNvSpPr/>
          <p:nvPr/>
        </p:nvSpPr>
        <p:spPr>
          <a:xfrm>
            <a:off x="5286375" y="5052536"/>
            <a:ext cx="25050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/>
              <a:t>Haiti</a:t>
            </a:r>
            <a:r>
              <a:rPr lang="en-US" sz="1200" dirty="0" smtClean="0"/>
              <a:t>, during the flood in </a:t>
            </a:r>
            <a:r>
              <a:rPr lang="en-US" sz="1200" b="1" dirty="0" smtClean="0"/>
              <a:t>April 2015</a:t>
            </a:r>
            <a:endParaRPr lang="it-IT" sz="1200" b="1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6209414" y="1543620"/>
            <a:ext cx="2700730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it-IT" sz="1000" i="1" u="none" dirty="0" err="1" smtClean="0"/>
              <a:t>United</a:t>
            </a:r>
            <a:r>
              <a:rPr lang="it-IT" sz="1000" i="1" u="none" dirty="0" smtClean="0"/>
              <a:t> </a:t>
            </a:r>
            <a:r>
              <a:rPr lang="it-IT" sz="1000" i="1" u="none" dirty="0" err="1" smtClean="0"/>
              <a:t>Nations</a:t>
            </a:r>
            <a:r>
              <a:rPr lang="it-IT" sz="1000" i="1" u="none" dirty="0" smtClean="0"/>
              <a:t> </a:t>
            </a:r>
            <a:r>
              <a:rPr lang="it-IT" sz="1000" i="1" u="none" dirty="0" err="1" smtClean="0"/>
              <a:t>Environment</a:t>
            </a:r>
            <a:r>
              <a:rPr lang="it-IT" sz="1000" i="1" u="none" dirty="0" smtClean="0"/>
              <a:t> </a:t>
            </a:r>
            <a:r>
              <a:rPr lang="it-IT" sz="1000" i="1" u="none" dirty="0" err="1" smtClean="0"/>
              <a:t>Programme</a:t>
            </a:r>
            <a:r>
              <a:rPr lang="it-IT" sz="1000" i="1" u="none" dirty="0" smtClean="0"/>
              <a:t>, 2014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695" y="1846975"/>
            <a:ext cx="8066087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48992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Drought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and water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scarcity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: a challenge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for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Future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Earth</a:t>
            </a:r>
            <a:endParaRPr lang="it-IT" sz="24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The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Prague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Statement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of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IAHS </a:t>
            </a:r>
            <a:r>
              <a:rPr lang="it-IT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– </a:t>
            </a:r>
            <a:r>
              <a:rPr lang="it-IT" sz="1600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To</a:t>
            </a:r>
            <a:r>
              <a:rPr lang="it-IT" sz="16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1600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be</a:t>
            </a:r>
            <a:r>
              <a:rPr lang="it-IT" sz="16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1600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approved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/>
            </a:r>
            <a:b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</a:br>
            <a:r>
              <a:rPr lang="en-US" sz="2400" b="1" i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 need for action to evolve Water Resources Systems</a:t>
            </a:r>
            <a:endParaRPr lang="it-IT" sz="2400" b="1" i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647699" y="1962686"/>
            <a:ext cx="7800975" cy="132343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600" i="1" u="none" dirty="0" err="1" smtClean="0">
                <a:latin typeface="Corbel"/>
              </a:rPr>
              <a:t>Recognising</a:t>
            </a:r>
            <a:r>
              <a:rPr lang="en-US" altLang="zh-CN" sz="1600" i="1" u="none" dirty="0" smtClean="0">
                <a:latin typeface="Corbel"/>
              </a:rPr>
              <a:t> the human right to access to safe water and protection from water hazards of every individual as enshrined in international law,</a:t>
            </a:r>
            <a:endParaRPr lang="zh-CN" altLang="it-IT" sz="1600" i="1" u="none" dirty="0" smtClean="0">
              <a:latin typeface="Times New Roman"/>
            </a:endParaRPr>
          </a:p>
          <a:p>
            <a:pPr algn="just"/>
            <a:r>
              <a:rPr lang="en-US" altLang="zh-CN" sz="1600" i="1" u="none" dirty="0" smtClean="0">
                <a:latin typeface="Corbel"/>
              </a:rPr>
              <a:t>Noting with satisfaction the current and past efforts made by governments, agencies and community groups to facilitate safe water supply, protect the environment and mitigate water hazards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561974" y="3420011"/>
            <a:ext cx="79152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itchFamily="34" charset="0"/>
              <a:buChar char="•"/>
            </a:pPr>
            <a:r>
              <a:rPr lang="it-IT" altLang="zh-CN" sz="1400" b="1" u="none" dirty="0" err="1" smtClean="0">
                <a:latin typeface="Corbel"/>
              </a:rPr>
              <a:t>For</a:t>
            </a:r>
            <a:r>
              <a:rPr lang="it-IT" altLang="zh-CN" sz="1400" b="1" u="none" dirty="0" smtClean="0">
                <a:latin typeface="Corbel"/>
              </a:rPr>
              <a:t> </a:t>
            </a:r>
            <a:r>
              <a:rPr lang="it-IT" altLang="zh-CN" sz="1400" b="1" u="none" dirty="0" err="1" smtClean="0">
                <a:latin typeface="Corbel"/>
              </a:rPr>
              <a:t>governments</a:t>
            </a:r>
            <a:r>
              <a:rPr lang="it-IT" altLang="zh-CN" sz="1400" b="1" u="none" dirty="0" smtClean="0">
                <a:latin typeface="Corbel"/>
              </a:rPr>
              <a:t>:</a:t>
            </a:r>
          </a:p>
          <a:p>
            <a:pPr algn="just"/>
            <a:r>
              <a:rPr lang="en-US" altLang="zh-CN" u="none" dirty="0" smtClean="0">
                <a:latin typeface="Corbel"/>
              </a:rPr>
              <a:t>	</a:t>
            </a:r>
            <a:r>
              <a:rPr lang="en-US" altLang="zh-CN" sz="1400" u="none" dirty="0" smtClean="0">
                <a:latin typeface="Corbel"/>
              </a:rPr>
              <a:t>- A call for an holistic approach to identify sustainable solutions</a:t>
            </a:r>
          </a:p>
          <a:p>
            <a:pPr algn="just"/>
            <a:r>
              <a:rPr lang="en-US" altLang="zh-CN" sz="1400" u="none" dirty="0" smtClean="0">
                <a:latin typeface="Corbel"/>
              </a:rPr>
              <a:t>	- Actions should be planned at the local scale with a global vision</a:t>
            </a:r>
          </a:p>
          <a:p>
            <a:pPr algn="just"/>
            <a:r>
              <a:rPr lang="en-US" altLang="zh-CN" sz="1400" u="none" dirty="0" smtClean="0">
                <a:latin typeface="Corbel"/>
              </a:rPr>
              <a:t>	- Planning needs to be based on a sound scientific basis</a:t>
            </a:r>
          </a:p>
          <a:p>
            <a:pPr marL="180975" indent="-180975" algn="just">
              <a:buFont typeface="Arial" pitchFamily="34" charset="0"/>
              <a:buChar char="•"/>
            </a:pPr>
            <a:r>
              <a:rPr lang="it-IT" altLang="zh-CN" sz="1400" b="1" u="none" dirty="0" err="1" smtClean="0">
                <a:latin typeface="Corbel"/>
              </a:rPr>
              <a:t>For</a:t>
            </a:r>
            <a:r>
              <a:rPr lang="it-IT" altLang="zh-CN" sz="1400" b="1" u="none" dirty="0" smtClean="0">
                <a:latin typeface="Corbel"/>
              </a:rPr>
              <a:t> </a:t>
            </a:r>
            <a:r>
              <a:rPr lang="it-IT" altLang="zh-CN" sz="1400" b="1" u="none" dirty="0" err="1" smtClean="0">
                <a:latin typeface="Corbel"/>
              </a:rPr>
              <a:t>scientists</a:t>
            </a:r>
            <a:r>
              <a:rPr lang="it-IT" altLang="zh-CN" sz="1400" b="1" u="none" dirty="0" smtClean="0">
                <a:latin typeface="Corbel"/>
              </a:rPr>
              <a:t>:</a:t>
            </a:r>
            <a:endParaRPr lang="en-US" altLang="zh-CN" sz="1400" u="none" dirty="0" smtClean="0">
              <a:latin typeface="Corbel"/>
            </a:endParaRPr>
          </a:p>
          <a:p>
            <a:pPr algn="just"/>
            <a:r>
              <a:rPr lang="en-US" altLang="zh-CN" sz="1400" u="none" dirty="0" smtClean="0">
                <a:latin typeface="Corbel"/>
              </a:rPr>
              <a:t>	- Need to go beyond scenario analysis, with an interdisciplinary approach</a:t>
            </a:r>
          </a:p>
          <a:p>
            <a:pPr algn="just"/>
            <a:r>
              <a:rPr lang="en-US" altLang="zh-CN" sz="1400" u="none" dirty="0" smtClean="0">
                <a:latin typeface="Corbel"/>
              </a:rPr>
              <a:t>	- Novel monitoring means are needed, along with a comprehensive treatment of uncertainty</a:t>
            </a:r>
          </a:p>
          <a:p>
            <a:pPr algn="just"/>
            <a:r>
              <a:rPr lang="en-US" altLang="zh-CN" sz="1400" u="none" dirty="0" smtClean="0">
                <a:latin typeface="Corbel"/>
              </a:rPr>
              <a:t>	- Adaptive and flexible design and management</a:t>
            </a:r>
          </a:p>
          <a:p>
            <a:pPr marL="180975" indent="-180975" algn="just">
              <a:buFont typeface="Arial" pitchFamily="34" charset="0"/>
              <a:buChar char="•"/>
            </a:pPr>
            <a:r>
              <a:rPr lang="it-IT" altLang="zh-CN" sz="1400" b="1" u="none" dirty="0" err="1" smtClean="0">
                <a:latin typeface="Corbel"/>
              </a:rPr>
              <a:t>For</a:t>
            </a:r>
            <a:r>
              <a:rPr lang="it-IT" altLang="zh-CN" sz="1400" b="1" u="none" dirty="0" smtClean="0">
                <a:latin typeface="Corbel"/>
              </a:rPr>
              <a:t> </a:t>
            </a:r>
            <a:r>
              <a:rPr lang="it-IT" altLang="zh-CN" sz="1400" b="1" u="none" dirty="0" err="1" smtClean="0">
                <a:latin typeface="Corbel"/>
              </a:rPr>
              <a:t>funding</a:t>
            </a:r>
            <a:r>
              <a:rPr lang="it-IT" altLang="zh-CN" sz="1400" b="1" u="none" dirty="0" smtClean="0">
                <a:latin typeface="Corbel"/>
              </a:rPr>
              <a:t> </a:t>
            </a:r>
            <a:r>
              <a:rPr lang="it-IT" altLang="zh-CN" sz="1400" b="1" u="none" dirty="0" err="1" smtClean="0">
                <a:latin typeface="Corbel"/>
              </a:rPr>
              <a:t>agencies</a:t>
            </a:r>
            <a:r>
              <a:rPr lang="it-IT" altLang="zh-CN" sz="1400" b="1" u="none" dirty="0" smtClean="0">
                <a:latin typeface="Corbel"/>
              </a:rPr>
              <a:t>:</a:t>
            </a:r>
          </a:p>
          <a:p>
            <a:pPr algn="just"/>
            <a:r>
              <a:rPr lang="en-US" altLang="zh-CN" u="none" dirty="0" smtClean="0">
                <a:latin typeface="Corbel"/>
              </a:rPr>
              <a:t>	</a:t>
            </a:r>
            <a:r>
              <a:rPr lang="en-US" altLang="zh-CN" sz="1400" u="none" dirty="0" smtClean="0">
                <a:latin typeface="Corbel"/>
              </a:rPr>
              <a:t>- Enhanced funding is needed for basic and applied research</a:t>
            </a:r>
          </a:p>
          <a:p>
            <a:pPr algn="just"/>
            <a:r>
              <a:rPr lang="en-US" altLang="zh-CN" sz="1400" u="none" dirty="0" smtClean="0">
                <a:latin typeface="Corbel"/>
              </a:rPr>
              <a:t>	- Funding is needed for hydrological observatories to support adaptive management</a:t>
            </a:r>
          </a:p>
          <a:p>
            <a:pPr algn="just"/>
            <a:r>
              <a:rPr lang="en-US" altLang="zh-CN" sz="1400" u="none" dirty="0" smtClean="0">
                <a:latin typeface="Corbel"/>
              </a:rPr>
              <a:t>	- Enhanced support to educational initiatives is needed</a:t>
            </a:r>
            <a:endParaRPr lang="en-US" altLang="zh-CN" u="none" dirty="0" smtClean="0">
              <a:latin typeface="Corbe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08048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Ways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forward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to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solve the global water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emergency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and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to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move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towards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Future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Earth</a:t>
            </a:r>
            <a:endParaRPr lang="it-IT" sz="2400" b="1" i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419099" y="2002637"/>
            <a:ext cx="829627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itchFamily="34" charset="0"/>
              <a:buChar char="•"/>
            </a:pPr>
            <a:r>
              <a:rPr lang="en-US" altLang="zh-CN" sz="2000" u="none" dirty="0" smtClean="0">
                <a:latin typeface="Corbel"/>
              </a:rPr>
              <a:t>Improved comprehension of the functioning of human impacted hydrological systems </a:t>
            </a:r>
          </a:p>
          <a:p>
            <a:pPr marL="180975" indent="-180975" algn="just">
              <a:buFont typeface="Arial" pitchFamily="34" charset="0"/>
              <a:buChar char="•"/>
            </a:pPr>
            <a:endParaRPr lang="en-US" altLang="zh-CN" sz="2000" u="none" dirty="0" smtClean="0">
              <a:latin typeface="Corbel"/>
            </a:endParaRPr>
          </a:p>
          <a:p>
            <a:pPr marL="180975" indent="-180975" algn="just">
              <a:buFont typeface="Arial" pitchFamily="34" charset="0"/>
              <a:buChar char="•"/>
            </a:pPr>
            <a:r>
              <a:rPr lang="en-US" altLang="zh-CN" sz="2000" u="none" dirty="0" smtClean="0">
                <a:latin typeface="Corbel"/>
              </a:rPr>
              <a:t>New data and open access</a:t>
            </a:r>
          </a:p>
          <a:p>
            <a:pPr marL="180975" indent="-180975" algn="just">
              <a:buFont typeface="Arial" pitchFamily="34" charset="0"/>
              <a:buChar char="•"/>
            </a:pPr>
            <a:endParaRPr lang="en-US" altLang="zh-CN" sz="2000" u="none" dirty="0" smtClean="0">
              <a:latin typeface="Corbel"/>
            </a:endParaRPr>
          </a:p>
          <a:p>
            <a:pPr marL="180975" indent="-180975" algn="just">
              <a:buFont typeface="Arial" pitchFamily="34" charset="0"/>
              <a:buChar char="•"/>
            </a:pPr>
            <a:r>
              <a:rPr lang="en-US" altLang="zh-CN" sz="2000" u="none" dirty="0" smtClean="0">
                <a:latin typeface="Corbel"/>
              </a:rPr>
              <a:t>Global scale analysis and solutions to local problems – A unified approach is needed, there are the means to promote it, the scientific community will provide the principles</a:t>
            </a:r>
          </a:p>
          <a:p>
            <a:pPr marL="180975" indent="-180975" algn="just">
              <a:buFont typeface="Arial" pitchFamily="34" charset="0"/>
              <a:buChar char="•"/>
            </a:pPr>
            <a:endParaRPr lang="en-US" altLang="zh-CN" sz="2000" u="none" dirty="0" smtClean="0">
              <a:latin typeface="Corbel"/>
            </a:endParaRPr>
          </a:p>
          <a:p>
            <a:pPr marL="180975" indent="-180975" algn="just">
              <a:buFont typeface="Arial" pitchFamily="34" charset="0"/>
              <a:buChar char="•"/>
            </a:pPr>
            <a:r>
              <a:rPr lang="en-US" altLang="zh-CN" sz="2000" u="none" dirty="0" smtClean="0">
                <a:latin typeface="Corbel"/>
              </a:rPr>
              <a:t>A unified and cohesive action by the scientific community</a:t>
            </a:r>
          </a:p>
          <a:p>
            <a:pPr marL="180975" indent="-180975" algn="just">
              <a:buFont typeface="Arial" pitchFamily="34" charset="0"/>
              <a:buChar char="•"/>
            </a:pPr>
            <a:endParaRPr lang="en-US" altLang="zh-CN" sz="2000" u="none" dirty="0" smtClean="0">
              <a:latin typeface="Corbel"/>
            </a:endParaRPr>
          </a:p>
          <a:p>
            <a:pPr marL="180975" indent="-180975" algn="just">
              <a:buFont typeface="Arial" pitchFamily="34" charset="0"/>
              <a:buChar char="•"/>
            </a:pPr>
            <a:r>
              <a:rPr lang="en-US" altLang="zh-CN" sz="2000" u="none" dirty="0" smtClean="0">
                <a:latin typeface="Corbel"/>
              </a:rPr>
              <a:t>An effective action by scientific associations and publishers to promote the visibility of hydrologic research</a:t>
            </a:r>
          </a:p>
        </p:txBody>
      </p:sp>
      <p:sp>
        <p:nvSpPr>
          <p:cNvPr id="5" name="Rettangolo arrotondato 4"/>
          <p:cNvSpPr/>
          <p:nvPr/>
        </p:nvSpPr>
        <p:spPr bwMode="auto">
          <a:xfrm>
            <a:off x="314325" y="2935551"/>
            <a:ext cx="8515350" cy="160020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1_Struttura predefinita">
  <a:themeElements>
    <a:clrScheme name="1_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16784</TotalTime>
  <Words>1555</Words>
  <Application>Microsoft Office PowerPoint</Application>
  <PresentationFormat>Presentazione su schermo (4:3)</PresentationFormat>
  <Paragraphs>199</Paragraphs>
  <Slides>35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36" baseType="lpstr">
      <vt:lpstr>1_Struttura predefinita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Serena Ceola</dc:creator>
  <cp:lastModifiedBy>sturno</cp:lastModifiedBy>
  <cp:revision>829</cp:revision>
  <cp:lastPrinted>2009-04-22T19:24:48Z</cp:lastPrinted>
  <dcterms:created xsi:type="dcterms:W3CDTF">2009-04-22T19:24:48Z</dcterms:created>
  <dcterms:modified xsi:type="dcterms:W3CDTF">2015-06-23T05:30:51Z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