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8" r:id="rId2"/>
    <p:sldId id="258" r:id="rId3"/>
    <p:sldId id="292" r:id="rId4"/>
    <p:sldId id="291" r:id="rId5"/>
    <p:sldId id="289" r:id="rId6"/>
    <p:sldId id="281" r:id="rId7"/>
    <p:sldId id="290" r:id="rId8"/>
    <p:sldId id="280" r:id="rId9"/>
    <p:sldId id="286" r:id="rId10"/>
    <p:sldId id="287" r:id="rId11"/>
    <p:sldId id="283" r:id="rId12"/>
    <p:sldId id="259" r:id="rId13"/>
    <p:sldId id="260" r:id="rId14"/>
    <p:sldId id="288" r:id="rId15"/>
    <p:sldId id="261" r:id="rId16"/>
    <p:sldId id="295" r:id="rId17"/>
    <p:sldId id="273" r:id="rId18"/>
    <p:sldId id="274" r:id="rId19"/>
    <p:sldId id="282" r:id="rId20"/>
    <p:sldId id="264" r:id="rId21"/>
    <p:sldId id="268" r:id="rId22"/>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95A30"/>
    <a:srgbClr val="82302E"/>
    <a:srgbClr val="E8E0D0"/>
    <a:srgbClr val="7B6545"/>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Μεσαίο στυλ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3911" autoAdjust="0"/>
  </p:normalViewPr>
  <p:slideViewPr>
    <p:cSldViewPr>
      <p:cViewPr>
        <p:scale>
          <a:sx n="70" d="100"/>
          <a:sy n="70" d="100"/>
        </p:scale>
        <p:origin x="-72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70" d="100"/>
        <a:sy n="17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a:t>Kλικ για επεξεργασία του τίτλου</a:t>
            </a: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p>
        </p:txBody>
      </p:sp>
      <p:sp>
        <p:nvSpPr>
          <p:cNvPr id="4" name="3 - Θέση ημερομηνίας"/>
          <p:cNvSpPr>
            <a:spLocks noGrp="1"/>
          </p:cNvSpPr>
          <p:nvPr>
            <p:ph type="dt" sz="half" idx="10"/>
          </p:nvPr>
        </p:nvSpPr>
        <p:spPr/>
        <p:txBody>
          <a:bodyPr/>
          <a:lstStyle/>
          <a:p>
            <a:fld id="{8E02BFD2-60AC-4678-B9E2-AF4045343D93}" type="datetimeFigureOut">
              <a:rPr lang="el-GR" smtClean="0"/>
              <a:pPr/>
              <a:t>13/7/2017</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74B818FF-6278-48D2-8D2C-DB91C286537F}" type="slidenum">
              <a:rPr lang="el-GR" smtClean="0"/>
              <a:pPr/>
              <a:t>‹N›</a:t>
            </a:fld>
            <a:endParaRPr lang="el-G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κατακόρυφου κειμένου"/>
          <p:cNvSpPr>
            <a:spLocks noGrp="1"/>
          </p:cNvSpPr>
          <p:nvPr>
            <p:ph type="body" orient="vert" idx="1"/>
          </p:nvPr>
        </p:nvSpPr>
        <p:spPr/>
        <p:txBody>
          <a:bodyPr vert="eaVert"/>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ημερομηνίας"/>
          <p:cNvSpPr>
            <a:spLocks noGrp="1"/>
          </p:cNvSpPr>
          <p:nvPr>
            <p:ph type="dt" sz="half" idx="10"/>
          </p:nvPr>
        </p:nvSpPr>
        <p:spPr/>
        <p:txBody>
          <a:bodyPr/>
          <a:lstStyle/>
          <a:p>
            <a:fld id="{8E02BFD2-60AC-4678-B9E2-AF4045343D93}" type="datetimeFigureOut">
              <a:rPr lang="el-GR" smtClean="0"/>
              <a:pPr/>
              <a:t>13/7/2017</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74B818FF-6278-48D2-8D2C-DB91C286537F}" type="slidenum">
              <a:rPr lang="el-GR" smtClean="0"/>
              <a:pPr/>
              <a:t>‹N›</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a:t>Kλικ για επεξεργασία του τίτλου</a:t>
            </a: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ημερομηνίας"/>
          <p:cNvSpPr>
            <a:spLocks noGrp="1"/>
          </p:cNvSpPr>
          <p:nvPr>
            <p:ph type="dt" sz="half" idx="10"/>
          </p:nvPr>
        </p:nvSpPr>
        <p:spPr/>
        <p:txBody>
          <a:bodyPr/>
          <a:lstStyle/>
          <a:p>
            <a:fld id="{8E02BFD2-60AC-4678-B9E2-AF4045343D93}" type="datetimeFigureOut">
              <a:rPr lang="el-GR" smtClean="0"/>
              <a:pPr/>
              <a:t>13/7/2017</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74B818FF-6278-48D2-8D2C-DB91C286537F}" type="slidenum">
              <a:rPr lang="el-GR" smtClean="0"/>
              <a:pPr/>
              <a:t>‹N›</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περιεχομένου"/>
          <p:cNvSpPr>
            <a:spLocks noGrp="1"/>
          </p:cNvSpPr>
          <p:nvPr>
            <p:ph idx="1"/>
          </p:nvPr>
        </p:nvSpPr>
        <p:spPr/>
        <p:txBody>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ημερομηνίας"/>
          <p:cNvSpPr>
            <a:spLocks noGrp="1"/>
          </p:cNvSpPr>
          <p:nvPr>
            <p:ph type="dt" sz="half" idx="10"/>
          </p:nvPr>
        </p:nvSpPr>
        <p:spPr/>
        <p:txBody>
          <a:bodyPr/>
          <a:lstStyle/>
          <a:p>
            <a:fld id="{8E02BFD2-60AC-4678-B9E2-AF4045343D93}" type="datetimeFigureOut">
              <a:rPr lang="el-GR" smtClean="0"/>
              <a:pPr/>
              <a:t>13/7/2017</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74B818FF-6278-48D2-8D2C-DB91C286537F}" type="slidenum">
              <a:rPr lang="el-GR" smtClean="0"/>
              <a:pPr/>
              <a:t>‹N›</a:t>
            </a:fld>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a:t>Kλικ για επεξεργασία του τίτλου</a:t>
            </a: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8E02BFD2-60AC-4678-B9E2-AF4045343D93}" type="datetimeFigureOut">
              <a:rPr lang="el-GR" smtClean="0"/>
              <a:pPr/>
              <a:t>13/7/2017</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74B818FF-6278-48D2-8D2C-DB91C286537F}" type="slidenum">
              <a:rPr lang="el-GR" smtClean="0"/>
              <a:pPr/>
              <a:t>‹N›</a:t>
            </a:fld>
            <a:endParaRPr lang="el-G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4 - Θέση ημερομηνίας"/>
          <p:cNvSpPr>
            <a:spLocks noGrp="1"/>
          </p:cNvSpPr>
          <p:nvPr>
            <p:ph type="dt" sz="half" idx="10"/>
          </p:nvPr>
        </p:nvSpPr>
        <p:spPr/>
        <p:txBody>
          <a:bodyPr/>
          <a:lstStyle/>
          <a:p>
            <a:fld id="{8E02BFD2-60AC-4678-B9E2-AF4045343D93}" type="datetimeFigureOut">
              <a:rPr lang="el-GR" smtClean="0"/>
              <a:pPr/>
              <a:t>13/7/2017</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74B818FF-6278-48D2-8D2C-DB91C286537F}" type="slidenum">
              <a:rPr lang="el-GR" smtClean="0"/>
              <a:pPr/>
              <a:t>‹N›</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a:t>Kλικ για επεξεργασία του τίτλου</a:t>
            </a: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6 - Θέση ημερομηνίας"/>
          <p:cNvSpPr>
            <a:spLocks noGrp="1"/>
          </p:cNvSpPr>
          <p:nvPr>
            <p:ph type="dt" sz="half" idx="10"/>
          </p:nvPr>
        </p:nvSpPr>
        <p:spPr/>
        <p:txBody>
          <a:bodyPr/>
          <a:lstStyle/>
          <a:p>
            <a:fld id="{8E02BFD2-60AC-4678-B9E2-AF4045343D93}" type="datetimeFigureOut">
              <a:rPr lang="el-GR" smtClean="0"/>
              <a:pPr/>
              <a:t>13/7/2017</a:t>
            </a:fld>
            <a:endParaRPr lang="el-GR" dirty="0"/>
          </a:p>
        </p:txBody>
      </p:sp>
      <p:sp>
        <p:nvSpPr>
          <p:cNvPr id="8" name="7 - Θέση υποσέλιδου"/>
          <p:cNvSpPr>
            <a:spLocks noGrp="1"/>
          </p:cNvSpPr>
          <p:nvPr>
            <p:ph type="ftr" sz="quarter" idx="11"/>
          </p:nvPr>
        </p:nvSpPr>
        <p:spPr/>
        <p:txBody>
          <a:bodyPr/>
          <a:lstStyle/>
          <a:p>
            <a:endParaRPr lang="el-GR" dirty="0"/>
          </a:p>
        </p:txBody>
      </p:sp>
      <p:sp>
        <p:nvSpPr>
          <p:cNvPr id="9" name="8 - Θέση αριθμού διαφάνειας"/>
          <p:cNvSpPr>
            <a:spLocks noGrp="1"/>
          </p:cNvSpPr>
          <p:nvPr>
            <p:ph type="sldNum" sz="quarter" idx="12"/>
          </p:nvPr>
        </p:nvSpPr>
        <p:spPr/>
        <p:txBody>
          <a:bodyPr/>
          <a:lstStyle/>
          <a:p>
            <a:fld id="{74B818FF-6278-48D2-8D2C-DB91C286537F}" type="slidenum">
              <a:rPr lang="el-GR" smtClean="0"/>
              <a:pPr/>
              <a:t>‹N›</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ημερομηνίας"/>
          <p:cNvSpPr>
            <a:spLocks noGrp="1"/>
          </p:cNvSpPr>
          <p:nvPr>
            <p:ph type="dt" sz="half" idx="10"/>
          </p:nvPr>
        </p:nvSpPr>
        <p:spPr/>
        <p:txBody>
          <a:bodyPr/>
          <a:lstStyle/>
          <a:p>
            <a:fld id="{8E02BFD2-60AC-4678-B9E2-AF4045343D93}" type="datetimeFigureOut">
              <a:rPr lang="el-GR" smtClean="0"/>
              <a:pPr/>
              <a:t>13/7/2017</a:t>
            </a:fld>
            <a:endParaRPr lang="el-GR" dirty="0"/>
          </a:p>
        </p:txBody>
      </p:sp>
      <p:sp>
        <p:nvSpPr>
          <p:cNvPr id="4" name="3 - Θέση υποσέλιδου"/>
          <p:cNvSpPr>
            <a:spLocks noGrp="1"/>
          </p:cNvSpPr>
          <p:nvPr>
            <p:ph type="ftr" sz="quarter" idx="11"/>
          </p:nvPr>
        </p:nvSpPr>
        <p:spPr/>
        <p:txBody>
          <a:bodyPr/>
          <a:lstStyle/>
          <a:p>
            <a:endParaRPr lang="el-GR" dirty="0"/>
          </a:p>
        </p:txBody>
      </p:sp>
      <p:sp>
        <p:nvSpPr>
          <p:cNvPr id="5" name="4 - Θέση αριθμού διαφάνειας"/>
          <p:cNvSpPr>
            <a:spLocks noGrp="1"/>
          </p:cNvSpPr>
          <p:nvPr>
            <p:ph type="sldNum" sz="quarter" idx="12"/>
          </p:nvPr>
        </p:nvSpPr>
        <p:spPr/>
        <p:txBody>
          <a:bodyPr/>
          <a:lstStyle/>
          <a:p>
            <a:fld id="{74B818FF-6278-48D2-8D2C-DB91C286537F}" type="slidenum">
              <a:rPr lang="el-GR" smtClean="0"/>
              <a:pPr/>
              <a:t>‹N›</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8E02BFD2-60AC-4678-B9E2-AF4045343D93}" type="datetimeFigureOut">
              <a:rPr lang="el-GR" smtClean="0"/>
              <a:pPr/>
              <a:t>13/7/2017</a:t>
            </a:fld>
            <a:endParaRPr lang="el-GR" dirty="0"/>
          </a:p>
        </p:txBody>
      </p:sp>
      <p:sp>
        <p:nvSpPr>
          <p:cNvPr id="3" name="2 - Θέση υποσέλιδου"/>
          <p:cNvSpPr>
            <a:spLocks noGrp="1"/>
          </p:cNvSpPr>
          <p:nvPr>
            <p:ph type="ftr" sz="quarter" idx="11"/>
          </p:nvPr>
        </p:nvSpPr>
        <p:spPr/>
        <p:txBody>
          <a:bodyPr/>
          <a:lstStyle/>
          <a:p>
            <a:endParaRPr lang="el-GR" dirty="0"/>
          </a:p>
        </p:txBody>
      </p:sp>
      <p:sp>
        <p:nvSpPr>
          <p:cNvPr id="4" name="3 - Θέση αριθμού διαφάνειας"/>
          <p:cNvSpPr>
            <a:spLocks noGrp="1"/>
          </p:cNvSpPr>
          <p:nvPr>
            <p:ph type="sldNum" sz="quarter" idx="12"/>
          </p:nvPr>
        </p:nvSpPr>
        <p:spPr/>
        <p:txBody>
          <a:bodyPr/>
          <a:lstStyle/>
          <a:p>
            <a:fld id="{74B818FF-6278-48D2-8D2C-DB91C286537F}" type="slidenum">
              <a:rPr lang="el-GR" smtClean="0"/>
              <a:pPr/>
              <a:t>‹N›</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a:t>Kλικ για επεξεργασία του τίτλου</a:t>
            </a: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8E02BFD2-60AC-4678-B9E2-AF4045343D93}" type="datetimeFigureOut">
              <a:rPr lang="el-GR" smtClean="0"/>
              <a:pPr/>
              <a:t>13/7/2017</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74B818FF-6278-48D2-8D2C-DB91C286537F}" type="slidenum">
              <a:rPr lang="el-GR" smtClean="0"/>
              <a:pPr/>
              <a:t>‹N›</a:t>
            </a:fld>
            <a:endParaRPr lang="el-G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a:t>Kλικ για επεξεργασία του τίτλου</a:t>
            </a: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8E02BFD2-60AC-4678-B9E2-AF4045343D93}" type="datetimeFigureOut">
              <a:rPr lang="el-GR" smtClean="0"/>
              <a:pPr/>
              <a:t>13/7/2017</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74B818FF-6278-48D2-8D2C-DB91C286537F}" type="slidenum">
              <a:rPr lang="el-GR" smtClean="0"/>
              <a:pPr/>
              <a:t>‹N›</a:t>
            </a:fld>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a:t>Kλικ για επεξεργασία του τίτλου</a:t>
            </a: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02BFD2-60AC-4678-B9E2-AF4045343D93}" type="datetimeFigureOut">
              <a:rPr lang="el-GR" smtClean="0"/>
              <a:pPr/>
              <a:t>13/7/2017</a:t>
            </a:fld>
            <a:endParaRPr lang="el-GR" dirty="0"/>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dirty="0"/>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B818FF-6278-48D2-8D2C-DB91C286537F}" type="slidenum">
              <a:rPr lang="el-GR" smtClean="0"/>
              <a:pPr/>
              <a:t>‹N›</a:t>
            </a:fld>
            <a:endParaRPr lang="el-GR"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755576" y="4185834"/>
            <a:ext cx="7732636" cy="899350"/>
          </a:xfrm>
          <a:noFill/>
          <a:ln>
            <a:noFill/>
          </a:ln>
        </p:spPr>
        <p:style>
          <a:lnRef idx="2">
            <a:schemeClr val="dk1"/>
          </a:lnRef>
          <a:fillRef idx="1">
            <a:schemeClr val="lt1"/>
          </a:fillRef>
          <a:effectRef idx="0">
            <a:schemeClr val="dk1"/>
          </a:effectRef>
          <a:fontRef idx="minor">
            <a:schemeClr val="dk1"/>
          </a:fontRef>
        </p:style>
        <p:txBody>
          <a:bodyPr>
            <a:noAutofit/>
          </a:bodyPr>
          <a:lstStyle/>
          <a:p>
            <a:pPr lvl="0" algn="l">
              <a:lnSpc>
                <a:spcPts val="2000"/>
              </a:lnSpc>
              <a:spcBef>
                <a:spcPts val="0"/>
              </a:spcBef>
            </a:pPr>
            <a:r>
              <a:rPr lang="en-US" sz="1600" dirty="0" err="1">
                <a:solidFill>
                  <a:schemeClr val="tx1"/>
                </a:solidFill>
                <a:latin typeface="Arial" panose="020B0604020202020204" pitchFamily="34" charset="0"/>
                <a:cs typeface="Arial" panose="020B0604020202020204" pitchFamily="34" charset="0"/>
              </a:rPr>
              <a:t>Theano</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Iliopoulou</a:t>
            </a:r>
            <a:r>
              <a:rPr lang="en-US" sz="1600" dirty="0">
                <a:solidFill>
                  <a:schemeClr val="tx1"/>
                </a:solidFill>
                <a:latin typeface="Arial" panose="020B0604020202020204" pitchFamily="34" charset="0"/>
                <a:cs typeface="Arial" panose="020B0604020202020204" pitchFamily="34" charset="0"/>
              </a:rPr>
              <a:t>,  Christina Aguilar,  Berit </a:t>
            </a:r>
            <a:r>
              <a:rPr lang="en-US" sz="1600" dirty="0" err="1">
                <a:solidFill>
                  <a:schemeClr val="tx1"/>
                </a:solidFill>
                <a:latin typeface="Arial" panose="020B0604020202020204" pitchFamily="34" charset="0"/>
                <a:cs typeface="Arial" panose="020B0604020202020204" pitchFamily="34" charset="0"/>
              </a:rPr>
              <a:t>Arheimer</a:t>
            </a:r>
            <a:r>
              <a:rPr lang="en-US" sz="1600" dirty="0">
                <a:solidFill>
                  <a:schemeClr val="tx1"/>
                </a:solidFill>
                <a:latin typeface="Arial" panose="020B0604020202020204" pitchFamily="34" charset="0"/>
                <a:cs typeface="Arial" panose="020B0604020202020204" pitchFamily="34" charset="0"/>
              </a:rPr>
              <a:t>,  María </a:t>
            </a:r>
            <a:r>
              <a:rPr lang="en-US" sz="1600" dirty="0" err="1">
                <a:solidFill>
                  <a:schemeClr val="tx1"/>
                </a:solidFill>
                <a:latin typeface="Arial" panose="020B0604020202020204" pitchFamily="34" charset="0"/>
                <a:cs typeface="Arial" panose="020B0604020202020204" pitchFamily="34" charset="0"/>
              </a:rPr>
              <a:t>Bermúdez</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Nejc</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Bezak</a:t>
            </a:r>
            <a:r>
              <a:rPr lang="en-US" sz="1600" dirty="0">
                <a:solidFill>
                  <a:schemeClr val="tx1"/>
                </a:solidFill>
                <a:latin typeface="Arial" panose="020B0604020202020204" pitchFamily="34" charset="0"/>
                <a:cs typeface="Arial" panose="020B0604020202020204" pitchFamily="34" charset="0"/>
              </a:rPr>
              <a:t>,  Andrea </a:t>
            </a:r>
            <a:r>
              <a:rPr lang="en-US" sz="1600" dirty="0" err="1">
                <a:solidFill>
                  <a:schemeClr val="tx1"/>
                </a:solidFill>
                <a:latin typeface="Arial" panose="020B0604020202020204" pitchFamily="34" charset="0"/>
                <a:cs typeface="Arial" panose="020B0604020202020204" pitchFamily="34" charset="0"/>
              </a:rPr>
              <a:t>Ficchi</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Demetris</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Koutsoyiannis</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Juraj</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Parajka</a:t>
            </a:r>
            <a:r>
              <a:rPr lang="en-US" sz="1600" dirty="0">
                <a:solidFill>
                  <a:schemeClr val="tx1"/>
                </a:solidFill>
                <a:latin typeface="Arial" panose="020B0604020202020204" pitchFamily="34" charset="0"/>
                <a:cs typeface="Arial" panose="020B0604020202020204" pitchFamily="34" charset="0"/>
              </a:rPr>
              <a:t>,  María José Polo,  Guillaume </a:t>
            </a:r>
            <a:r>
              <a:rPr lang="en-US" sz="1600" dirty="0" err="1">
                <a:solidFill>
                  <a:schemeClr val="tx1"/>
                </a:solidFill>
                <a:latin typeface="Arial" panose="020B0604020202020204" pitchFamily="34" charset="0"/>
                <a:cs typeface="Arial" panose="020B0604020202020204" pitchFamily="34" charset="0"/>
              </a:rPr>
              <a:t>Thirel</a:t>
            </a:r>
            <a:r>
              <a:rPr lang="en-US" sz="1600" baseline="30000" dirty="0">
                <a:solidFill>
                  <a:schemeClr val="tx1"/>
                </a:solidFill>
                <a:latin typeface="Arial" panose="020B0604020202020204" pitchFamily="34" charset="0"/>
                <a:cs typeface="Arial" panose="020B0604020202020204" pitchFamily="34" charset="0"/>
              </a:rPr>
              <a:t> </a:t>
            </a:r>
            <a:r>
              <a:rPr lang="en-US" sz="1600" dirty="0">
                <a:solidFill>
                  <a:schemeClr val="tx1"/>
                </a:solidFill>
                <a:latin typeface="Arial" panose="020B0604020202020204" pitchFamily="34" charset="0"/>
                <a:cs typeface="Arial" panose="020B0604020202020204" pitchFamily="34" charset="0"/>
              </a:rPr>
              <a:t>and </a:t>
            </a:r>
            <a:r>
              <a:rPr lang="en-US" sz="1600" b="1" dirty="0">
                <a:solidFill>
                  <a:schemeClr val="tx1"/>
                </a:solidFill>
                <a:latin typeface="Arial" panose="020B0604020202020204" pitchFamily="34" charset="0"/>
                <a:cs typeface="Arial" panose="020B0604020202020204" pitchFamily="34" charset="0"/>
              </a:rPr>
              <a:t>Alberto Montanari</a:t>
            </a:r>
          </a:p>
          <a:p>
            <a:pPr lvl="0" algn="l">
              <a:spcBef>
                <a:spcPts val="0"/>
              </a:spcBef>
            </a:pPr>
            <a:endParaRPr lang="en-US" sz="1400" dirty="0">
              <a:solidFill>
                <a:schemeClr val="tx1"/>
              </a:solidFill>
              <a:latin typeface="Arial" panose="020B0604020202020204" pitchFamily="34" charset="0"/>
              <a:cs typeface="Arial" panose="020B0604020202020204" pitchFamily="34" charset="0"/>
            </a:endParaRPr>
          </a:p>
        </p:txBody>
      </p:sp>
      <p:sp useBgFill="1">
        <p:nvSpPr>
          <p:cNvPr id="11" name="10 - Τίτλος"/>
          <p:cNvSpPr>
            <a:spLocks noGrp="1"/>
          </p:cNvSpPr>
          <p:nvPr>
            <p:ph type="ctrTitle"/>
          </p:nvPr>
        </p:nvSpPr>
        <p:spPr>
          <a:xfrm>
            <a:off x="827583" y="2024206"/>
            <a:ext cx="7660629" cy="1694214"/>
          </a:xfrm>
          <a:ln>
            <a:noFill/>
          </a:ln>
          <a:scene3d>
            <a:camera prst="orthographicFront"/>
            <a:lightRig rig="threePt" dir="t"/>
          </a:scene3d>
          <a:sp3d extrusionH="76200">
            <a:bevelT/>
            <a:extrusionClr>
              <a:schemeClr val="bg2"/>
            </a:extrusionClr>
          </a:sp3d>
        </p:spPr>
        <p:style>
          <a:lnRef idx="2">
            <a:schemeClr val="dk1"/>
          </a:lnRef>
          <a:fillRef idx="1001">
            <a:schemeClr val="lt1"/>
          </a:fillRef>
          <a:effectRef idx="0">
            <a:schemeClr val="dk1"/>
          </a:effectRef>
          <a:fontRef idx="minor">
            <a:schemeClr val="dk1"/>
          </a:fontRef>
        </p:style>
        <p:txBody>
          <a:bodyPr>
            <a:normAutofit/>
          </a:bodyPr>
          <a:lstStyle/>
          <a:p>
            <a:r>
              <a:rPr lang="en-US" sz="3200" b="1" dirty="0">
                <a:latin typeface="Arial" panose="020B0604020202020204" pitchFamily="34" charset="0"/>
                <a:cs typeface="Arial" panose="020B0604020202020204" pitchFamily="34" charset="0"/>
              </a:rPr>
              <a:t>Physical interpretation of river memory and application to seasonal flood forecasting</a:t>
            </a:r>
          </a:p>
        </p:txBody>
      </p:sp>
      <p:cxnSp>
        <p:nvCxnSpPr>
          <p:cNvPr id="30" name="Straight Connector 29"/>
          <p:cNvCxnSpPr>
            <a:cxnSpLocks/>
          </p:cNvCxnSpPr>
          <p:nvPr/>
        </p:nvCxnSpPr>
        <p:spPr>
          <a:xfrm>
            <a:off x="0" y="1484784"/>
            <a:ext cx="9144000" cy="0"/>
          </a:xfrm>
          <a:prstGeom prst="line">
            <a:avLst/>
          </a:prstGeom>
          <a:ln w="73025">
            <a:solidFill>
              <a:srgbClr val="82302E"/>
            </a:solidFill>
          </a:ln>
        </p:spPr>
        <p:style>
          <a:lnRef idx="1">
            <a:schemeClr val="accent1"/>
          </a:lnRef>
          <a:fillRef idx="0">
            <a:schemeClr val="accent1"/>
          </a:fillRef>
          <a:effectRef idx="0">
            <a:schemeClr val="accent1"/>
          </a:effectRef>
          <a:fontRef idx="minor">
            <a:schemeClr val="tx1"/>
          </a:fontRef>
        </p:style>
      </p:cxnSp>
      <p:sp>
        <p:nvSpPr>
          <p:cNvPr id="10" name="Text Box 12">
            <a:extLst>
              <a:ext uri="{FF2B5EF4-FFF2-40B4-BE49-F238E27FC236}">
                <a16:creationId xmlns="" xmlns:a16="http://schemas.microsoft.com/office/drawing/2014/main" id="{5215EA81-B281-424E-8029-40B64CFBB744}"/>
              </a:ext>
            </a:extLst>
          </p:cNvPr>
          <p:cNvSpPr txBox="1">
            <a:spLocks noChangeArrowheads="1"/>
          </p:cNvSpPr>
          <p:nvPr/>
        </p:nvSpPr>
        <p:spPr bwMode="auto">
          <a:xfrm>
            <a:off x="611560" y="5870815"/>
            <a:ext cx="6869571" cy="682222"/>
          </a:xfrm>
          <a:prstGeom prst="rect">
            <a:avLst/>
          </a:prstGeom>
          <a:noFill/>
          <a:ln>
            <a:noFill/>
          </a:ln>
          <a:effectLst/>
          <a:extLst>
            <a:ext uri="{909E8E84-426E-40DD-AFC4-6F175D3DCCD1}">
              <a14:hiddenFill xmlns="" xmlns:a14="http://schemas.microsoft.com/office/drawing/2010/main">
                <a:solidFill>
                  <a:srgbClr val="FFCC99"/>
                </a:solidFill>
              </a14:hiddenFill>
            </a:ext>
            <a:ext uri="{91240B29-F687-4F45-9708-019B960494DF}">
              <a14:hiddenLine xmlns="" xmlns:a14="http://schemas.microsoft.com/office/drawing/2010/main" w="57150">
                <a:solidFill>
                  <a:srgbClr val="800080"/>
                </a:solidFill>
                <a:prstDash val="sysDot"/>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53995" tIns="45712" rIns="53995" bIns="45712">
            <a:spAutoFit/>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marL="0" marR="0" lvl="0" indent="0" defTabSz="914400" eaLnBrk="0" fontAlgn="base" latinLnBrk="0" hangingPunct="0">
              <a:lnSpc>
                <a:spcPts val="2300"/>
              </a:lnSpc>
              <a:spcBef>
                <a:spcPct val="0"/>
              </a:spcBef>
              <a:spcAft>
                <a:spcPct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This work was partially funded by the European Union Seventh Framework </a:t>
            </a:r>
            <a:r>
              <a:rPr kumimoji="0" lang="en-US" sz="1400" b="0" i="0" u="none" strike="noStrike" kern="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Programme</a:t>
            </a:r>
            <a:r>
              <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(FP7/2007-2013) under grant agreement no. 603587, project Switch-On.</a:t>
            </a:r>
          </a:p>
        </p:txBody>
      </p:sp>
      <p:pic>
        <p:nvPicPr>
          <p:cNvPr id="4" name="Picture 3">
            <a:extLst>
              <a:ext uri="{FF2B5EF4-FFF2-40B4-BE49-F238E27FC236}">
                <a16:creationId xmlns="" xmlns:a16="http://schemas.microsoft.com/office/drawing/2014/main" id="{0F523D8F-507B-4497-8F43-8BC7AFE7AE87}"/>
              </a:ext>
            </a:extLst>
          </p:cNvPr>
          <p:cNvPicPr>
            <a:picLocks noChangeAspect="1"/>
          </p:cNvPicPr>
          <p:nvPr/>
        </p:nvPicPr>
        <p:blipFill>
          <a:blip r:embed="rId2" cstate="print"/>
          <a:stretch>
            <a:fillRect/>
          </a:stretch>
        </p:blipFill>
        <p:spPr>
          <a:xfrm>
            <a:off x="7466223" y="5715602"/>
            <a:ext cx="1521769" cy="992648"/>
          </a:xfrm>
          <a:prstGeom prst="rect">
            <a:avLst/>
          </a:prstGeom>
        </p:spPr>
      </p:pic>
      <p:pic>
        <p:nvPicPr>
          <p:cNvPr id="8" name="Picture 7">
            <a:extLst>
              <a:ext uri="{FF2B5EF4-FFF2-40B4-BE49-F238E27FC236}">
                <a16:creationId xmlns="" xmlns:a16="http://schemas.microsoft.com/office/drawing/2014/main" id="{8D9406FB-E161-4698-8B16-314B56D5A80F}"/>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883095" y="41612"/>
            <a:ext cx="1210235" cy="1371600"/>
          </a:xfrm>
          <a:prstGeom prst="rect">
            <a:avLst/>
          </a:prstGeom>
        </p:spPr>
      </p:pic>
      <p:pic>
        <p:nvPicPr>
          <p:cNvPr id="12" name="Picture 11">
            <a:extLst>
              <a:ext uri="{FF2B5EF4-FFF2-40B4-BE49-F238E27FC236}">
                <a16:creationId xmlns="" xmlns:a16="http://schemas.microsoft.com/office/drawing/2014/main" id="{4FA3FE3A-685E-452A-B000-D18CAE02ABBE}"/>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451887" y="80183"/>
            <a:ext cx="1297944" cy="1259006"/>
          </a:xfrm>
          <a:prstGeom prst="rect">
            <a:avLst/>
          </a:prstGeom>
        </p:spPr>
      </p:pic>
      <p:sp>
        <p:nvSpPr>
          <p:cNvPr id="13" name="TextBox 12">
            <a:extLst>
              <a:ext uri="{FF2B5EF4-FFF2-40B4-BE49-F238E27FC236}">
                <a16:creationId xmlns="" xmlns:a16="http://schemas.microsoft.com/office/drawing/2014/main" id="{B60C8FAA-27CD-4124-B508-0BAEBCA83B92}"/>
              </a:ext>
            </a:extLst>
          </p:cNvPr>
          <p:cNvSpPr txBox="1"/>
          <p:nvPr/>
        </p:nvSpPr>
        <p:spPr>
          <a:xfrm>
            <a:off x="2761266" y="26074"/>
            <a:ext cx="5184576" cy="1438855"/>
          </a:xfrm>
          <a:prstGeom prst="rect">
            <a:avLst/>
          </a:prstGeom>
          <a:noFill/>
        </p:spPr>
        <p:txBody>
          <a:bodyPr wrap="square" rtlCol="0">
            <a:spAutoFit/>
          </a:bodyPr>
          <a:lstStyle/>
          <a:p>
            <a:pPr>
              <a:lnSpc>
                <a:spcPts val="2100"/>
              </a:lnSpc>
            </a:pPr>
            <a:r>
              <a:rPr lang="en-US" sz="1600" b="1" dirty="0">
                <a:latin typeface="Arial" panose="020B0604020202020204" pitchFamily="34" charset="0"/>
                <a:cs typeface="Arial" panose="020B0604020202020204" pitchFamily="34" charset="0"/>
              </a:rPr>
              <a:t>IAHS 2017 Scientific Assembly</a:t>
            </a:r>
          </a:p>
          <a:p>
            <a:pPr>
              <a:lnSpc>
                <a:spcPts val="2100"/>
              </a:lnSpc>
            </a:pPr>
            <a:r>
              <a:rPr lang="en-US" sz="1600" dirty="0">
                <a:latin typeface="Arial" panose="020B0604020202020204" pitchFamily="34" charset="0"/>
                <a:cs typeface="Arial" panose="020B0604020202020204" pitchFamily="34" charset="0"/>
              </a:rPr>
              <a:t>10 – 14 JULY 2017, Port Elizabeth, South Africa</a:t>
            </a:r>
          </a:p>
          <a:p>
            <a:pPr>
              <a:lnSpc>
                <a:spcPts val="2100"/>
              </a:lnSpc>
            </a:pPr>
            <a:r>
              <a:rPr lang="en-US" sz="1600" dirty="0">
                <a:latin typeface="Arial" panose="020B0604020202020204" pitchFamily="34" charset="0"/>
                <a:cs typeface="Arial" panose="020B0604020202020204" pitchFamily="34" charset="0"/>
              </a:rPr>
              <a:t>"Water and Development: scientific challenges in addressing societal issues”</a:t>
            </a:r>
          </a:p>
          <a:p>
            <a:pPr>
              <a:lnSpc>
                <a:spcPts val="2100"/>
              </a:lnSpc>
            </a:pPr>
            <a:r>
              <a:rPr lang="en-US" sz="1400" b="1" dirty="0"/>
              <a:t>W17: Stochastic hydrology: simulation and disaggregation models</a:t>
            </a:r>
          </a:p>
        </p:txBody>
      </p:sp>
      <p:sp>
        <p:nvSpPr>
          <p:cNvPr id="14" name="Line 26"/>
          <p:cNvSpPr>
            <a:spLocks noChangeShapeType="1"/>
          </p:cNvSpPr>
          <p:nvPr/>
        </p:nvSpPr>
        <p:spPr bwMode="auto">
          <a:xfrm rot="180000">
            <a:off x="59856" y="212"/>
            <a:ext cx="71760" cy="1457005"/>
          </a:xfrm>
          <a:prstGeom prst="line">
            <a:avLst/>
          </a:prstGeom>
          <a:noFill/>
          <a:ln w="190500">
            <a:solidFill>
              <a:srgbClr val="CC0000"/>
            </a:solidFill>
            <a:round/>
            <a:headEnd/>
            <a:tailEnd/>
          </a:ln>
          <a:effectLst/>
        </p:spPr>
        <p:txBody>
          <a:bodyPr/>
          <a:lstStyle/>
          <a:p>
            <a:pPr>
              <a:defRPr/>
            </a:pPr>
            <a:endParaRPr lang="it-IT"/>
          </a:p>
        </p:txBody>
      </p:sp>
      <p:pic>
        <p:nvPicPr>
          <p:cNvPr id="15" name="Picture 2"/>
          <p:cNvPicPr>
            <a:picLocks noChangeAspect="1" noChangeArrowheads="1"/>
          </p:cNvPicPr>
          <p:nvPr/>
        </p:nvPicPr>
        <p:blipFill>
          <a:blip r:embed="rId5" cstate="print"/>
          <a:srcRect/>
          <a:stretch>
            <a:fillRect/>
          </a:stretch>
        </p:blipFill>
        <p:spPr bwMode="auto">
          <a:xfrm>
            <a:off x="192134" y="0"/>
            <a:ext cx="1200889" cy="14287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5524" y="0"/>
            <a:ext cx="9144000" cy="722087"/>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a:normAutofit/>
          </a:bodyPr>
          <a:lstStyle/>
          <a:p>
            <a:r>
              <a:rPr lang="en-US" sz="2800" b="1" dirty="0" smtClean="0">
                <a:solidFill>
                  <a:srgbClr val="C00000"/>
                </a:solidFill>
                <a:latin typeface="Arial" panose="020B0604020202020204" pitchFamily="34" charset="0"/>
                <a:cs typeface="Arial" panose="020B0604020202020204" pitchFamily="34" charset="0"/>
              </a:rPr>
              <a:t>Aridity </a:t>
            </a:r>
            <a:r>
              <a:rPr lang="en-US" sz="2800" b="1" dirty="0">
                <a:solidFill>
                  <a:srgbClr val="C00000"/>
                </a:solidFill>
                <a:latin typeface="Arial" panose="020B0604020202020204" pitchFamily="34" charset="0"/>
                <a:cs typeface="Arial" panose="020B0604020202020204" pitchFamily="34" charset="0"/>
              </a:rPr>
              <a:t>index</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395536" y="983876"/>
            <a:ext cx="8352928" cy="5472608"/>
          </a:xfrm>
          <a:noFill/>
          <a:ln>
            <a:noFill/>
          </a:ln>
        </p:spPr>
        <p:txBody>
          <a:bodyPr>
            <a:normAutofit/>
          </a:bodyPr>
          <a:lstStyle/>
          <a:p>
            <a:pPr marL="514350" indent="-457200">
              <a:lnSpc>
                <a:spcPts val="3700"/>
              </a:lnSpc>
              <a:buClr>
                <a:srgbClr val="C00000"/>
              </a:buClr>
            </a:pPr>
            <a:endParaRPr lang="en-US" sz="2600" dirty="0"/>
          </a:p>
          <a:p>
            <a:pPr marL="0" indent="0">
              <a:lnSpc>
                <a:spcPts val="3700"/>
              </a:lnSpc>
              <a:buClr>
                <a:srgbClr val="82302E"/>
              </a:buClr>
              <a:buNone/>
            </a:pPr>
            <a:endParaRPr lang="en-US" sz="2400" dirty="0"/>
          </a:p>
          <a:p>
            <a:pPr lvl="1">
              <a:lnSpc>
                <a:spcPts val="3700"/>
              </a:lnSpc>
              <a:buClr>
                <a:srgbClr val="82302E"/>
              </a:buClr>
              <a:buNone/>
            </a:pPr>
            <a:endParaRPr lang="en-US" sz="2000" dirty="0"/>
          </a:p>
          <a:p>
            <a:pPr lvl="1">
              <a:lnSpc>
                <a:spcPts val="3700"/>
              </a:lnSpc>
              <a:buClr>
                <a:srgbClr val="82302E"/>
              </a:buClr>
            </a:pPr>
            <a:endParaRPr lang="en-US" sz="2000" dirty="0"/>
          </a:p>
          <a:p>
            <a:pPr>
              <a:lnSpc>
                <a:spcPts val="3700"/>
              </a:lnSpc>
            </a:pPr>
            <a:endParaRPr lang="en-US" sz="2400" dirty="0"/>
          </a:p>
          <a:p>
            <a:pPr>
              <a:lnSpc>
                <a:spcPts val="3700"/>
              </a:lnSpc>
            </a:pPr>
            <a:endParaRPr lang="en-US" sz="2400" dirty="0"/>
          </a:p>
        </p:txBody>
      </p:sp>
      <p:cxnSp>
        <p:nvCxnSpPr>
          <p:cNvPr id="9" name="8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 xmlns:a16="http://schemas.microsoft.com/office/drawing/2014/main" id="{0520A551-B68F-4259-B07B-6629291A37D1}"/>
              </a:ext>
            </a:extLst>
          </p:cNvPr>
          <p:cNvPicPr>
            <a:picLocks noChangeAspect="1"/>
          </p:cNvPicPr>
          <p:nvPr/>
        </p:nvPicPr>
        <p:blipFill>
          <a:blip r:embed="rId2" cstate="print"/>
          <a:stretch>
            <a:fillRect/>
          </a:stretch>
        </p:blipFill>
        <p:spPr>
          <a:xfrm>
            <a:off x="467544" y="908720"/>
            <a:ext cx="4334814" cy="4572000"/>
          </a:xfrm>
          <a:prstGeom prst="rect">
            <a:avLst/>
          </a:prstGeom>
        </p:spPr>
      </p:pic>
      <p:sp>
        <p:nvSpPr>
          <p:cNvPr id="20" name="TextBox 19">
            <a:extLst>
              <a:ext uri="{FF2B5EF4-FFF2-40B4-BE49-F238E27FC236}">
                <a16:creationId xmlns="" xmlns:a16="http://schemas.microsoft.com/office/drawing/2014/main" id="{F5C16926-B1A7-4813-AD2B-A309AC8EBFFC}"/>
              </a:ext>
            </a:extLst>
          </p:cNvPr>
          <p:cNvSpPr txBox="1"/>
          <p:nvPr/>
        </p:nvSpPr>
        <p:spPr>
          <a:xfrm>
            <a:off x="5088749" y="980728"/>
            <a:ext cx="3401904" cy="2631490"/>
          </a:xfrm>
          <a:prstGeom prst="rect">
            <a:avLst/>
          </a:prstGeom>
          <a:solidFill>
            <a:srgbClr val="4F81BD">
              <a:lumMod val="20000"/>
              <a:lumOff val="80000"/>
            </a:srgbClr>
          </a:solidFill>
        </p:spPr>
        <p:txBody>
          <a:bodyPr wrap="square" rtlCol="0">
            <a:spAutoFit/>
          </a:bodyPr>
          <a:lstStyle/>
          <a:p>
            <a:pPr lvl="0" eaLnBrk="0" fontAlgn="base" hangingPunct="0">
              <a:lnSpc>
                <a:spcPts val="3300"/>
              </a:lnSpc>
              <a:spcBef>
                <a:spcPct val="0"/>
              </a:spcBef>
              <a:spcAft>
                <a:spcPct val="0"/>
              </a:spcAft>
              <a:defRPr/>
            </a:pPr>
            <a:r>
              <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Aridity index is calculated as the Mean Daily Flow divided by the basin size.</a:t>
            </a:r>
            <a:r>
              <a:rPr lang="en-GB" sz="1400" dirty="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rPr>
              <a:t>The </a:t>
            </a:r>
            <a:r>
              <a:rPr lang="en-GB" sz="1400" dirty="0">
                <a:latin typeface="Arial" panose="020B0604020202020204" pitchFamily="34" charset="0"/>
                <a:cs typeface="Arial" panose="020B0604020202020204" pitchFamily="34" charset="0"/>
              </a:rPr>
              <a:t>index is a measure of the significance of the streamflow component in the basin. </a:t>
            </a:r>
          </a:p>
          <a:p>
            <a:pPr marL="285750" lvl="0" indent="-285750" eaLnBrk="0" fontAlgn="base" hangingPunct="0">
              <a:lnSpc>
                <a:spcPts val="3300"/>
              </a:lnSpc>
              <a:spcBef>
                <a:spcPct val="0"/>
              </a:spcBef>
              <a:spcAft>
                <a:spcPct val="0"/>
              </a:spcAft>
              <a:buClr>
                <a:srgbClr val="C00000"/>
              </a:buClr>
              <a:buFont typeface="Wingdings" panose="05000000000000000000" pitchFamily="2" charset="2"/>
              <a:buChar char="Ø"/>
              <a:defRPr/>
            </a:pPr>
            <a:r>
              <a:rPr kumimoji="0" lang="en-GB"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negative effect of AI on both DM and BFI correlation</a:t>
            </a:r>
            <a:endPar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cxnSp>
        <p:nvCxnSpPr>
          <p:cNvPr id="5" name="4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3719408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35496" y="-19000"/>
            <a:ext cx="9144000" cy="720000"/>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a:normAutofit/>
          </a:bodyPr>
          <a:lstStyle/>
          <a:p>
            <a:r>
              <a:rPr lang="en-US" sz="2800" b="1" dirty="0">
                <a:solidFill>
                  <a:srgbClr val="C00000"/>
                </a:solidFill>
                <a:latin typeface="Arial" panose="020B0604020202020204" pitchFamily="34" charset="0"/>
                <a:cs typeface="Arial" panose="020B0604020202020204" pitchFamily="34" charset="0"/>
              </a:rPr>
              <a:t>Topographic controls: Lakes</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395536" y="983876"/>
            <a:ext cx="8352928" cy="5472608"/>
          </a:xfrm>
          <a:noFill/>
          <a:ln>
            <a:noFill/>
          </a:ln>
        </p:spPr>
        <p:txBody>
          <a:bodyPr>
            <a:normAutofit/>
          </a:bodyPr>
          <a:lstStyle/>
          <a:p>
            <a:pPr lvl="1">
              <a:lnSpc>
                <a:spcPts val="3700"/>
              </a:lnSpc>
              <a:buClr>
                <a:srgbClr val="82302E"/>
              </a:buClr>
              <a:buNone/>
            </a:pPr>
            <a:endParaRPr lang="en-US" sz="2000" dirty="0"/>
          </a:p>
          <a:p>
            <a:pPr lvl="1">
              <a:lnSpc>
                <a:spcPts val="3700"/>
              </a:lnSpc>
              <a:buClr>
                <a:srgbClr val="82302E"/>
              </a:buClr>
            </a:pPr>
            <a:endParaRPr lang="en-US" sz="2000" dirty="0"/>
          </a:p>
          <a:p>
            <a:pPr>
              <a:lnSpc>
                <a:spcPts val="3700"/>
              </a:lnSpc>
            </a:pPr>
            <a:endParaRPr lang="en-US" sz="2400" dirty="0"/>
          </a:p>
          <a:p>
            <a:pPr>
              <a:lnSpc>
                <a:spcPts val="3700"/>
              </a:lnSpc>
            </a:pPr>
            <a:endParaRPr lang="en-US" sz="2400" dirty="0"/>
          </a:p>
        </p:txBody>
      </p:sp>
      <p:cxnSp>
        <p:nvCxnSpPr>
          <p:cNvPr id="9" name="8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4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 xmlns:a16="http://schemas.microsoft.com/office/drawing/2014/main" id="{C2F8544C-52BC-4E73-9E4E-0B0AC3DFA181}"/>
              </a:ext>
            </a:extLst>
          </p:cNvPr>
          <p:cNvPicPr>
            <a:picLocks noChangeAspect="1"/>
          </p:cNvPicPr>
          <p:nvPr/>
        </p:nvPicPr>
        <p:blipFill>
          <a:blip r:embed="rId2" cstate="print"/>
          <a:stretch>
            <a:fillRect/>
          </a:stretch>
        </p:blipFill>
        <p:spPr>
          <a:xfrm>
            <a:off x="533623" y="836712"/>
            <a:ext cx="4332338" cy="4572000"/>
          </a:xfrm>
          <a:prstGeom prst="rect">
            <a:avLst/>
          </a:prstGeom>
        </p:spPr>
      </p:pic>
      <p:sp>
        <p:nvSpPr>
          <p:cNvPr id="12" name="TextBox 11">
            <a:extLst>
              <a:ext uri="{FF2B5EF4-FFF2-40B4-BE49-F238E27FC236}">
                <a16:creationId xmlns="" xmlns:a16="http://schemas.microsoft.com/office/drawing/2014/main" id="{58589B27-2DC5-48AA-8B85-A0AA4AD1C55D}"/>
              </a:ext>
            </a:extLst>
          </p:cNvPr>
          <p:cNvSpPr txBox="1"/>
          <p:nvPr/>
        </p:nvSpPr>
        <p:spPr>
          <a:xfrm>
            <a:off x="5041059" y="908720"/>
            <a:ext cx="3243325" cy="2939266"/>
          </a:xfrm>
          <a:prstGeom prst="rect">
            <a:avLst/>
          </a:prstGeom>
          <a:solidFill>
            <a:srgbClr val="4F81BD">
              <a:lumMod val="20000"/>
              <a:lumOff val="80000"/>
            </a:srgbClr>
          </a:solidFill>
        </p:spPr>
        <p:txBody>
          <a:bodyPr wrap="square" rtlCol="0">
            <a:spAutoFit/>
          </a:bodyPr>
          <a:lstStyle/>
          <a:p>
            <a:pPr marL="0" marR="0" lvl="0" indent="0" defTabSz="914400" eaLnBrk="0" fontAlgn="base" latinLnBrk="0" hangingPunct="0">
              <a:lnSpc>
                <a:spcPts val="3700"/>
              </a:lnSpc>
              <a:spcBef>
                <a:spcPct val="0"/>
              </a:spcBef>
              <a:spcAft>
                <a:spcPct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Information explored for 69 Swedish</a:t>
            </a:r>
            <a:r>
              <a:rPr kumimoji="0" lang="en-US" sz="1400" b="0" i="0" u="none" strike="noStrike" kern="0" cap="none" spc="0" normalizeH="0" noProof="0" dirty="0">
                <a:ln>
                  <a:noFill/>
                </a:ln>
                <a:solidFill>
                  <a:prstClr val="black"/>
                </a:solidFill>
                <a:effectLst/>
                <a:uLnTx/>
                <a:uFillTx/>
                <a:latin typeface="Arial" panose="020B0604020202020204" pitchFamily="34" charset="0"/>
                <a:cs typeface="Arial" panose="020B0604020202020204" pitchFamily="34" charset="0"/>
              </a:rPr>
              <a:t> basins with different </a:t>
            </a:r>
            <a:r>
              <a:rPr lang="en-US" sz="1400" kern="0" dirty="0">
                <a:solidFill>
                  <a:prstClr val="black"/>
                </a:solidFill>
                <a:latin typeface="Arial" panose="020B0604020202020204" pitchFamily="34" charset="0"/>
                <a:cs typeface="Arial" panose="020B0604020202020204" pitchFamily="34" charset="0"/>
              </a:rPr>
              <a:t>% </a:t>
            </a:r>
            <a:r>
              <a:rPr kumimoji="0" lang="en-US" sz="1400" b="0" i="0" u="none" strike="noStrike" kern="0" cap="none" spc="0" normalizeH="0" noProof="0" dirty="0">
                <a:ln>
                  <a:noFill/>
                </a:ln>
                <a:solidFill>
                  <a:prstClr val="black"/>
                </a:solidFill>
                <a:effectLst/>
                <a:uLnTx/>
                <a:uFillTx/>
                <a:latin typeface="Arial" panose="020B0604020202020204" pitchFamily="34" charset="0"/>
                <a:cs typeface="Arial" panose="020B0604020202020204" pitchFamily="34" charset="0"/>
              </a:rPr>
              <a:t>of lake area coverage.</a:t>
            </a:r>
            <a:endPar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defTabSz="914400" eaLnBrk="0" fontAlgn="base" latinLnBrk="0" hangingPunct="0">
              <a:lnSpc>
                <a:spcPts val="3700"/>
              </a:lnSpc>
              <a:spcBef>
                <a:spcPct val="0"/>
              </a:spcBef>
              <a:spcAft>
                <a:spcPct val="0"/>
              </a:spcAft>
              <a:buClr>
                <a:srgbClr val="C00000"/>
              </a:buClr>
              <a:buSzTx/>
              <a:buFont typeface="Wingdings" panose="05000000000000000000" pitchFamily="2" charset="2"/>
              <a:buChar char="Ø"/>
              <a:tabLst/>
              <a:defRPr/>
            </a:pPr>
            <a:r>
              <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Lakes act as storage mechanisms, enhancing correlation for DM season.</a:t>
            </a:r>
          </a:p>
        </p:txBody>
      </p:sp>
    </p:spTree>
    <p:extLst>
      <p:ext uri="{BB962C8B-B14F-4D97-AF65-F5344CB8AC3E}">
        <p14:creationId xmlns="" xmlns:p14="http://schemas.microsoft.com/office/powerpoint/2010/main" val="30769644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720000"/>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r>
              <a:rPr lang="en-US" sz="2800" b="1" dirty="0">
                <a:solidFill>
                  <a:srgbClr val="C00000"/>
                </a:solidFill>
                <a:latin typeface="Arial" panose="020B0604020202020204" pitchFamily="34" charset="0"/>
                <a:cs typeface="Arial" panose="020B0604020202020204" pitchFamily="34" charset="0"/>
              </a:rPr>
              <a:t>Topographic controls: Elevation</a:t>
            </a:r>
            <a:endParaRPr lang="el-GR" sz="2800" b="1" dirty="0">
              <a:solidFill>
                <a:srgbClr val="C00000"/>
              </a:solidFill>
              <a:latin typeface="Arial" panose="020B0604020202020204" pitchFamily="34" charset="0"/>
              <a:cs typeface="Arial" panose="020B0604020202020204" pitchFamily="34" charset="0"/>
            </a:endParaRPr>
          </a:p>
        </p:txBody>
      </p:sp>
      <p:pic>
        <p:nvPicPr>
          <p:cNvPr id="4" name="Content Placeholder 3">
            <a:extLst>
              <a:ext uri="{FF2B5EF4-FFF2-40B4-BE49-F238E27FC236}">
                <a16:creationId xmlns="" xmlns:a16="http://schemas.microsoft.com/office/drawing/2014/main" id="{7DFF9BD3-DE29-47E1-A4FB-0F84831453EE}"/>
              </a:ext>
            </a:extLst>
          </p:cNvPr>
          <p:cNvPicPr>
            <a:picLocks noGrp="1" noChangeAspect="1"/>
          </p:cNvPicPr>
          <p:nvPr>
            <p:ph idx="1"/>
          </p:nvPr>
        </p:nvPicPr>
        <p:blipFill>
          <a:blip r:embed="rId2" cstate="print"/>
          <a:stretch>
            <a:fillRect/>
          </a:stretch>
        </p:blipFill>
        <p:spPr>
          <a:xfrm>
            <a:off x="107504" y="3663082"/>
            <a:ext cx="4496654" cy="2468880"/>
          </a:xfrm>
          <a:prstGeom prst="rect">
            <a:avLst/>
          </a:prstGeom>
        </p:spPr>
      </p:pic>
      <p:cxnSp>
        <p:nvCxnSpPr>
          <p:cNvPr id="15" name="14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16" name="15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 xmlns:a16="http://schemas.microsoft.com/office/drawing/2014/main" id="{664C85DD-84DF-4AFB-BC6A-E494ED710650}"/>
              </a:ext>
            </a:extLst>
          </p:cNvPr>
          <p:cNvPicPr>
            <a:picLocks noChangeAspect="1"/>
          </p:cNvPicPr>
          <p:nvPr/>
        </p:nvPicPr>
        <p:blipFill>
          <a:blip r:embed="rId3" cstate="print"/>
          <a:stretch>
            <a:fillRect/>
          </a:stretch>
        </p:blipFill>
        <p:spPr>
          <a:xfrm>
            <a:off x="4499992" y="3663082"/>
            <a:ext cx="4503237" cy="2468880"/>
          </a:xfrm>
          <a:prstGeom prst="rect">
            <a:avLst/>
          </a:prstGeom>
        </p:spPr>
      </p:pic>
      <p:sp>
        <p:nvSpPr>
          <p:cNvPr id="18" name="TextBox 17">
            <a:extLst>
              <a:ext uri="{FF2B5EF4-FFF2-40B4-BE49-F238E27FC236}">
                <a16:creationId xmlns="" xmlns:a16="http://schemas.microsoft.com/office/drawing/2014/main" id="{76B6B675-C9C0-48BD-9502-7B3B71F19702}"/>
              </a:ext>
            </a:extLst>
          </p:cNvPr>
          <p:cNvSpPr txBox="1"/>
          <p:nvPr/>
        </p:nvSpPr>
        <p:spPr>
          <a:xfrm>
            <a:off x="611560" y="908720"/>
            <a:ext cx="7920880" cy="2208297"/>
          </a:xfrm>
          <a:prstGeom prst="rect">
            <a:avLst/>
          </a:prstGeom>
          <a:solidFill>
            <a:srgbClr val="4F81BD">
              <a:lumMod val="20000"/>
              <a:lumOff val="80000"/>
            </a:srgbClr>
          </a:solidFill>
        </p:spPr>
        <p:txBody>
          <a:bodyPr wrap="square" rtlCol="0">
            <a:spAutoFit/>
          </a:bodyPr>
          <a:lstStyle/>
          <a:p>
            <a:pPr>
              <a:lnSpc>
                <a:spcPts val="3300"/>
              </a:lnSpc>
            </a:pPr>
            <a:r>
              <a:rPr lang="en-GB" sz="1400" dirty="0">
                <a:latin typeface="Arial" panose="020B0604020202020204" pitchFamily="34" charset="0"/>
                <a:cs typeface="Arial" panose="020B0604020202020204" pitchFamily="34" charset="0"/>
              </a:rPr>
              <a:t>A DEM is examined for the Austrian catchments.</a:t>
            </a:r>
          </a:p>
          <a:p>
            <a:pPr>
              <a:lnSpc>
                <a:spcPts val="3300"/>
              </a:lnSpc>
            </a:pPr>
            <a:r>
              <a:rPr lang="en-GB" sz="1400" dirty="0">
                <a:latin typeface="Arial" panose="020B0604020202020204" pitchFamily="34" charset="0"/>
                <a:cs typeface="Arial" panose="020B0604020202020204" pitchFamily="34" charset="0"/>
              </a:rPr>
              <a:t>Spatial correlation patters are found to be consistent with the seasonality mechanisms in the area. </a:t>
            </a:r>
            <a:endParaRPr lang="en-US" sz="1400" dirty="0">
              <a:latin typeface="Arial" panose="020B0604020202020204" pitchFamily="34" charset="0"/>
              <a:cs typeface="Arial" panose="020B0604020202020204" pitchFamily="34" charset="0"/>
            </a:endParaRPr>
          </a:p>
          <a:p>
            <a:pPr marL="285750" indent="-285750">
              <a:lnSpc>
                <a:spcPts val="3300"/>
              </a:lnSpc>
              <a:buClr>
                <a:srgbClr val="C00000"/>
              </a:buClr>
              <a:buFont typeface="Wingdings" panose="05000000000000000000" pitchFamily="2" charset="2"/>
              <a:buChar char="Ø"/>
            </a:pPr>
            <a:r>
              <a:rPr lang="en-US" sz="1400" dirty="0">
                <a:latin typeface="Arial" panose="020B0604020202020204" pitchFamily="34" charset="0"/>
                <a:cs typeface="Arial" panose="020B0604020202020204" pitchFamily="34" charset="0"/>
              </a:rPr>
              <a:t>Higher altitude Austrian rivers are affected by snowmelt process, enhancing correlation, while rivers in the flatlands are more prone to drying out due to increased evapotranspiration in the summer, which destroys the correlation structure.</a:t>
            </a:r>
          </a:p>
        </p:txBody>
      </p:sp>
      <p:sp>
        <p:nvSpPr>
          <p:cNvPr id="7" name="TextBox 6">
            <a:extLst>
              <a:ext uri="{FF2B5EF4-FFF2-40B4-BE49-F238E27FC236}">
                <a16:creationId xmlns="" xmlns:a16="http://schemas.microsoft.com/office/drawing/2014/main" id="{8283296A-96A8-4C81-949C-5198DE60DEA9}"/>
              </a:ext>
            </a:extLst>
          </p:cNvPr>
          <p:cNvSpPr txBox="1"/>
          <p:nvPr/>
        </p:nvSpPr>
        <p:spPr>
          <a:xfrm>
            <a:off x="899592" y="3729554"/>
            <a:ext cx="504056" cy="276999"/>
          </a:xfrm>
          <a:prstGeom prst="rect">
            <a:avLst/>
          </a:prstGeom>
          <a:solidFill>
            <a:schemeClr val="bg1"/>
          </a:solidFill>
        </p:spPr>
        <p:txBody>
          <a:bodyPr wrap="square" rtlCol="0">
            <a:spAutoFit/>
          </a:bodyPr>
          <a:lstStyle/>
          <a:p>
            <a:r>
              <a:rPr lang="en-US" sz="1200" dirty="0"/>
              <a:t>HFS</a:t>
            </a:r>
          </a:p>
        </p:txBody>
      </p:sp>
      <p:sp>
        <p:nvSpPr>
          <p:cNvPr id="19" name="TextBox 18">
            <a:extLst>
              <a:ext uri="{FF2B5EF4-FFF2-40B4-BE49-F238E27FC236}">
                <a16:creationId xmlns="" xmlns:a16="http://schemas.microsoft.com/office/drawing/2014/main" id="{8E16B6B5-DB7E-4804-B788-81E13A5B54CB}"/>
              </a:ext>
            </a:extLst>
          </p:cNvPr>
          <p:cNvSpPr txBox="1"/>
          <p:nvPr/>
        </p:nvSpPr>
        <p:spPr>
          <a:xfrm>
            <a:off x="5292080" y="3704981"/>
            <a:ext cx="504056" cy="276999"/>
          </a:xfrm>
          <a:prstGeom prst="rect">
            <a:avLst/>
          </a:prstGeom>
          <a:solidFill>
            <a:schemeClr val="bg1"/>
          </a:solidFill>
        </p:spPr>
        <p:txBody>
          <a:bodyPr wrap="square" rtlCol="0">
            <a:spAutoFit/>
          </a:bodyPr>
          <a:lstStyle/>
          <a:p>
            <a:r>
              <a:rPr lang="en-US" sz="1200" dirty="0"/>
              <a:t>DM</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720000"/>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r>
              <a:rPr lang="en-US" sz="2800" b="1" dirty="0">
                <a:solidFill>
                  <a:srgbClr val="C00000"/>
                </a:solidFill>
                <a:latin typeface="Arial" panose="020B0604020202020204" pitchFamily="34" charset="0"/>
                <a:cs typeface="Arial" panose="020B0604020202020204" pitchFamily="34" charset="0"/>
              </a:rPr>
              <a:t>Topographic controls: Karstic formations</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395536" y="620688"/>
            <a:ext cx="8496944" cy="5040560"/>
          </a:xfrm>
          <a:noFill/>
        </p:spPr>
        <p:txBody>
          <a:bodyPr>
            <a:normAutofit/>
          </a:bodyPr>
          <a:lstStyle/>
          <a:p>
            <a:pPr>
              <a:lnSpc>
                <a:spcPts val="3400"/>
              </a:lnSpc>
              <a:buClr>
                <a:srgbClr val="C00000"/>
              </a:buClr>
              <a:buFont typeface="Wingdings" pitchFamily="2" charset="2"/>
              <a:buChar char="Ø"/>
            </a:pPr>
            <a:endParaRPr lang="en-US" sz="2000" dirty="0"/>
          </a:p>
          <a:p>
            <a:pPr>
              <a:lnSpc>
                <a:spcPts val="3400"/>
              </a:lnSpc>
              <a:buClr>
                <a:srgbClr val="C00000"/>
              </a:buClr>
              <a:buFont typeface="Wingdings" pitchFamily="2" charset="2"/>
              <a:buChar char="Ø"/>
            </a:pPr>
            <a:endParaRPr lang="en-US" sz="2000" dirty="0"/>
          </a:p>
          <a:p>
            <a:pPr>
              <a:lnSpc>
                <a:spcPts val="3400"/>
              </a:lnSpc>
              <a:buClr>
                <a:srgbClr val="C00000"/>
              </a:buClr>
              <a:buFont typeface="Wingdings" pitchFamily="2" charset="2"/>
              <a:buChar char="Ø"/>
            </a:pPr>
            <a:endParaRPr lang="en-US" sz="2000" dirty="0"/>
          </a:p>
          <a:p>
            <a:pPr>
              <a:lnSpc>
                <a:spcPts val="3400"/>
              </a:lnSpc>
              <a:buClr>
                <a:srgbClr val="C00000"/>
              </a:buClr>
              <a:buFont typeface="Wingdings" pitchFamily="2" charset="2"/>
              <a:buChar char="Ø"/>
            </a:pPr>
            <a:endParaRPr lang="en-US" sz="2000" dirty="0"/>
          </a:p>
          <a:p>
            <a:pPr>
              <a:lnSpc>
                <a:spcPts val="3400"/>
              </a:lnSpc>
              <a:buClr>
                <a:srgbClr val="C00000"/>
              </a:buClr>
              <a:buFont typeface="Wingdings" pitchFamily="2" charset="2"/>
              <a:buChar char="Ø"/>
            </a:pPr>
            <a:endParaRPr lang="en-US" sz="2000" dirty="0"/>
          </a:p>
          <a:p>
            <a:pPr>
              <a:lnSpc>
                <a:spcPts val="3400"/>
              </a:lnSpc>
            </a:pPr>
            <a:endParaRPr lang="en-US" sz="2000" dirty="0"/>
          </a:p>
          <a:p>
            <a:pPr>
              <a:lnSpc>
                <a:spcPts val="3400"/>
              </a:lnSpc>
              <a:buNone/>
            </a:pPr>
            <a:endParaRPr lang="en-US" sz="2000" dirty="0"/>
          </a:p>
          <a:p>
            <a:pPr>
              <a:lnSpc>
                <a:spcPts val="3400"/>
              </a:lnSpc>
            </a:pPr>
            <a:endParaRPr lang="en-US" sz="2000" dirty="0"/>
          </a:p>
          <a:p>
            <a:pPr>
              <a:lnSpc>
                <a:spcPts val="3400"/>
              </a:lnSpc>
            </a:pPr>
            <a:endParaRPr lang="en-US" sz="2000" dirty="0"/>
          </a:p>
          <a:p>
            <a:pPr>
              <a:lnSpc>
                <a:spcPts val="3400"/>
              </a:lnSpc>
            </a:pPr>
            <a:endParaRPr lang="el-GR" sz="2000" dirty="0"/>
          </a:p>
        </p:txBody>
      </p:sp>
      <p:cxnSp>
        <p:nvCxnSpPr>
          <p:cNvPr id="8" name="7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9" name="8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 xmlns:a16="http://schemas.microsoft.com/office/drawing/2014/main" id="{124204FD-8CB3-4D04-96A0-EFA2A99E5A81}"/>
              </a:ext>
            </a:extLst>
          </p:cNvPr>
          <p:cNvPicPr>
            <a:picLocks noChangeAspect="1"/>
          </p:cNvPicPr>
          <p:nvPr/>
        </p:nvPicPr>
        <p:blipFill>
          <a:blip r:embed="rId2" cstate="print"/>
          <a:stretch>
            <a:fillRect/>
          </a:stretch>
        </p:blipFill>
        <p:spPr>
          <a:xfrm>
            <a:off x="467544" y="3324944"/>
            <a:ext cx="8088155" cy="3200400"/>
          </a:xfrm>
          <a:prstGeom prst="rect">
            <a:avLst/>
          </a:prstGeom>
        </p:spPr>
      </p:pic>
      <p:sp>
        <p:nvSpPr>
          <p:cNvPr id="10" name="TextBox 9">
            <a:extLst>
              <a:ext uri="{FF2B5EF4-FFF2-40B4-BE49-F238E27FC236}">
                <a16:creationId xmlns="" xmlns:a16="http://schemas.microsoft.com/office/drawing/2014/main" id="{041587CA-7673-499E-B248-B915C080C4E4}"/>
              </a:ext>
            </a:extLst>
          </p:cNvPr>
          <p:cNvSpPr txBox="1"/>
          <p:nvPr/>
        </p:nvSpPr>
        <p:spPr>
          <a:xfrm>
            <a:off x="827584" y="820207"/>
            <a:ext cx="7728115" cy="2464777"/>
          </a:xfrm>
          <a:prstGeom prst="rect">
            <a:avLst/>
          </a:prstGeom>
          <a:solidFill>
            <a:srgbClr val="4F81BD">
              <a:lumMod val="20000"/>
              <a:lumOff val="80000"/>
            </a:srgbClr>
          </a:solidFill>
        </p:spPr>
        <p:txBody>
          <a:bodyPr wrap="square" rtlCol="0">
            <a:spAutoFit/>
          </a:bodyPr>
          <a:lstStyle/>
          <a:p>
            <a:pPr>
              <a:lnSpc>
                <a:spcPts val="3700"/>
              </a:lnSpc>
            </a:pPr>
            <a:r>
              <a:rPr lang="en-US" sz="1400" dirty="0">
                <a:latin typeface="Arial" panose="020B0604020202020204" pitchFamily="34" charset="0"/>
                <a:cs typeface="Arial" panose="020B0604020202020204" pitchFamily="34" charset="0"/>
              </a:rPr>
              <a:t>The majority of examined Slovenian catchments (21 out of </a:t>
            </a:r>
            <a:r>
              <a:rPr lang="en-US" sz="1400" dirty="0" smtClean="0">
                <a:latin typeface="Arial" panose="020B0604020202020204" pitchFamily="34" charset="0"/>
                <a:cs typeface="Arial" panose="020B0604020202020204" pitchFamily="34" charset="0"/>
              </a:rPr>
              <a:t>31 examined) </a:t>
            </a:r>
            <a:r>
              <a:rPr lang="en-US" sz="1400" dirty="0">
                <a:latin typeface="Arial" panose="020B0604020202020204" pitchFamily="34" charset="0"/>
                <a:cs typeface="Arial" panose="020B0604020202020204" pitchFamily="34" charset="0"/>
              </a:rPr>
              <a:t>are characterized by significant presence of karstic formations. </a:t>
            </a:r>
            <a:r>
              <a:rPr lang="en-GB" sz="1400" dirty="0">
                <a:solidFill>
                  <a:srgbClr val="000000"/>
                </a:solidFill>
                <a:latin typeface="Arial" panose="020B0604020202020204" pitchFamily="34" charset="0"/>
                <a:ea typeface="Times New Roman" panose="02020603050405020304" pitchFamily="18" charset="0"/>
                <a:cs typeface="Arial" panose="020B0604020202020204" pitchFamily="34" charset="0"/>
              </a:rPr>
              <a:t>Karstic catchments are known for having rapid response times and complex behaviour; e.g. initiating fast preferential groundwater flow and intermittent discharge from karstic springs</a:t>
            </a:r>
            <a:r>
              <a:rPr lang="en-US" sz="1400" dirty="0">
                <a:latin typeface="Arial" panose="020B0604020202020204" pitchFamily="34" charset="0"/>
                <a:cs typeface="Arial" panose="020B0604020202020204" pitchFamily="34" charset="0"/>
              </a:rPr>
              <a:t>. </a:t>
            </a:r>
          </a:p>
          <a:p>
            <a:pPr marL="285750" indent="-285750">
              <a:lnSpc>
                <a:spcPts val="3700"/>
              </a:lnSpc>
              <a:buClr>
                <a:srgbClr val="C00000"/>
              </a:buClr>
              <a:buFont typeface="Wingdings" panose="05000000000000000000" pitchFamily="2" charset="2"/>
              <a:buChar char="Ø"/>
            </a:pPr>
            <a:r>
              <a:rPr lang="en-US" sz="1400" dirty="0">
                <a:latin typeface="Arial" panose="020B0604020202020204" pitchFamily="34" charset="0"/>
                <a:cs typeface="Arial" panose="020B0604020202020204" pitchFamily="34" charset="0"/>
              </a:rPr>
              <a:t>Correlation decreases in the major presence of karst for both seasons.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720000"/>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r>
              <a:rPr lang="en-US" sz="2800" b="1" dirty="0" err="1">
                <a:solidFill>
                  <a:srgbClr val="C00000"/>
                </a:solidFill>
                <a:latin typeface="Arial" panose="020B0604020202020204" pitchFamily="34" charset="0"/>
                <a:cs typeface="Arial" panose="020B0604020202020204" pitchFamily="34" charset="0"/>
              </a:rPr>
              <a:t>Hydroclimatic</a:t>
            </a:r>
            <a:r>
              <a:rPr lang="en-US" sz="2800" b="1" dirty="0">
                <a:solidFill>
                  <a:srgbClr val="C00000"/>
                </a:solidFill>
                <a:latin typeface="Arial" panose="020B0604020202020204" pitchFamily="34" charset="0"/>
                <a:cs typeface="Arial" panose="020B0604020202020204" pitchFamily="34" charset="0"/>
              </a:rPr>
              <a:t> forcing: </a:t>
            </a:r>
            <a:r>
              <a:rPr lang="en-US" sz="2800" b="1" dirty="0" smtClean="0">
                <a:solidFill>
                  <a:srgbClr val="C00000"/>
                </a:solidFill>
                <a:latin typeface="Arial" panose="020B0604020202020204" pitchFamily="34" charset="0"/>
                <a:cs typeface="Arial" panose="020B0604020202020204" pitchFamily="34" charset="0"/>
              </a:rPr>
              <a:t>Mean Temperature</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395536" y="620688"/>
            <a:ext cx="8496944" cy="2952328"/>
          </a:xfrm>
          <a:noFill/>
        </p:spPr>
        <p:txBody>
          <a:bodyPr>
            <a:normAutofit/>
          </a:bodyPr>
          <a:lstStyle/>
          <a:p>
            <a:pPr>
              <a:lnSpc>
                <a:spcPts val="2900"/>
              </a:lnSpc>
              <a:buClr>
                <a:srgbClr val="C00000"/>
              </a:buClr>
              <a:buFont typeface="Wingdings" pitchFamily="2" charset="2"/>
              <a:buChar char="Ø"/>
            </a:pPr>
            <a:endParaRPr lang="en-US" sz="2000" dirty="0"/>
          </a:p>
          <a:p>
            <a:pPr>
              <a:lnSpc>
                <a:spcPts val="2900"/>
              </a:lnSpc>
              <a:buClr>
                <a:srgbClr val="C00000"/>
              </a:buClr>
              <a:buFont typeface="Wingdings" pitchFamily="2" charset="2"/>
              <a:buChar char="Ø"/>
            </a:pPr>
            <a:endParaRPr lang="en-US" sz="2000" dirty="0"/>
          </a:p>
          <a:p>
            <a:pPr>
              <a:lnSpc>
                <a:spcPts val="2900"/>
              </a:lnSpc>
              <a:buClr>
                <a:srgbClr val="C00000"/>
              </a:buClr>
              <a:buFont typeface="Wingdings" pitchFamily="2" charset="2"/>
              <a:buChar char="Ø"/>
            </a:pPr>
            <a:endParaRPr lang="en-US" sz="2000" dirty="0"/>
          </a:p>
          <a:p>
            <a:pPr>
              <a:lnSpc>
                <a:spcPts val="2900"/>
              </a:lnSpc>
              <a:buClr>
                <a:srgbClr val="C00000"/>
              </a:buClr>
              <a:buFont typeface="Wingdings" pitchFamily="2" charset="2"/>
              <a:buChar char="Ø"/>
            </a:pPr>
            <a:endParaRPr lang="en-US" sz="2000" dirty="0"/>
          </a:p>
          <a:p>
            <a:pPr>
              <a:lnSpc>
                <a:spcPts val="2600"/>
              </a:lnSpc>
            </a:pPr>
            <a:endParaRPr lang="en-US" sz="2000" dirty="0"/>
          </a:p>
          <a:p>
            <a:pPr>
              <a:lnSpc>
                <a:spcPts val="2600"/>
              </a:lnSpc>
              <a:buNone/>
            </a:pPr>
            <a:endParaRPr lang="en-US" sz="2000" dirty="0"/>
          </a:p>
          <a:p>
            <a:pPr>
              <a:lnSpc>
                <a:spcPts val="2600"/>
              </a:lnSpc>
            </a:pPr>
            <a:endParaRPr lang="en-US" sz="2000" dirty="0"/>
          </a:p>
          <a:p>
            <a:pPr>
              <a:lnSpc>
                <a:spcPts val="2600"/>
              </a:lnSpc>
            </a:pPr>
            <a:endParaRPr lang="en-US" sz="2000" dirty="0"/>
          </a:p>
          <a:p>
            <a:pPr>
              <a:lnSpc>
                <a:spcPts val="2600"/>
              </a:lnSpc>
            </a:pPr>
            <a:endParaRPr lang="el-GR" sz="2000" dirty="0"/>
          </a:p>
        </p:txBody>
      </p:sp>
      <p:cxnSp>
        <p:nvCxnSpPr>
          <p:cNvPr id="8" name="7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9" name="8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10 - Ορθογώνιο"/>
          <p:cNvSpPr/>
          <p:nvPr/>
        </p:nvSpPr>
        <p:spPr>
          <a:xfrm>
            <a:off x="395536" y="655521"/>
            <a:ext cx="8316924" cy="5725807"/>
          </a:xfrm>
          <a:prstGeom prst="rect">
            <a:avLst/>
          </a:prstGeom>
          <a:noFill/>
          <a:ln>
            <a:noFill/>
          </a:ln>
          <a:effectLst>
            <a:outerShdw blurRad="63500" sx="102000" sy="102000" algn="c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marL="342900" indent="-342900">
              <a:lnSpc>
                <a:spcPts val="4600"/>
              </a:lnSpc>
              <a:buClr>
                <a:srgbClr val="C00000"/>
              </a:buClr>
              <a:buFont typeface="Courier New" panose="02070309020205020404" pitchFamily="49" charset="0"/>
              <a:buChar char="o"/>
            </a:pPr>
            <a:endParaRPr lang="en-US" sz="2400" dirty="0"/>
          </a:p>
          <a:p>
            <a:pPr>
              <a:lnSpc>
                <a:spcPts val="4600"/>
              </a:lnSpc>
              <a:buClr>
                <a:srgbClr val="C00000"/>
              </a:buClr>
            </a:pPr>
            <a:endParaRPr lang="en-US" sz="2400" dirty="0"/>
          </a:p>
          <a:p>
            <a:pPr marL="342900" indent="-342900">
              <a:lnSpc>
                <a:spcPts val="4600"/>
              </a:lnSpc>
              <a:buClr>
                <a:srgbClr val="C00000"/>
              </a:buClr>
              <a:buFont typeface="Courier New" panose="02070309020205020404" pitchFamily="49" charset="0"/>
              <a:buChar char="o"/>
            </a:pPr>
            <a:endParaRPr lang="en-US" sz="2400" dirty="0"/>
          </a:p>
          <a:p>
            <a:pPr marL="800100" lvl="1" indent="-342900">
              <a:lnSpc>
                <a:spcPts val="4600"/>
              </a:lnSpc>
              <a:buClr>
                <a:srgbClr val="C00000"/>
              </a:buClr>
              <a:buFont typeface="Wingdings" panose="05000000000000000000" pitchFamily="2" charset="2"/>
              <a:buChar char="Ø"/>
            </a:pPr>
            <a:endParaRPr lang="en-US" sz="2400" dirty="0"/>
          </a:p>
          <a:p>
            <a:pPr marL="800100" lvl="1" indent="-342900">
              <a:lnSpc>
                <a:spcPts val="4600"/>
              </a:lnSpc>
              <a:buClr>
                <a:srgbClr val="C00000"/>
              </a:buClr>
              <a:buFont typeface="Wingdings" panose="05000000000000000000" pitchFamily="2" charset="2"/>
              <a:buChar char="Ø"/>
            </a:pPr>
            <a:endParaRPr lang="en-US" sz="2400" dirty="0"/>
          </a:p>
          <a:p>
            <a:pPr marL="800100" lvl="1" indent="-342900">
              <a:lnSpc>
                <a:spcPts val="4600"/>
              </a:lnSpc>
              <a:buClr>
                <a:srgbClr val="C00000"/>
              </a:buClr>
              <a:buFont typeface="Wingdings" panose="05000000000000000000" pitchFamily="2" charset="2"/>
              <a:buChar char="Ø"/>
            </a:pPr>
            <a:endParaRPr lang="en-US" sz="2400" dirty="0"/>
          </a:p>
          <a:p>
            <a:pPr>
              <a:lnSpc>
                <a:spcPts val="4600"/>
              </a:lnSpc>
              <a:buClr>
                <a:srgbClr val="C00000"/>
              </a:buClr>
            </a:pPr>
            <a:endParaRPr lang="en-US" sz="2000" dirty="0"/>
          </a:p>
        </p:txBody>
      </p:sp>
      <p:pic>
        <p:nvPicPr>
          <p:cNvPr id="5" name="Picture 4">
            <a:extLst>
              <a:ext uri="{FF2B5EF4-FFF2-40B4-BE49-F238E27FC236}">
                <a16:creationId xmlns="" xmlns:a16="http://schemas.microsoft.com/office/drawing/2014/main" id="{D144E72A-0C19-48F2-BF6E-E65AED4FB249}"/>
              </a:ext>
            </a:extLst>
          </p:cNvPr>
          <p:cNvPicPr>
            <a:picLocks noChangeAspect="1"/>
          </p:cNvPicPr>
          <p:nvPr/>
        </p:nvPicPr>
        <p:blipFill>
          <a:blip r:embed="rId2" cstate="print"/>
          <a:stretch>
            <a:fillRect/>
          </a:stretch>
        </p:blipFill>
        <p:spPr>
          <a:xfrm>
            <a:off x="422400" y="936024"/>
            <a:ext cx="4332343" cy="4572000"/>
          </a:xfrm>
          <a:prstGeom prst="rect">
            <a:avLst/>
          </a:prstGeom>
        </p:spPr>
      </p:pic>
      <p:sp>
        <p:nvSpPr>
          <p:cNvPr id="12" name="TextBox 11">
            <a:extLst>
              <a:ext uri="{FF2B5EF4-FFF2-40B4-BE49-F238E27FC236}">
                <a16:creationId xmlns="" xmlns:a16="http://schemas.microsoft.com/office/drawing/2014/main" id="{7E376ABC-3DC7-4F35-B2F1-D9B259D72483}"/>
              </a:ext>
            </a:extLst>
          </p:cNvPr>
          <p:cNvSpPr txBox="1"/>
          <p:nvPr/>
        </p:nvSpPr>
        <p:spPr>
          <a:xfrm>
            <a:off x="4894331" y="999779"/>
            <a:ext cx="3818129" cy="2464777"/>
          </a:xfrm>
          <a:prstGeom prst="rect">
            <a:avLst/>
          </a:prstGeom>
          <a:solidFill>
            <a:srgbClr val="4F81BD">
              <a:lumMod val="20000"/>
              <a:lumOff val="80000"/>
            </a:srgbClr>
          </a:solidFill>
        </p:spPr>
        <p:txBody>
          <a:bodyPr wrap="square" rtlCol="0">
            <a:spAutoFit/>
          </a:bodyPr>
          <a:lstStyle/>
          <a:p>
            <a:pPr marL="0" marR="0" lvl="0" indent="0" defTabSz="914400" eaLnBrk="0" fontAlgn="base" latinLnBrk="0" hangingPunct="0">
              <a:lnSpc>
                <a:spcPts val="3700"/>
              </a:lnSpc>
              <a:spcBef>
                <a:spcPct val="0"/>
              </a:spcBef>
              <a:spcAft>
                <a:spcPct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Temperature increases evapotranspiration leading to seasonal drying out of the rivers.</a:t>
            </a:r>
          </a:p>
          <a:p>
            <a:pPr marL="285750" marR="0" lvl="0" indent="-285750" defTabSz="914400" eaLnBrk="0" fontAlgn="base" latinLnBrk="0" hangingPunct="0">
              <a:lnSpc>
                <a:spcPts val="3700"/>
              </a:lnSpc>
              <a:spcBef>
                <a:spcPct val="0"/>
              </a:spcBef>
              <a:spcAft>
                <a:spcPct val="0"/>
              </a:spcAft>
              <a:buClr>
                <a:srgbClr val="C00000"/>
              </a:buClr>
              <a:buSzTx/>
              <a:buFont typeface="Wingdings" panose="05000000000000000000" pitchFamily="2" charset="2"/>
              <a:buChar char="Ø"/>
              <a:tabLst/>
              <a:defRPr/>
            </a:pPr>
            <a:r>
              <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Mean Annual Temperature is negatively correlated to DM memory, </a:t>
            </a:r>
            <a:r>
              <a:rPr kumimoji="0" lang="en-US" sz="14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whereas HFS correlation </a:t>
            </a:r>
            <a:r>
              <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is found insensitive.</a:t>
            </a:r>
          </a:p>
        </p:txBody>
      </p:sp>
    </p:spTree>
    <p:extLst>
      <p:ext uri="{BB962C8B-B14F-4D97-AF65-F5344CB8AC3E}">
        <p14:creationId xmlns="" xmlns:p14="http://schemas.microsoft.com/office/powerpoint/2010/main" val="35172623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TextBox"/>
          <p:cNvSpPr txBox="1"/>
          <p:nvPr/>
        </p:nvSpPr>
        <p:spPr>
          <a:xfrm>
            <a:off x="467544" y="620688"/>
            <a:ext cx="4896544" cy="1515800"/>
          </a:xfrm>
          <a:prstGeom prst="rect">
            <a:avLst/>
          </a:prstGeom>
          <a:noFill/>
        </p:spPr>
        <p:txBody>
          <a:bodyPr wrap="square" rtlCol="0">
            <a:spAutoFit/>
          </a:bodyPr>
          <a:lstStyle/>
          <a:p>
            <a:pPr>
              <a:lnSpc>
                <a:spcPts val="3700"/>
              </a:lnSpc>
              <a:buClr>
                <a:srgbClr val="C00000"/>
              </a:buClr>
            </a:pPr>
            <a:endParaRPr lang="en-US" sz="2000" dirty="0"/>
          </a:p>
          <a:p>
            <a:pPr>
              <a:lnSpc>
                <a:spcPts val="3700"/>
              </a:lnSpc>
              <a:buClr>
                <a:srgbClr val="C00000"/>
              </a:buClr>
            </a:pPr>
            <a:endParaRPr lang="en-US" sz="2000" dirty="0"/>
          </a:p>
          <a:p>
            <a:pPr>
              <a:lnSpc>
                <a:spcPts val="3700"/>
              </a:lnSpc>
              <a:buClr>
                <a:srgbClr val="82302E"/>
              </a:buClr>
              <a:buFont typeface="Wingdings" pitchFamily="2" charset="2"/>
              <a:buChar char="ü"/>
            </a:pPr>
            <a:endParaRPr lang="en-US" sz="2000" dirty="0"/>
          </a:p>
        </p:txBody>
      </p:sp>
      <p:sp>
        <p:nvSpPr>
          <p:cNvPr id="2" name="1 - Τίτλος"/>
          <p:cNvSpPr>
            <a:spLocks noGrp="1"/>
          </p:cNvSpPr>
          <p:nvPr>
            <p:ph type="title"/>
          </p:nvPr>
        </p:nvSpPr>
        <p:spPr>
          <a:xfrm>
            <a:off x="0" y="0"/>
            <a:ext cx="9144000" cy="720000"/>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r>
              <a:rPr lang="en-US" sz="2800" b="1" dirty="0" smtClean="0">
                <a:solidFill>
                  <a:srgbClr val="C00000"/>
                </a:solidFill>
                <a:latin typeface="Arial" panose="020B0604020202020204" pitchFamily="34" charset="0"/>
                <a:cs typeface="Arial" panose="020B0604020202020204" pitchFamily="34" charset="0"/>
              </a:rPr>
              <a:t>Investigating correlations among variables</a:t>
            </a:r>
            <a:endParaRPr lang="el-GR" sz="2800" b="1" dirty="0">
              <a:solidFill>
                <a:srgbClr val="C00000"/>
              </a:solidFill>
              <a:latin typeface="Arial" panose="020B0604020202020204" pitchFamily="34" charset="0"/>
              <a:cs typeface="Arial" panose="020B0604020202020204" pitchFamily="34" charset="0"/>
            </a:endParaRPr>
          </a:p>
        </p:txBody>
      </p:sp>
      <p:cxnSp>
        <p:nvCxnSpPr>
          <p:cNvPr id="8" name="7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10" name="9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Box 12">
            <a:extLst>
              <a:ext uri="{FF2B5EF4-FFF2-40B4-BE49-F238E27FC236}">
                <a16:creationId xmlns="" xmlns:a16="http://schemas.microsoft.com/office/drawing/2014/main" id="{CFDDDF50-66CB-4506-92E8-8D866F29E945}"/>
              </a:ext>
            </a:extLst>
          </p:cNvPr>
          <p:cNvSpPr txBox="1">
            <a:spLocks noChangeArrowheads="1"/>
          </p:cNvSpPr>
          <p:nvPr/>
        </p:nvSpPr>
        <p:spPr bwMode="auto">
          <a:xfrm>
            <a:off x="707552" y="4149080"/>
            <a:ext cx="8040912" cy="1268023"/>
          </a:xfrm>
          <a:prstGeom prst="rect">
            <a:avLst/>
          </a:prstGeom>
          <a:noFill/>
          <a:ln>
            <a:noFill/>
          </a:ln>
          <a:effectLst/>
          <a:extLst>
            <a:ext uri="{909E8E84-426E-40DD-AFC4-6F175D3DCCD1}">
              <a14:hiddenFill xmlns="" xmlns:a14="http://schemas.microsoft.com/office/drawing/2010/main">
                <a:solidFill>
                  <a:srgbClr val="FFCC99"/>
                </a:solidFill>
              </a14:hiddenFill>
            </a:ext>
            <a:ext uri="{91240B29-F687-4F45-9708-019B960494DF}">
              <a14:hiddenLine xmlns="" xmlns:a14="http://schemas.microsoft.com/office/drawing/2010/main" w="57150">
                <a:solidFill>
                  <a:srgbClr val="800080"/>
                </a:solidFill>
                <a:prstDash val="sysDot"/>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53995" tIns="45712" rIns="53995" bIns="45712">
            <a:spAutoFit/>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marL="342900" indent="-342900" eaLnBrk="0" fontAlgn="base" hangingPunct="0">
              <a:lnSpc>
                <a:spcPts val="3000"/>
              </a:lnSpc>
              <a:spcBef>
                <a:spcPct val="0"/>
              </a:spcBef>
              <a:spcAft>
                <a:spcPct val="10000"/>
              </a:spcAft>
              <a:buClr>
                <a:srgbClr val="C00000"/>
              </a:buClr>
              <a:buFont typeface="Wingdings" panose="05000000000000000000" pitchFamily="2" charset="2"/>
              <a:buChar char="Ø"/>
            </a:pPr>
            <a:r>
              <a:rPr lang="en-US" altLang="el-GR" sz="1400" b="0" dirty="0">
                <a:solidFill>
                  <a:prstClr val="black"/>
                </a:solidFill>
                <a:latin typeface="Arial" panose="020B0604020202020204" pitchFamily="34" charset="0"/>
                <a:cs typeface="Arial" panose="020B0604020202020204" pitchFamily="34" charset="0"/>
              </a:rPr>
              <a:t>Presence of multicollinearity in the predictor variables examined </a:t>
            </a:r>
          </a:p>
          <a:p>
            <a:pPr lvl="1" eaLnBrk="0" fontAlgn="base" hangingPunct="0">
              <a:lnSpc>
                <a:spcPts val="3000"/>
              </a:lnSpc>
              <a:spcBef>
                <a:spcPct val="0"/>
              </a:spcBef>
              <a:spcAft>
                <a:spcPct val="10000"/>
              </a:spcAft>
              <a:buClr>
                <a:srgbClr val="C00000"/>
              </a:buClr>
            </a:pPr>
            <a:r>
              <a:rPr lang="en-US" altLang="el-GR" sz="1400" b="0" dirty="0" smtClean="0">
                <a:solidFill>
                  <a:prstClr val="black"/>
                </a:solidFill>
                <a:latin typeface="Arial" panose="020B0604020202020204" pitchFamily="34" charset="0"/>
                <a:cs typeface="Arial" panose="020B0604020202020204" pitchFamily="34" charset="0"/>
              </a:rPr>
              <a:t>      We perform a </a:t>
            </a:r>
            <a:r>
              <a:rPr lang="en-US" altLang="el-GR" sz="1400" b="0" dirty="0">
                <a:solidFill>
                  <a:prstClr val="black"/>
                </a:solidFill>
                <a:latin typeface="Arial" panose="020B0604020202020204" pitchFamily="34" charset="0"/>
                <a:cs typeface="Arial" panose="020B0604020202020204" pitchFamily="34" charset="0"/>
              </a:rPr>
              <a:t>s</a:t>
            </a:r>
            <a:r>
              <a:rPr lang="en-US" altLang="el-GR" sz="1400" b="0" dirty="0" smtClean="0">
                <a:solidFill>
                  <a:prstClr val="black"/>
                </a:solidFill>
                <a:latin typeface="Arial" panose="020B0604020202020204" pitchFamily="34" charset="0"/>
                <a:cs typeface="Arial" panose="020B0604020202020204" pitchFamily="34" charset="0"/>
              </a:rPr>
              <a:t>tep-wise </a:t>
            </a:r>
            <a:r>
              <a:rPr lang="en-US" altLang="el-GR" sz="1400" b="0" dirty="0">
                <a:solidFill>
                  <a:prstClr val="black"/>
                </a:solidFill>
                <a:latin typeface="Arial" panose="020B0604020202020204" pitchFamily="34" charset="0"/>
                <a:cs typeface="Arial" panose="020B0604020202020204" pitchFamily="34" charset="0"/>
              </a:rPr>
              <a:t>selection of variables optimally summarizing the data and </a:t>
            </a:r>
            <a:r>
              <a:rPr lang="en-US" altLang="el-GR" sz="1400" b="0" dirty="0" smtClean="0">
                <a:solidFill>
                  <a:prstClr val="black"/>
                </a:solidFill>
                <a:latin typeface="Arial" panose="020B0604020202020204" pitchFamily="34" charset="0"/>
                <a:cs typeface="Arial" panose="020B0604020202020204" pitchFamily="34" charset="0"/>
              </a:rPr>
              <a:t> apply  Principal Component Analysis </a:t>
            </a:r>
            <a:r>
              <a:rPr lang="en-US" altLang="el-GR" sz="1400" b="0" dirty="0">
                <a:solidFill>
                  <a:prstClr val="black"/>
                </a:solidFill>
                <a:latin typeface="Arial" panose="020B0604020202020204" pitchFamily="34" charset="0"/>
                <a:cs typeface="Arial" panose="020B0604020202020204" pitchFamily="34" charset="0"/>
              </a:rPr>
              <a:t>to construct uncorrelated variables for regression</a:t>
            </a:r>
          </a:p>
        </p:txBody>
      </p:sp>
      <p:pic>
        <p:nvPicPr>
          <p:cNvPr id="7" name="Picture 6">
            <a:extLst>
              <a:ext uri="{FF2B5EF4-FFF2-40B4-BE49-F238E27FC236}">
                <a16:creationId xmlns="" xmlns:a16="http://schemas.microsoft.com/office/drawing/2014/main" id="{933B6EE7-15F9-42B6-8DC9-8294E9AF3DAC}"/>
              </a:ext>
            </a:extLst>
          </p:cNvPr>
          <p:cNvPicPr>
            <a:picLocks noChangeAspect="1"/>
          </p:cNvPicPr>
          <p:nvPr/>
        </p:nvPicPr>
        <p:blipFill>
          <a:blip r:embed="rId2" cstate="print"/>
          <a:stretch>
            <a:fillRect/>
          </a:stretch>
        </p:blipFill>
        <p:spPr>
          <a:xfrm>
            <a:off x="395536" y="836712"/>
            <a:ext cx="4049600" cy="2936870"/>
          </a:xfrm>
          <a:prstGeom prst="rect">
            <a:avLst/>
          </a:prstGeom>
        </p:spPr>
      </p:pic>
      <p:sp>
        <p:nvSpPr>
          <p:cNvPr id="12" name="Text Box 12"/>
          <p:cNvSpPr txBox="1">
            <a:spLocks noChangeArrowheads="1"/>
          </p:cNvSpPr>
          <p:nvPr/>
        </p:nvSpPr>
        <p:spPr bwMode="auto">
          <a:xfrm>
            <a:off x="4343956" y="1004218"/>
            <a:ext cx="4404508" cy="2939266"/>
          </a:xfrm>
          <a:prstGeom prst="rect">
            <a:avLst/>
          </a:prstGeom>
          <a:solidFill>
            <a:srgbClr val="4F81BD">
              <a:lumMod val="20000"/>
              <a:lumOff val="80000"/>
            </a:srgbClr>
          </a:solidFill>
          <a:extLst/>
        </p:spPr>
        <p:txBody>
          <a:bodyPr wrap="square" rtlCol="0">
            <a:spAutoFit/>
          </a:bodyPr>
          <a:lstStyle>
            <a:defPPr>
              <a:defRPr lang="el-GR"/>
            </a:defPPr>
            <a:lvl1pPr marR="0" lvl="0" indent="0" eaLnBrk="0" fontAlgn="base" hangingPunct="0">
              <a:lnSpc>
                <a:spcPts val="3700"/>
              </a:lnSpc>
              <a:spcBef>
                <a:spcPct val="0"/>
              </a:spcBef>
              <a:spcAft>
                <a:spcPct val="0"/>
              </a:spcAft>
              <a:buClrTx/>
              <a:buSzTx/>
              <a:buFontTx/>
              <a:buNone/>
              <a:tabLst/>
              <a:defRPr kumimoji="0" sz="1400" b="0" i="0" u="none" strike="noStrike" kern="0" cap="none" spc="0" normalizeH="0" baseline="0">
                <a:ln>
                  <a:noFill/>
                </a:ln>
                <a:solidFill>
                  <a:prstClr val="black"/>
                </a:solidFill>
                <a:effectLst/>
                <a:uLnTx/>
                <a:uFillTx/>
                <a:latin typeface="Arial" panose="020B0604020202020204" pitchFamily="34" charset="0"/>
                <a:cs typeface="Arial" panose="020B0604020202020204"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altLang="el-GR" dirty="0"/>
              <a:t>P</a:t>
            </a:r>
            <a:r>
              <a:rPr lang="en-US" altLang="el-GR" dirty="0" smtClean="0"/>
              <a:t>= Annual Precipitation (spatially averaged), T=Mean Annual Temperature (spatially averaged), </a:t>
            </a:r>
            <a:r>
              <a:rPr lang="en-US" altLang="el-GR" dirty="0"/>
              <a:t>IDM=Index De </a:t>
            </a:r>
            <a:r>
              <a:rPr lang="en-US" altLang="el-GR" dirty="0" err="1"/>
              <a:t>Martonne</a:t>
            </a:r>
            <a:r>
              <a:rPr lang="en-US" altLang="el-GR" dirty="0"/>
              <a:t>, BA=Basin area, BFI=</a:t>
            </a:r>
            <a:r>
              <a:rPr lang="en-US" altLang="el-GR" dirty="0" err="1"/>
              <a:t>Baseflow</a:t>
            </a:r>
            <a:r>
              <a:rPr lang="en-US" altLang="el-GR" dirty="0"/>
              <a:t> Index, AI=Aridity Index</a:t>
            </a:r>
          </a:p>
          <a:p>
            <a:r>
              <a:rPr lang="en-US" altLang="el-GR" b="1" dirty="0">
                <a:solidFill>
                  <a:srgbClr val="495A30"/>
                </a:solidFill>
              </a:rPr>
              <a:t>Green</a:t>
            </a:r>
            <a:r>
              <a:rPr lang="en-US" altLang="el-GR" dirty="0">
                <a:solidFill>
                  <a:srgbClr val="495A30"/>
                </a:solidFill>
              </a:rPr>
              <a:t> </a:t>
            </a:r>
            <a:r>
              <a:rPr lang="en-US" altLang="el-GR" dirty="0"/>
              <a:t>lines indicate </a:t>
            </a:r>
            <a:r>
              <a:rPr lang="en-US" altLang="el-GR" b="1" dirty="0">
                <a:solidFill>
                  <a:srgbClr val="495A30"/>
                </a:solidFill>
              </a:rPr>
              <a:t>positive</a:t>
            </a:r>
            <a:r>
              <a:rPr lang="en-US" altLang="el-GR" dirty="0">
                <a:solidFill>
                  <a:srgbClr val="495A30"/>
                </a:solidFill>
              </a:rPr>
              <a:t> </a:t>
            </a:r>
            <a:r>
              <a:rPr lang="en-US" altLang="el-GR" dirty="0"/>
              <a:t>correlation, </a:t>
            </a:r>
            <a:r>
              <a:rPr lang="en-US" altLang="el-GR" b="1" dirty="0">
                <a:solidFill>
                  <a:schemeClr val="accent2">
                    <a:lumMod val="50000"/>
                  </a:schemeClr>
                </a:solidFill>
              </a:rPr>
              <a:t>red</a:t>
            </a:r>
            <a:r>
              <a:rPr lang="en-US" altLang="el-GR" dirty="0"/>
              <a:t> lines </a:t>
            </a:r>
            <a:r>
              <a:rPr lang="en-US" altLang="el-GR" b="1" dirty="0">
                <a:solidFill>
                  <a:schemeClr val="accent2">
                    <a:lumMod val="50000"/>
                  </a:schemeClr>
                </a:solidFill>
              </a:rPr>
              <a:t>negative</a:t>
            </a:r>
            <a:r>
              <a:rPr lang="el-GR" altLang="el-GR" dirty="0"/>
              <a:t>,</a:t>
            </a:r>
            <a:r>
              <a:rPr lang="en-US" altLang="el-GR" dirty="0"/>
              <a:t> width is proportional to magnitude. </a:t>
            </a:r>
          </a:p>
        </p:txBody>
      </p:sp>
      <p:cxnSp>
        <p:nvCxnSpPr>
          <p:cNvPr id="9" name="Γωνιακή σύνδεση 8"/>
          <p:cNvCxnSpPr/>
          <p:nvPr/>
        </p:nvCxnSpPr>
        <p:spPr>
          <a:xfrm>
            <a:off x="864296" y="4575990"/>
            <a:ext cx="576064" cy="288032"/>
          </a:xfrm>
          <a:prstGeom prst="bentConnector3">
            <a:avLst>
              <a:gd name="adj1" fmla="val -102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720000"/>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r>
              <a:rPr lang="en-US" sz="2800" b="1" dirty="0" smtClean="0">
                <a:solidFill>
                  <a:srgbClr val="C00000"/>
                </a:solidFill>
                <a:latin typeface="Arial" panose="020B0604020202020204" pitchFamily="34" charset="0"/>
                <a:cs typeface="Arial" panose="020B0604020202020204" pitchFamily="34" charset="0"/>
              </a:rPr>
              <a:t>Principal Components Analysis</a:t>
            </a:r>
            <a:endParaRPr lang="el-GR" sz="2800" b="1" dirty="0">
              <a:solidFill>
                <a:srgbClr val="C00000"/>
              </a:solidFill>
              <a:latin typeface="Arial" panose="020B0604020202020204" pitchFamily="34" charset="0"/>
              <a:cs typeface="Arial" panose="020B0604020202020204" pitchFamily="34" charset="0"/>
            </a:endParaRPr>
          </a:p>
        </p:txBody>
      </p:sp>
      <p:cxnSp>
        <p:nvCxnSpPr>
          <p:cNvPr id="8" name="7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10" name="9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Box 12">
            <a:extLst>
              <a:ext uri="{FF2B5EF4-FFF2-40B4-BE49-F238E27FC236}">
                <a16:creationId xmlns="" xmlns:a16="http://schemas.microsoft.com/office/drawing/2014/main" id="{CFDDDF50-66CB-4506-92E8-8D866F29E945}"/>
              </a:ext>
            </a:extLst>
          </p:cNvPr>
          <p:cNvSpPr txBox="1">
            <a:spLocks noChangeArrowheads="1"/>
          </p:cNvSpPr>
          <p:nvPr/>
        </p:nvSpPr>
        <p:spPr bwMode="auto">
          <a:xfrm>
            <a:off x="251520" y="908720"/>
            <a:ext cx="4139876" cy="3888244"/>
          </a:xfrm>
          <a:prstGeom prst="rect">
            <a:avLst/>
          </a:prstGeom>
          <a:solidFill>
            <a:schemeClr val="bg1"/>
          </a:solidFill>
          <a:extLst/>
        </p:spPr>
        <p:txBody>
          <a:bodyPr wrap="square" rtlCol="0">
            <a:spAutoFit/>
          </a:bodyPr>
          <a:lstStyle>
            <a:defPPr>
              <a:defRPr lang="el-GR"/>
            </a:defPPr>
            <a:lvl1pPr marR="0" lvl="0" indent="0" eaLnBrk="0" fontAlgn="base" hangingPunct="0">
              <a:lnSpc>
                <a:spcPts val="3700"/>
              </a:lnSpc>
              <a:spcBef>
                <a:spcPct val="0"/>
              </a:spcBef>
              <a:spcAft>
                <a:spcPct val="0"/>
              </a:spcAft>
              <a:buClrTx/>
              <a:buSzTx/>
              <a:buFontTx/>
              <a:buNone/>
              <a:tabLst/>
              <a:defRPr kumimoji="0" sz="1400" b="0" i="0" u="none" strike="noStrike" kern="0" cap="none" spc="0" normalizeH="0" baseline="0">
                <a:ln>
                  <a:noFill/>
                </a:ln>
                <a:solidFill>
                  <a:prstClr val="black"/>
                </a:solidFill>
                <a:effectLst/>
                <a:uLnTx/>
                <a:uFillTx/>
                <a:latin typeface="Arial" panose="020B0604020202020204" pitchFamily="34" charset="0"/>
                <a:cs typeface="Arial" panose="020B0604020202020204" pitchFamily="34" charset="0"/>
              </a:defRPr>
            </a:lvl1pPr>
          </a:lstStyle>
          <a:p>
            <a:pPr marL="285750" indent="-285750">
              <a:buClr>
                <a:srgbClr val="C00000"/>
              </a:buClr>
              <a:buFont typeface="Wingdings" panose="05000000000000000000" pitchFamily="2" charset="2"/>
              <a:buChar char="Ø"/>
            </a:pPr>
            <a:r>
              <a:rPr lang="en-US" altLang="el-GR" dirty="0"/>
              <a:t>Selection of </a:t>
            </a:r>
            <a:r>
              <a:rPr lang="en-US" altLang="el-GR" b="1" kern="1200" dirty="0" err="1">
                <a:solidFill>
                  <a:srgbClr val="C00000"/>
                </a:solidFill>
              </a:rPr>
              <a:t>Baseflow</a:t>
            </a:r>
            <a:r>
              <a:rPr lang="en-US" altLang="el-GR" b="1" kern="1200" dirty="0">
                <a:solidFill>
                  <a:srgbClr val="C00000"/>
                </a:solidFill>
              </a:rPr>
              <a:t> Index</a:t>
            </a:r>
            <a:r>
              <a:rPr lang="en-US" altLang="el-GR" kern="1200" dirty="0">
                <a:solidFill>
                  <a:schemeClr val="tx1"/>
                </a:solidFill>
              </a:rPr>
              <a:t>,</a:t>
            </a:r>
            <a:r>
              <a:rPr lang="en-US" altLang="el-GR" b="1" kern="1200" dirty="0">
                <a:solidFill>
                  <a:srgbClr val="C00000"/>
                </a:solidFill>
              </a:rPr>
              <a:t> Aridity Index</a:t>
            </a:r>
            <a:r>
              <a:rPr lang="en-US" altLang="el-GR" kern="1200" dirty="0">
                <a:solidFill>
                  <a:schemeClr val="tx1"/>
                </a:solidFill>
              </a:rPr>
              <a:t>,</a:t>
            </a:r>
            <a:r>
              <a:rPr lang="en-US" altLang="el-GR" b="1" kern="1200" dirty="0">
                <a:solidFill>
                  <a:srgbClr val="C00000"/>
                </a:solidFill>
              </a:rPr>
              <a:t> Mean Annual Temperature</a:t>
            </a:r>
            <a:r>
              <a:rPr lang="en-US" altLang="el-GR" b="1" dirty="0" smtClean="0">
                <a:solidFill>
                  <a:srgbClr val="C00000"/>
                </a:solidFill>
              </a:rPr>
              <a:t> </a:t>
            </a:r>
            <a:r>
              <a:rPr lang="en-US" altLang="el-GR" dirty="0"/>
              <a:t>and natural logarithm of the </a:t>
            </a:r>
            <a:r>
              <a:rPr lang="en-US" altLang="el-GR" b="1" dirty="0">
                <a:solidFill>
                  <a:srgbClr val="C00000"/>
                </a:solidFill>
              </a:rPr>
              <a:t>basin area </a:t>
            </a:r>
            <a:r>
              <a:rPr lang="en-US" altLang="el-GR" dirty="0"/>
              <a:t>as the summarizing </a:t>
            </a:r>
            <a:r>
              <a:rPr lang="en-US" altLang="el-GR" dirty="0" smtClean="0"/>
              <a:t>variables to perform PCA</a:t>
            </a:r>
          </a:p>
          <a:p>
            <a:pPr marL="285750" indent="-285750">
              <a:buClr>
                <a:srgbClr val="C00000"/>
              </a:buClr>
              <a:buFont typeface="Wingdings" panose="05000000000000000000" pitchFamily="2" charset="2"/>
              <a:buChar char="Ø"/>
            </a:pPr>
            <a:r>
              <a:rPr lang="en-US" altLang="el-GR" dirty="0"/>
              <a:t>T</a:t>
            </a:r>
            <a:r>
              <a:rPr lang="en-US" altLang="el-GR" dirty="0" smtClean="0"/>
              <a:t>he </a:t>
            </a:r>
            <a:r>
              <a:rPr lang="en-US" altLang="el-GR" dirty="0"/>
              <a:t>first two Principal Components explain 70.7% of the total </a:t>
            </a:r>
            <a:r>
              <a:rPr lang="en-US" altLang="el-GR" dirty="0" smtClean="0"/>
              <a:t>variance.</a:t>
            </a:r>
            <a:endParaRPr lang="en-US" altLang="el-GR" dirty="0"/>
          </a:p>
          <a:p>
            <a:pPr marL="285750" indent="-285750">
              <a:buClr>
                <a:srgbClr val="C00000"/>
              </a:buClr>
              <a:buFont typeface="Wingdings" panose="05000000000000000000" pitchFamily="2" charset="2"/>
              <a:buChar char="Ø"/>
            </a:pPr>
            <a:r>
              <a:rPr lang="en-US" altLang="el-GR" dirty="0" smtClean="0"/>
              <a:t>The </a:t>
            </a:r>
            <a:r>
              <a:rPr lang="en-US" altLang="el-GR" dirty="0"/>
              <a:t>PCA </a:t>
            </a:r>
            <a:r>
              <a:rPr lang="en-US" altLang="el-GR" dirty="0" err="1"/>
              <a:t>biplot</a:t>
            </a:r>
            <a:r>
              <a:rPr lang="en-US" altLang="el-GR" dirty="0"/>
              <a:t> reveals the </a:t>
            </a:r>
            <a:r>
              <a:rPr lang="en-US" altLang="el-GR" dirty="0" smtClean="0"/>
              <a:t>similarities </a:t>
            </a:r>
            <a:r>
              <a:rPr lang="en-US" altLang="el-GR" dirty="0"/>
              <a:t>of </a:t>
            </a:r>
            <a:r>
              <a:rPr lang="en-US" altLang="el-GR" dirty="0" smtClean="0"/>
              <a:t>rivers belonging to the same country.</a:t>
            </a:r>
            <a:endParaRPr lang="en-US" altLang="el-GR" dirty="0"/>
          </a:p>
        </p:txBody>
      </p:sp>
      <p:pic>
        <p:nvPicPr>
          <p:cNvPr id="9" name="Picture 8">
            <a:extLst>
              <a:ext uri="{FF2B5EF4-FFF2-40B4-BE49-F238E27FC236}">
                <a16:creationId xmlns="" xmlns:a16="http://schemas.microsoft.com/office/drawing/2014/main" id="{479E1C85-DC5B-4D7A-BADA-2A7FB1970C40}"/>
              </a:ext>
            </a:extLst>
          </p:cNvPr>
          <p:cNvPicPr>
            <a:picLocks noChangeAspect="1"/>
          </p:cNvPicPr>
          <p:nvPr/>
        </p:nvPicPr>
        <p:blipFill>
          <a:blip r:embed="rId2" cstate="print"/>
          <a:stretch>
            <a:fillRect/>
          </a:stretch>
        </p:blipFill>
        <p:spPr>
          <a:xfrm>
            <a:off x="4355976" y="836712"/>
            <a:ext cx="4610992" cy="4754880"/>
          </a:xfrm>
          <a:prstGeom prst="rect">
            <a:avLst/>
          </a:prstGeom>
        </p:spPr>
      </p:pic>
    </p:spTree>
    <p:extLst>
      <p:ext uri="{BB962C8B-B14F-4D97-AF65-F5344CB8AC3E}">
        <p14:creationId xmlns="" xmlns:p14="http://schemas.microsoft.com/office/powerpoint/2010/main" val="26267693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720000"/>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r>
              <a:rPr lang="en-US" sz="2800" b="1" dirty="0">
                <a:solidFill>
                  <a:srgbClr val="C00000"/>
                </a:solidFill>
                <a:latin typeface="Arial" panose="020B0604020202020204" pitchFamily="34" charset="0"/>
                <a:cs typeface="Arial" panose="020B0604020202020204" pitchFamily="34" charset="0"/>
              </a:rPr>
              <a:t>Regressing correlation </a:t>
            </a:r>
            <a:r>
              <a:rPr lang="en-US" sz="2800" b="1" dirty="0" smtClean="0">
                <a:solidFill>
                  <a:srgbClr val="C00000"/>
                </a:solidFill>
                <a:latin typeface="Arial" panose="020B0604020202020204" pitchFamily="34" charset="0"/>
                <a:cs typeface="Arial" panose="020B0604020202020204" pitchFamily="34" charset="0"/>
              </a:rPr>
              <a:t>magnitude</a:t>
            </a:r>
            <a:endParaRPr lang="el-GR" sz="2800" b="1" dirty="0">
              <a:solidFill>
                <a:srgbClr val="C00000"/>
              </a:solidFill>
              <a:latin typeface="Arial" panose="020B0604020202020204" pitchFamily="34" charset="0"/>
              <a:cs typeface="Arial" panose="020B0604020202020204" pitchFamily="34" charset="0"/>
            </a:endParaRPr>
          </a:p>
        </p:txBody>
      </p:sp>
      <p:pic>
        <p:nvPicPr>
          <p:cNvPr id="5" name="Content Placeholder 4">
            <a:extLst>
              <a:ext uri="{FF2B5EF4-FFF2-40B4-BE49-F238E27FC236}">
                <a16:creationId xmlns="" xmlns:a16="http://schemas.microsoft.com/office/drawing/2014/main" id="{3962190C-9E42-425C-BE7E-C4CA6D86AE63}"/>
              </a:ext>
            </a:extLst>
          </p:cNvPr>
          <p:cNvPicPr>
            <a:picLocks noGrp="1" noChangeAspect="1"/>
          </p:cNvPicPr>
          <p:nvPr>
            <p:ph idx="1"/>
          </p:nvPr>
        </p:nvPicPr>
        <p:blipFill>
          <a:blip r:embed="rId2" cstate="print"/>
          <a:stretch>
            <a:fillRect/>
          </a:stretch>
        </p:blipFill>
        <p:spPr>
          <a:xfrm>
            <a:off x="179512" y="2057067"/>
            <a:ext cx="4849956" cy="3748197"/>
          </a:xfrm>
          <a:prstGeom prst="rect">
            <a:avLst/>
          </a:prstGeom>
        </p:spPr>
      </p:pic>
      <p:cxnSp>
        <p:nvCxnSpPr>
          <p:cNvPr id="6" name="5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7" name="6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 xmlns:a16="http://schemas.microsoft.com/office/drawing/2014/main" id="{38ADCBD7-5D04-4A5D-8044-C1947B2996C6}"/>
              </a:ext>
            </a:extLst>
          </p:cNvPr>
          <p:cNvSpPr txBox="1"/>
          <p:nvPr/>
        </p:nvSpPr>
        <p:spPr>
          <a:xfrm>
            <a:off x="5004048" y="2057067"/>
            <a:ext cx="3888432" cy="3939540"/>
          </a:xfrm>
          <a:prstGeom prst="rect">
            <a:avLst/>
          </a:prstGeom>
          <a:noFill/>
        </p:spPr>
        <p:txBody>
          <a:bodyPr wrap="square" rtlCol="0">
            <a:spAutoFit/>
          </a:bodyPr>
          <a:lstStyle/>
          <a:p>
            <a:pPr marL="342900" indent="-342900" eaLnBrk="0" fontAlgn="base" hangingPunct="0">
              <a:lnSpc>
                <a:spcPts val="3000"/>
              </a:lnSpc>
              <a:spcBef>
                <a:spcPct val="0"/>
              </a:spcBef>
              <a:spcAft>
                <a:spcPct val="0"/>
              </a:spcAft>
              <a:buClr>
                <a:srgbClr val="C00000"/>
              </a:buClr>
              <a:buFont typeface="Wingdings" panose="05000000000000000000" pitchFamily="2" charset="2"/>
              <a:buChar char="ü"/>
            </a:pPr>
            <a:r>
              <a:rPr lang="en-US" sz="1400" dirty="0">
                <a:solidFill>
                  <a:prstClr val="black"/>
                </a:solidFill>
                <a:latin typeface="Arial" panose="020B0604020202020204" pitchFamily="34" charset="0"/>
                <a:cs typeface="Arial" panose="020B0604020202020204" pitchFamily="34" charset="0"/>
              </a:rPr>
              <a:t>Identification of linear model regressing the DM correlation on the first three Principal Components, Adj. R</a:t>
            </a:r>
            <a:r>
              <a:rPr lang="en-US" sz="1400" baseline="30000" dirty="0">
                <a:solidFill>
                  <a:prstClr val="black"/>
                </a:solidFill>
                <a:latin typeface="Arial" panose="020B0604020202020204" pitchFamily="34" charset="0"/>
                <a:cs typeface="Arial" panose="020B0604020202020204" pitchFamily="34" charset="0"/>
              </a:rPr>
              <a:t>2</a:t>
            </a:r>
            <a:r>
              <a:rPr lang="en-US" sz="1400" dirty="0">
                <a:solidFill>
                  <a:prstClr val="black"/>
                </a:solidFill>
                <a:latin typeface="Arial" panose="020B0604020202020204" pitchFamily="34" charset="0"/>
                <a:cs typeface="Arial" panose="020B0604020202020204" pitchFamily="34" charset="0"/>
              </a:rPr>
              <a:t>=0.58.</a:t>
            </a:r>
          </a:p>
          <a:p>
            <a:pPr eaLnBrk="0" fontAlgn="base" hangingPunct="0">
              <a:lnSpc>
                <a:spcPts val="3000"/>
              </a:lnSpc>
              <a:spcBef>
                <a:spcPct val="0"/>
              </a:spcBef>
              <a:spcAft>
                <a:spcPct val="0"/>
              </a:spcAft>
              <a:buClr>
                <a:srgbClr val="C00000"/>
              </a:buClr>
            </a:pPr>
            <a:endParaRPr lang="en-US" sz="1400" dirty="0">
              <a:solidFill>
                <a:prstClr val="black"/>
              </a:solidFill>
              <a:latin typeface="Arial" panose="020B0604020202020204" pitchFamily="34" charset="0"/>
              <a:cs typeface="Arial" panose="020B0604020202020204" pitchFamily="34" charset="0"/>
            </a:endParaRPr>
          </a:p>
          <a:p>
            <a:pPr marL="342900" indent="-342900" eaLnBrk="0" fontAlgn="base" hangingPunct="0">
              <a:lnSpc>
                <a:spcPts val="3000"/>
              </a:lnSpc>
              <a:spcBef>
                <a:spcPct val="0"/>
              </a:spcBef>
              <a:spcAft>
                <a:spcPct val="0"/>
              </a:spcAft>
              <a:buClr>
                <a:srgbClr val="C00000"/>
              </a:buClr>
              <a:buFont typeface="Courier New" panose="02070309020205020404" pitchFamily="49" charset="0"/>
              <a:buChar char="o"/>
            </a:pPr>
            <a:r>
              <a:rPr lang="en-US" sz="1400" dirty="0">
                <a:latin typeface="Arial" panose="020B0604020202020204" pitchFamily="34" charset="0"/>
                <a:cs typeface="Arial" panose="020B0604020202020204" pitchFamily="34" charset="0"/>
              </a:rPr>
              <a:t>For HFS, the linear model </a:t>
            </a:r>
            <a:r>
              <a:rPr lang="en-US" sz="1400" dirty="0" smtClean="0">
                <a:latin typeface="Arial" panose="020B0604020202020204" pitchFamily="34" charset="0"/>
                <a:cs typeface="Arial" panose="020B0604020202020204" pitchFamily="34" charset="0"/>
              </a:rPr>
              <a:t>failed to explain </a:t>
            </a:r>
            <a:r>
              <a:rPr lang="en-US" sz="1400" dirty="0">
                <a:latin typeface="Arial" panose="020B0604020202020204" pitchFamily="34" charset="0"/>
                <a:cs typeface="Arial" panose="020B0604020202020204" pitchFamily="34" charset="0"/>
              </a:rPr>
              <a:t>the variation in the data owing to the weakness of the causal relationships identified and the more complex behavior of HFS correlation impacted by the hydro-meteorological dynamics</a:t>
            </a:r>
            <a:endParaRPr lang="en-US" sz="1400" dirty="0">
              <a:solidFill>
                <a:prstClr val="black"/>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 xmlns:a16="http://schemas.microsoft.com/office/drawing/2014/main" id="{D00D1B46-BBEB-4464-9C99-EAC44B5277C2}"/>
              </a:ext>
            </a:extLst>
          </p:cNvPr>
          <p:cNvSpPr txBox="1"/>
          <p:nvPr/>
        </p:nvSpPr>
        <p:spPr>
          <a:xfrm>
            <a:off x="467544" y="894369"/>
            <a:ext cx="8186816" cy="861774"/>
          </a:xfrm>
          <a:prstGeom prst="rect">
            <a:avLst/>
          </a:prstGeom>
          <a:solidFill>
            <a:srgbClr val="4F81BD">
              <a:lumMod val="20000"/>
              <a:lumOff val="80000"/>
            </a:srgbClr>
          </a:solidFill>
        </p:spPr>
        <p:txBody>
          <a:bodyPr wrap="square" rtlCol="0">
            <a:spAutoFit/>
          </a:bodyPr>
          <a:lstStyle/>
          <a:p>
            <a:pPr marL="0" marR="0" lvl="0" indent="0" defTabSz="914400" eaLnBrk="0" fontAlgn="base" latinLnBrk="0" hangingPunct="0">
              <a:lnSpc>
                <a:spcPts val="3000"/>
              </a:lnSpc>
              <a:spcBef>
                <a:spcPct val="0"/>
              </a:spcBef>
              <a:spcAft>
                <a:spcPct val="0"/>
              </a:spcAft>
              <a:buClrTx/>
              <a:buSzTx/>
              <a:buFontTx/>
              <a:buNone/>
              <a:tabLst/>
              <a:defRPr/>
            </a:pPr>
            <a:r>
              <a:rPr kumimoji="0" lang="en-US" sz="16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Is a </a:t>
            </a:r>
            <a:r>
              <a:rPr lang="en-US" sz="1600" b="1" kern="0" dirty="0" smtClean="0">
                <a:solidFill>
                  <a:prstClr val="black"/>
                </a:solidFill>
                <a:latin typeface="Arial" panose="020B0604020202020204" pitchFamily="34" charset="0"/>
                <a:cs typeface="Arial" panose="020B0604020202020204" pitchFamily="34" charset="0"/>
              </a:rPr>
              <a:t>linear regression model efficient in predicting seasonal flow correlation based on the selected catchment descriptors</a:t>
            </a:r>
            <a:r>
              <a:rPr kumimoji="0" lang="en-US" sz="16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a:t>
            </a:r>
            <a:endParaRPr kumimoji="0" lang="en-US" sz="16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720000"/>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r>
              <a:rPr lang="en-US" sz="2800" b="1" dirty="0" smtClean="0">
                <a:solidFill>
                  <a:srgbClr val="C00000"/>
                </a:solidFill>
                <a:latin typeface="Arial" panose="020B0604020202020204" pitchFamily="34" charset="0"/>
                <a:cs typeface="Arial" panose="020B0604020202020204" pitchFamily="34" charset="0"/>
              </a:rPr>
              <a:t>Updating </a:t>
            </a:r>
            <a:r>
              <a:rPr lang="en-US" sz="2800" b="1" dirty="0">
                <a:solidFill>
                  <a:srgbClr val="C00000"/>
                </a:solidFill>
                <a:latin typeface="Arial" panose="020B0604020202020204" pitchFamily="34" charset="0"/>
                <a:cs typeface="Arial" panose="020B0604020202020204" pitchFamily="34" charset="0"/>
              </a:rPr>
              <a:t>the distribution of extremes </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467544" y="764704"/>
            <a:ext cx="8136904" cy="5361459"/>
          </a:xfrm>
        </p:spPr>
        <p:txBody>
          <a:bodyPr/>
          <a:lstStyle/>
          <a:p>
            <a:pPr>
              <a:lnSpc>
                <a:spcPts val="3300"/>
              </a:lnSpc>
              <a:buNone/>
            </a:pPr>
            <a:endParaRPr lang="en-US" sz="2000" dirty="0"/>
          </a:p>
          <a:p>
            <a:pPr>
              <a:lnSpc>
                <a:spcPts val="3300"/>
              </a:lnSpc>
              <a:buNone/>
            </a:pPr>
            <a:endParaRPr lang="en-US" sz="2000" dirty="0"/>
          </a:p>
          <a:p>
            <a:pPr>
              <a:lnSpc>
                <a:spcPts val="3300"/>
              </a:lnSpc>
              <a:buNone/>
            </a:pPr>
            <a:endParaRPr lang="el-GR" sz="2000" dirty="0"/>
          </a:p>
        </p:txBody>
      </p:sp>
      <p:cxnSp>
        <p:nvCxnSpPr>
          <p:cNvPr id="6" name="5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7" name="6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 xmlns:a16="http://schemas.microsoft.com/office/drawing/2014/main" id="{6F35F683-AB6E-456E-96C4-910B4B796530}"/>
              </a:ext>
            </a:extLst>
          </p:cNvPr>
          <p:cNvSpPr txBox="1"/>
          <p:nvPr/>
        </p:nvSpPr>
        <p:spPr>
          <a:xfrm>
            <a:off x="323528" y="692696"/>
            <a:ext cx="8640960" cy="5786199"/>
          </a:xfrm>
          <a:prstGeom prst="rect">
            <a:avLst/>
          </a:prstGeom>
          <a:noFill/>
        </p:spPr>
        <p:txBody>
          <a:bodyPr wrap="square" rtlCol="0">
            <a:spAutoFit/>
          </a:bodyPr>
          <a:lstStyle/>
          <a:p>
            <a:pPr marL="342900" indent="-342900">
              <a:lnSpc>
                <a:spcPts val="3700"/>
              </a:lnSpc>
              <a:buClr>
                <a:srgbClr val="C00000"/>
              </a:buClr>
              <a:buFont typeface="Wingdings" panose="05000000000000000000" pitchFamily="2" charset="2"/>
              <a:buChar char="Ø"/>
            </a:pPr>
            <a:r>
              <a:rPr lang="en-US" sz="1600" dirty="0" smtClean="0">
                <a:latin typeface="Arial" panose="020B0604020202020204" pitchFamily="34" charset="0"/>
                <a:cs typeface="Arial" panose="020B0604020202020204" pitchFamily="34" charset="0"/>
              </a:rPr>
              <a:t>To take advantage of information captured in previous flows </a:t>
            </a:r>
            <a:r>
              <a:rPr lang="en-US" sz="1600" dirty="0">
                <a:latin typeface="Arial" panose="020B0604020202020204" pitchFamily="34" charset="0"/>
                <a:cs typeface="Arial" panose="020B0604020202020204" pitchFamily="34" charset="0"/>
              </a:rPr>
              <a:t>w</a:t>
            </a:r>
            <a:r>
              <a:rPr lang="en-US" sz="1600" dirty="0" smtClean="0">
                <a:latin typeface="Arial" panose="020B0604020202020204" pitchFamily="34" charset="0"/>
                <a:cs typeface="Arial" panose="020B0604020202020204" pitchFamily="34" charset="0"/>
              </a:rPr>
              <a:t>e employ a </a:t>
            </a:r>
          </a:p>
          <a:p>
            <a:pPr>
              <a:lnSpc>
                <a:spcPts val="3700"/>
              </a:lnSpc>
              <a:buClr>
                <a:srgbClr val="C00000"/>
              </a:buClr>
            </a:pP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     data assimilation methodology presented by Aguilar </a:t>
            </a:r>
            <a:r>
              <a:rPr lang="en-US" sz="1600" dirty="0">
                <a:latin typeface="Arial" panose="020B0604020202020204" pitchFamily="34" charset="0"/>
                <a:cs typeface="Arial" panose="020B0604020202020204" pitchFamily="34" charset="0"/>
              </a:rPr>
              <a:t>et al. </a:t>
            </a:r>
            <a:r>
              <a:rPr lang="en-US" sz="1600" dirty="0" smtClean="0">
                <a:latin typeface="Arial" panose="020B0604020202020204" pitchFamily="34" charset="0"/>
                <a:cs typeface="Arial" panose="020B0604020202020204" pitchFamily="34" charset="0"/>
              </a:rPr>
              <a:t>(2017</a:t>
            </a:r>
            <a:r>
              <a:rPr lang="en-US" sz="1600" dirty="0">
                <a:latin typeface="Arial" panose="020B0604020202020204" pitchFamily="34" charset="0"/>
                <a:cs typeface="Arial" panose="020B0604020202020204" pitchFamily="34" charset="0"/>
              </a:rPr>
              <a:t>). </a:t>
            </a:r>
            <a:endParaRPr lang="en-US" sz="1600" dirty="0" smtClean="0">
              <a:latin typeface="Arial" panose="020B0604020202020204" pitchFamily="34" charset="0"/>
              <a:cs typeface="Arial" panose="020B0604020202020204" pitchFamily="34" charset="0"/>
            </a:endParaRPr>
          </a:p>
          <a:p>
            <a:pPr marL="342900" indent="-342900">
              <a:lnSpc>
                <a:spcPts val="3700"/>
              </a:lnSpc>
              <a:buClr>
                <a:srgbClr val="C00000"/>
              </a:buClr>
              <a:buFont typeface="Wingdings" panose="05000000000000000000" pitchFamily="2" charset="2"/>
              <a:buChar char="Ø"/>
            </a:pPr>
            <a:r>
              <a:rPr lang="en-US" sz="1600" dirty="0" smtClean="0">
                <a:latin typeface="Arial" panose="020B0604020202020204" pitchFamily="34" charset="0"/>
                <a:cs typeface="Arial" panose="020B0604020202020204" pitchFamily="34" charset="0"/>
              </a:rPr>
              <a:t>A </a:t>
            </a:r>
            <a:r>
              <a:rPr lang="en-US" sz="1600" b="1" dirty="0" smtClean="0">
                <a:latin typeface="Arial" panose="020B0604020202020204" pitchFamily="34" charset="0"/>
                <a:cs typeface="Arial" panose="020B0604020202020204" pitchFamily="34" charset="0"/>
              </a:rPr>
              <a:t>bivariate </a:t>
            </a:r>
            <a:r>
              <a:rPr lang="en-US" sz="1600" b="1" dirty="0">
                <a:latin typeface="Arial" panose="020B0604020202020204" pitchFamily="34" charset="0"/>
                <a:cs typeface="Arial" panose="020B0604020202020204" pitchFamily="34" charset="0"/>
              </a:rPr>
              <a:t>Gaussian </a:t>
            </a:r>
            <a:r>
              <a:rPr lang="en-US" sz="1600" b="1" dirty="0" smtClean="0">
                <a:latin typeface="Arial" panose="020B0604020202020204" pitchFamily="34" charset="0"/>
                <a:cs typeface="Arial" panose="020B0604020202020204" pitchFamily="34" charset="0"/>
              </a:rPr>
              <a:t>distribution </a:t>
            </a:r>
            <a:r>
              <a:rPr lang="en-US" sz="1600" dirty="0" smtClean="0">
                <a:latin typeface="Arial" panose="020B0604020202020204" pitchFamily="34" charset="0"/>
                <a:cs typeface="Arial" panose="020B0604020202020204" pitchFamily="34" charset="0"/>
              </a:rPr>
              <a:t>is fitted </a:t>
            </a:r>
            <a:r>
              <a:rPr lang="en-US" sz="1600" dirty="0">
                <a:latin typeface="Arial" panose="020B0604020202020204" pitchFamily="34" charset="0"/>
                <a:cs typeface="Arial" panose="020B0604020202020204" pitchFamily="34" charset="0"/>
              </a:rPr>
              <a:t>between the peak flow in the HFS </a:t>
            </a:r>
            <a:r>
              <a:rPr lang="en-US" sz="1600" u="sng" dirty="0" err="1">
                <a:latin typeface="Arial" panose="020B0604020202020204" pitchFamily="34" charset="0"/>
                <a:cs typeface="Arial" panose="020B0604020202020204" pitchFamily="34" charset="0"/>
              </a:rPr>
              <a:t>NQp</a:t>
            </a:r>
            <a:r>
              <a:rPr lang="en-US" sz="1600" dirty="0">
                <a:latin typeface="Arial" panose="020B0604020202020204" pitchFamily="34" charset="0"/>
                <a:cs typeface="Arial" panose="020B0604020202020204" pitchFamily="34" charset="0"/>
              </a:rPr>
              <a:t>  and the mean flow in the pre-HFS month </a:t>
            </a:r>
            <a:r>
              <a:rPr lang="en-US" sz="1600" u="sng" dirty="0" err="1">
                <a:latin typeface="Arial" panose="020B0604020202020204" pitchFamily="34" charset="0"/>
                <a:cs typeface="Arial" panose="020B0604020202020204" pitchFamily="34" charset="0"/>
              </a:rPr>
              <a:t>NQm</a:t>
            </a:r>
            <a:r>
              <a:rPr lang="en-US" sz="1600" dirty="0">
                <a:latin typeface="Arial" panose="020B0604020202020204" pitchFamily="34" charset="0"/>
                <a:cs typeface="Arial" panose="020B0604020202020204" pitchFamily="34" charset="0"/>
              </a:rPr>
              <a:t> by first applying the Normal Quantile Transformation in order to make both marginal distributions </a:t>
            </a:r>
            <a:r>
              <a:rPr lang="en-US" sz="1600" dirty="0" smtClean="0">
                <a:latin typeface="Arial" panose="020B0604020202020204" pitchFamily="34" charset="0"/>
                <a:cs typeface="Arial" panose="020B0604020202020204" pitchFamily="34" charset="0"/>
              </a:rPr>
              <a:t>Gaussian. </a:t>
            </a:r>
          </a:p>
          <a:p>
            <a:pPr marL="742950" lvl="1" indent="-285750">
              <a:lnSpc>
                <a:spcPts val="3700"/>
              </a:lnSpc>
              <a:buClr>
                <a:srgbClr val="C00000"/>
              </a:buClr>
              <a:buFont typeface="Wingdings" panose="05000000000000000000" pitchFamily="2" charset="2"/>
              <a:buChar char="§"/>
            </a:pPr>
            <a:r>
              <a:rPr lang="en-US" sz="1600" dirty="0" smtClean="0">
                <a:latin typeface="Arial" panose="020B0604020202020204" pitchFamily="34" charset="0"/>
                <a:cs typeface="Arial" panose="020B0604020202020204" pitchFamily="34" charset="0"/>
              </a:rPr>
              <a:t>From </a:t>
            </a:r>
            <a:r>
              <a:rPr lang="en-US" sz="1600" dirty="0">
                <a:latin typeface="Arial" panose="020B0604020202020204" pitchFamily="34" charset="0"/>
                <a:cs typeface="Arial" panose="020B0604020202020204" pitchFamily="34" charset="0"/>
              </a:rPr>
              <a:t>the Gaussian bivariate probability properties follows that for any observed </a:t>
            </a:r>
            <a:r>
              <a:rPr lang="en-US" sz="1600" u="sng" dirty="0" err="1">
                <a:latin typeface="Arial" panose="020B0604020202020204" pitchFamily="34" charset="0"/>
                <a:cs typeface="Arial" panose="020B0604020202020204" pitchFamily="34" charset="0"/>
              </a:rPr>
              <a:t>NQm</a:t>
            </a:r>
            <a:r>
              <a:rPr lang="en-US" sz="1600" u="sng" dirty="0">
                <a:latin typeface="Arial" panose="020B0604020202020204" pitchFamily="34" charset="0"/>
                <a:cs typeface="Arial" panose="020B0604020202020204" pitchFamily="34" charset="0"/>
              </a:rPr>
              <a:t>(t)</a:t>
            </a:r>
            <a:r>
              <a:rPr lang="en-US" sz="1600" dirty="0">
                <a:latin typeface="Arial" panose="020B0604020202020204" pitchFamily="34" charset="0"/>
                <a:cs typeface="Arial" panose="020B0604020202020204" pitchFamily="34" charset="0"/>
              </a:rPr>
              <a:t> = </a:t>
            </a:r>
            <a:r>
              <a:rPr lang="en-US" sz="1600" dirty="0" err="1">
                <a:latin typeface="Arial" panose="020B0604020202020204" pitchFamily="34" charset="0"/>
                <a:cs typeface="Arial" panose="020B0604020202020204" pitchFamily="34" charset="0"/>
              </a:rPr>
              <a:t>NQm</a:t>
            </a:r>
            <a:r>
              <a:rPr lang="en-US" sz="1600" dirty="0">
                <a:latin typeface="Arial" panose="020B0604020202020204" pitchFamily="34" charset="0"/>
                <a:cs typeface="Arial" panose="020B0604020202020204" pitchFamily="34" charset="0"/>
              </a:rPr>
              <a:t>(t) the </a:t>
            </a:r>
            <a:r>
              <a:rPr lang="en-US" sz="1600" dirty="0" smtClean="0">
                <a:latin typeface="Arial" panose="020B0604020202020204" pitchFamily="34" charset="0"/>
                <a:cs typeface="Arial" panose="020B0604020202020204" pitchFamily="34" charset="0"/>
              </a:rPr>
              <a:t>probability </a:t>
            </a:r>
            <a:r>
              <a:rPr lang="en-US" sz="1600" dirty="0">
                <a:latin typeface="Arial" panose="020B0604020202020204" pitchFamily="34" charset="0"/>
                <a:cs typeface="Arial" panose="020B0604020202020204" pitchFamily="34" charset="0"/>
              </a:rPr>
              <a:t>distribution function of </a:t>
            </a:r>
            <a:r>
              <a:rPr lang="en-US" sz="1600" u="sng" dirty="0" err="1">
                <a:latin typeface="Arial" panose="020B0604020202020204" pitchFamily="34" charset="0"/>
                <a:cs typeface="Arial" panose="020B0604020202020204" pitchFamily="34" charset="0"/>
              </a:rPr>
              <a:t>NQp</a:t>
            </a: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conditioned on </a:t>
            </a:r>
            <a:r>
              <a:rPr lang="en-US" sz="1600" dirty="0" err="1">
                <a:latin typeface="Arial" panose="020B0604020202020204" pitchFamily="34" charset="0"/>
                <a:cs typeface="Arial" panose="020B0604020202020204" pitchFamily="34" charset="0"/>
              </a:rPr>
              <a:t>NQm</a:t>
            </a:r>
            <a:r>
              <a:rPr lang="en-US" sz="1600" dirty="0">
                <a:latin typeface="Arial" panose="020B0604020202020204" pitchFamily="34" charset="0"/>
                <a:cs typeface="Arial" panose="020B0604020202020204" pitchFamily="34" charset="0"/>
              </a:rPr>
              <a:t> is Gaussian, with parameters obtained as</a:t>
            </a:r>
            <a:r>
              <a:rPr lang="en-US" sz="1600" dirty="0" smtClean="0">
                <a:latin typeface="Arial" panose="020B0604020202020204" pitchFamily="34" charset="0"/>
                <a:cs typeface="Arial" panose="020B0604020202020204" pitchFamily="34" charset="0"/>
              </a:rPr>
              <a:t>:</a:t>
            </a:r>
          </a:p>
          <a:p>
            <a:pPr marL="1657350" lvl="3" indent="-285750">
              <a:lnSpc>
                <a:spcPts val="3700"/>
              </a:lnSpc>
              <a:buClr>
                <a:srgbClr val="C00000"/>
              </a:buClr>
              <a:buFont typeface="Wingdings" panose="05000000000000000000" pitchFamily="2" charset="2"/>
              <a:buChar char="§"/>
            </a:pPr>
            <a:r>
              <a:rPr lang="en-US" sz="1600" dirty="0" smtClean="0">
                <a:latin typeface="Arial" panose="020B0604020202020204" pitchFamily="34" charset="0"/>
                <a:cs typeface="Arial" panose="020B0604020202020204" pitchFamily="34" charset="0"/>
              </a:rPr>
              <a:t> </a:t>
            </a:r>
            <a:r>
              <a:rPr lang="el-GR" sz="1600" dirty="0">
                <a:latin typeface="Arial" panose="020B0604020202020204" pitchFamily="34" charset="0"/>
                <a:cs typeface="Arial" panose="020B0604020202020204" pitchFamily="34" charset="0"/>
              </a:rPr>
              <a:t>μ(</a:t>
            </a:r>
            <a:r>
              <a:rPr lang="en-US" sz="1600" u="sng" dirty="0" err="1">
                <a:latin typeface="Arial" panose="020B0604020202020204" pitchFamily="34" charset="0"/>
                <a:cs typeface="Arial" panose="020B0604020202020204" pitchFamily="34" charset="0"/>
              </a:rPr>
              <a:t>NQp</a:t>
            </a:r>
            <a:r>
              <a:rPr lang="en-US" sz="1600" dirty="0">
                <a:latin typeface="Arial" panose="020B0604020202020204" pitchFamily="34" charset="0"/>
                <a:cs typeface="Arial" panose="020B0604020202020204" pitchFamily="34" charset="0"/>
              </a:rPr>
              <a:t>) =</a:t>
            </a:r>
            <a:r>
              <a:rPr lang="el-GR" sz="1600" dirty="0">
                <a:latin typeface="Arial" panose="020B0604020202020204" pitchFamily="34" charset="0"/>
                <a:cs typeface="Arial" panose="020B0604020202020204" pitchFamily="34" charset="0"/>
              </a:rPr>
              <a:t>ρ (</a:t>
            </a:r>
            <a:r>
              <a:rPr lang="en-US" sz="1600" u="sng" dirty="0" err="1">
                <a:latin typeface="Arial" panose="020B0604020202020204" pitchFamily="34" charset="0"/>
                <a:cs typeface="Arial" panose="020B0604020202020204" pitchFamily="34" charset="0"/>
              </a:rPr>
              <a:t>NQm</a:t>
            </a:r>
            <a:r>
              <a:rPr lang="en-US" sz="1600" dirty="0">
                <a:latin typeface="Arial" panose="020B0604020202020204" pitchFamily="34" charset="0"/>
                <a:cs typeface="Arial" panose="020B0604020202020204" pitchFamily="34" charset="0"/>
              </a:rPr>
              <a:t>, </a:t>
            </a:r>
            <a:r>
              <a:rPr lang="en-US" sz="1600" u="sng" dirty="0" err="1">
                <a:latin typeface="Arial" panose="020B0604020202020204" pitchFamily="34" charset="0"/>
                <a:cs typeface="Arial" panose="020B0604020202020204" pitchFamily="34" charset="0"/>
              </a:rPr>
              <a:t>NQp</a:t>
            </a:r>
            <a:r>
              <a:rPr lang="en-US" sz="1600" dirty="0">
                <a:latin typeface="Arial" panose="020B0604020202020204" pitchFamily="34" charset="0"/>
                <a:cs typeface="Arial" panose="020B0604020202020204" pitchFamily="34" charset="0"/>
              </a:rPr>
              <a:t> ) </a:t>
            </a:r>
            <a:r>
              <a:rPr lang="en-US" sz="1600" dirty="0" err="1">
                <a:latin typeface="Arial" panose="020B0604020202020204" pitchFamily="34" charset="0"/>
                <a:cs typeface="Arial" panose="020B0604020202020204" pitchFamily="34" charset="0"/>
              </a:rPr>
              <a:t>NQm</a:t>
            </a:r>
            <a:r>
              <a:rPr lang="en-US" sz="1600" dirty="0">
                <a:latin typeface="Arial" panose="020B0604020202020204" pitchFamily="34" charset="0"/>
                <a:cs typeface="Arial" panose="020B0604020202020204" pitchFamily="34" charset="0"/>
              </a:rPr>
              <a:t> and  </a:t>
            </a:r>
            <a:endParaRPr lang="en-US" sz="1600" dirty="0" smtClean="0">
              <a:latin typeface="Arial" panose="020B0604020202020204" pitchFamily="34" charset="0"/>
              <a:cs typeface="Arial" panose="020B0604020202020204" pitchFamily="34" charset="0"/>
            </a:endParaRPr>
          </a:p>
          <a:p>
            <a:pPr marL="1657350" lvl="3" indent="-285750">
              <a:lnSpc>
                <a:spcPts val="3700"/>
              </a:lnSpc>
              <a:buClr>
                <a:srgbClr val="C00000"/>
              </a:buClr>
              <a:buFont typeface="Wingdings" panose="05000000000000000000" pitchFamily="2" charset="2"/>
              <a:buChar char="§"/>
            </a:pPr>
            <a:r>
              <a:rPr lang="en-US" sz="1600" dirty="0">
                <a:latin typeface="Arial" panose="020B0604020202020204" pitchFamily="34" charset="0"/>
                <a:cs typeface="Arial" panose="020B0604020202020204" pitchFamily="34" charset="0"/>
              </a:rPr>
              <a:t> </a:t>
            </a:r>
            <a:r>
              <a:rPr lang="el-GR" sz="1600" dirty="0" smtClean="0">
                <a:latin typeface="Arial" panose="020B0604020202020204" pitchFamily="34" charset="0"/>
                <a:cs typeface="Arial" panose="020B0604020202020204" pitchFamily="34" charset="0"/>
              </a:rPr>
              <a:t>σ(</a:t>
            </a:r>
            <a:r>
              <a:rPr lang="en-US" sz="1600" u="sng" dirty="0" err="1">
                <a:latin typeface="Arial" panose="020B0604020202020204" pitchFamily="34" charset="0"/>
                <a:cs typeface="Arial" panose="020B0604020202020204" pitchFamily="34" charset="0"/>
              </a:rPr>
              <a:t>NQp</a:t>
            </a:r>
            <a:r>
              <a:rPr lang="en-US" sz="1600" dirty="0">
                <a:latin typeface="Arial" panose="020B0604020202020204" pitchFamily="34" charset="0"/>
                <a:cs typeface="Arial" panose="020B0604020202020204" pitchFamily="34" charset="0"/>
              </a:rPr>
              <a:t>) = (1-</a:t>
            </a:r>
            <a:r>
              <a:rPr lang="el-GR" sz="1600" dirty="0">
                <a:latin typeface="Arial" panose="020B0604020202020204" pitchFamily="34" charset="0"/>
                <a:cs typeface="Arial" panose="020B0604020202020204" pitchFamily="34" charset="0"/>
              </a:rPr>
              <a:t>ρ</a:t>
            </a:r>
            <a:r>
              <a:rPr lang="el-GR" sz="1600" baseline="30000" dirty="0">
                <a:latin typeface="Arial" panose="020B0604020202020204" pitchFamily="34" charset="0"/>
                <a:cs typeface="Arial" panose="020B0604020202020204" pitchFamily="34" charset="0"/>
              </a:rPr>
              <a:t>2</a:t>
            </a:r>
            <a:r>
              <a:rPr lang="el-GR" sz="1600" dirty="0">
                <a:latin typeface="Arial" panose="020B0604020202020204" pitchFamily="34" charset="0"/>
                <a:cs typeface="Arial" panose="020B0604020202020204" pitchFamily="34" charset="0"/>
              </a:rPr>
              <a:t> (</a:t>
            </a:r>
            <a:r>
              <a:rPr lang="en-US" sz="1600" u="sng" dirty="0" err="1">
                <a:latin typeface="Arial" panose="020B0604020202020204" pitchFamily="34" charset="0"/>
                <a:cs typeface="Arial" panose="020B0604020202020204" pitchFamily="34" charset="0"/>
              </a:rPr>
              <a:t>NQm</a:t>
            </a:r>
            <a:r>
              <a:rPr lang="en-US" sz="1600" dirty="0">
                <a:latin typeface="Arial" panose="020B0604020202020204" pitchFamily="34" charset="0"/>
                <a:cs typeface="Arial" panose="020B0604020202020204" pitchFamily="34" charset="0"/>
              </a:rPr>
              <a:t>, </a:t>
            </a:r>
            <a:r>
              <a:rPr lang="en-US" sz="1600" u="sng" dirty="0" err="1">
                <a:latin typeface="Arial" panose="020B0604020202020204" pitchFamily="34" charset="0"/>
                <a:cs typeface="Arial" panose="020B0604020202020204" pitchFamily="34" charset="0"/>
              </a:rPr>
              <a:t>NQp</a:t>
            </a:r>
            <a:r>
              <a:rPr lang="en-US" sz="1600" dirty="0">
                <a:latin typeface="Arial" panose="020B0604020202020204" pitchFamily="34" charset="0"/>
                <a:cs typeface="Arial" panose="020B0604020202020204" pitchFamily="34" charset="0"/>
              </a:rPr>
              <a:t>))</a:t>
            </a:r>
            <a:r>
              <a:rPr lang="en-US" sz="1600" baseline="30000" dirty="0" smtClean="0">
                <a:latin typeface="Arial" panose="020B0604020202020204" pitchFamily="34" charset="0"/>
                <a:cs typeface="Arial" panose="020B0604020202020204" pitchFamily="34" charset="0"/>
              </a:rPr>
              <a:t>0.5</a:t>
            </a:r>
            <a:endParaRPr lang="en-US" sz="1600" dirty="0" smtClean="0">
              <a:latin typeface="Arial" panose="020B0604020202020204" pitchFamily="34" charset="0"/>
              <a:cs typeface="Arial" panose="020B0604020202020204" pitchFamily="34" charset="0"/>
            </a:endParaRPr>
          </a:p>
          <a:p>
            <a:pPr marL="285750" indent="-285750">
              <a:lnSpc>
                <a:spcPts val="3700"/>
              </a:lnSpc>
              <a:buClr>
                <a:srgbClr val="C00000"/>
              </a:buClr>
              <a:buFont typeface="Wingdings" panose="05000000000000000000" pitchFamily="2" charset="2"/>
              <a:buChar char="Ø"/>
            </a:pPr>
            <a:r>
              <a:rPr lang="en-US" sz="1600" dirty="0" smtClean="0">
                <a:latin typeface="Arial" panose="020B0604020202020204" pitchFamily="34" charset="0"/>
                <a:cs typeface="Arial" panose="020B0604020202020204" pitchFamily="34" charset="0"/>
              </a:rPr>
              <a:t>Conditioning the distribution of extremes on observed events may enable one to </a:t>
            </a:r>
            <a:r>
              <a:rPr lang="en-US" sz="1600" b="1" dirty="0" smtClean="0">
                <a:latin typeface="Arial" panose="020B0604020202020204" pitchFamily="34" charset="0"/>
                <a:cs typeface="Arial" panose="020B0604020202020204" pitchFamily="34" charset="0"/>
              </a:rPr>
              <a:t>update</a:t>
            </a:r>
            <a:r>
              <a:rPr lang="en-US" sz="1600" dirty="0" smtClean="0">
                <a:latin typeface="Arial" panose="020B0604020202020204" pitchFamily="34" charset="0"/>
                <a:cs typeface="Arial" panose="020B0604020202020204" pitchFamily="34" charset="0"/>
              </a:rPr>
              <a:t> their distribution one season in advance and </a:t>
            </a:r>
            <a:r>
              <a:rPr lang="en-US" sz="1600" b="1" dirty="0" smtClean="0">
                <a:latin typeface="Arial" panose="020B0604020202020204" pitchFamily="34" charset="0"/>
                <a:cs typeface="Arial" panose="020B0604020202020204" pitchFamily="34" charset="0"/>
              </a:rPr>
              <a:t>reduce uncertainty</a:t>
            </a:r>
            <a:r>
              <a:rPr lang="en-US" sz="1600" dirty="0" smtClean="0">
                <a:latin typeface="Arial" panose="020B0604020202020204" pitchFamily="34" charset="0"/>
                <a:cs typeface="Arial" panose="020B0604020202020204" pitchFamily="34" charset="0"/>
              </a:rPr>
              <a:t> of associated estimates.</a:t>
            </a:r>
            <a:endParaRPr lang="en-US" sz="16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27384"/>
            <a:ext cx="9144000" cy="720000"/>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r>
              <a:rPr lang="en-US" sz="2800" b="1" dirty="0" smtClean="0">
                <a:solidFill>
                  <a:srgbClr val="C00000"/>
                </a:solidFill>
                <a:latin typeface="Arial" panose="020B0604020202020204" pitchFamily="34" charset="0"/>
                <a:cs typeface="Arial" panose="020B0604020202020204" pitchFamily="34" charset="0"/>
              </a:rPr>
              <a:t>A technical experiment</a:t>
            </a:r>
            <a:endParaRPr lang="el-GR" sz="2800" b="1" dirty="0">
              <a:solidFill>
                <a:srgbClr val="C00000"/>
              </a:solidFill>
              <a:latin typeface="Arial" panose="020B0604020202020204" pitchFamily="34" charset="0"/>
              <a:cs typeface="Arial" panose="020B0604020202020204" pitchFamily="34" charset="0"/>
            </a:endParaRPr>
          </a:p>
        </p:txBody>
      </p:sp>
      <p:sp>
        <p:nvSpPr>
          <p:cNvPr id="6" name="5 - TextBox"/>
          <p:cNvSpPr txBox="1"/>
          <p:nvPr/>
        </p:nvSpPr>
        <p:spPr>
          <a:xfrm>
            <a:off x="395536" y="764704"/>
            <a:ext cx="8208912" cy="2308324"/>
          </a:xfrm>
          <a:prstGeom prst="rect">
            <a:avLst/>
          </a:prstGeom>
          <a:noFill/>
        </p:spPr>
        <p:txBody>
          <a:bodyPr wrap="square" rtlCol="0">
            <a:spAutoFit/>
          </a:bodyPr>
          <a:lstStyle/>
          <a:p>
            <a:endParaRPr lang="en-US" dirty="0"/>
          </a:p>
          <a:p>
            <a:endParaRPr lang="en-US" dirty="0"/>
          </a:p>
          <a:p>
            <a:r>
              <a:rPr lang="en-US" dirty="0"/>
              <a:t>                                                                                                       </a:t>
            </a:r>
            <a:endParaRPr lang="el-GR" dirty="0"/>
          </a:p>
          <a:p>
            <a:endParaRPr lang="en-US" dirty="0"/>
          </a:p>
          <a:p>
            <a:endParaRPr lang="en-US" dirty="0"/>
          </a:p>
          <a:p>
            <a:endParaRPr lang="en-US" dirty="0"/>
          </a:p>
          <a:p>
            <a:endParaRPr lang="en-US" dirty="0"/>
          </a:p>
          <a:p>
            <a:endParaRPr lang="el-GR" dirty="0"/>
          </a:p>
        </p:txBody>
      </p:sp>
      <p:cxnSp>
        <p:nvCxnSpPr>
          <p:cNvPr id="10" name="9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11" name="10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 xmlns:a16="http://schemas.microsoft.com/office/drawing/2014/main" id="{D00D1B46-BBEB-4464-9C99-EAC44B5277C2}"/>
              </a:ext>
            </a:extLst>
          </p:cNvPr>
          <p:cNvSpPr txBox="1"/>
          <p:nvPr/>
        </p:nvSpPr>
        <p:spPr>
          <a:xfrm>
            <a:off x="539552" y="894369"/>
            <a:ext cx="7992888" cy="812274"/>
          </a:xfrm>
          <a:prstGeom prst="rect">
            <a:avLst/>
          </a:prstGeom>
          <a:solidFill>
            <a:srgbClr val="4F81BD">
              <a:lumMod val="20000"/>
              <a:lumOff val="80000"/>
            </a:srgbClr>
          </a:solidFill>
        </p:spPr>
        <p:txBody>
          <a:bodyPr wrap="square" rtlCol="0">
            <a:spAutoFit/>
          </a:bodyPr>
          <a:lstStyle/>
          <a:p>
            <a:pPr marL="0" marR="0" lvl="0" indent="0" defTabSz="914400" eaLnBrk="0" fontAlgn="base" latinLnBrk="0" hangingPunct="0">
              <a:lnSpc>
                <a:spcPts val="3000"/>
              </a:lnSpc>
              <a:spcBef>
                <a:spcPct val="0"/>
              </a:spcBef>
              <a:spcAft>
                <a:spcPct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What if,  a mean flow equal to its upper 5% sample quantile occurred in </a:t>
            </a:r>
            <a:r>
              <a:rPr kumimoji="0" lang="en-US" sz="16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the      </a:t>
            </a:r>
            <a:r>
              <a:rPr kumimoji="0" lang="en-US" sz="16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pre-HFS month in a river with high HFS correlation?</a:t>
            </a:r>
          </a:p>
        </p:txBody>
      </p:sp>
      <p:pic>
        <p:nvPicPr>
          <p:cNvPr id="9" name="Content Placeholder 8">
            <a:extLst>
              <a:ext uri="{FF2B5EF4-FFF2-40B4-BE49-F238E27FC236}">
                <a16:creationId xmlns="" xmlns:a16="http://schemas.microsoft.com/office/drawing/2014/main" id="{0B452B46-A765-464D-852C-DE723633B4E4}"/>
              </a:ext>
            </a:extLst>
          </p:cNvPr>
          <p:cNvPicPr>
            <a:picLocks noGrp="1" noChangeAspect="1"/>
          </p:cNvPicPr>
          <p:nvPr>
            <p:ph idx="1"/>
          </p:nvPr>
        </p:nvPicPr>
        <p:blipFill>
          <a:blip r:embed="rId2" cstate="print"/>
          <a:stretch>
            <a:fillRect/>
          </a:stretch>
        </p:blipFill>
        <p:spPr>
          <a:xfrm>
            <a:off x="304800" y="2244824"/>
            <a:ext cx="4511040" cy="3383280"/>
          </a:xfrm>
          <a:prstGeom prst="rect">
            <a:avLst/>
          </a:prstGeom>
        </p:spPr>
      </p:pic>
      <p:pic>
        <p:nvPicPr>
          <p:cNvPr id="13" name="Picture 12">
            <a:extLst>
              <a:ext uri="{FF2B5EF4-FFF2-40B4-BE49-F238E27FC236}">
                <a16:creationId xmlns="" xmlns:a16="http://schemas.microsoft.com/office/drawing/2014/main" id="{2C5C9763-4B6E-4A72-A190-153C3630A021}"/>
              </a:ext>
            </a:extLst>
          </p:cNvPr>
          <p:cNvPicPr>
            <a:picLocks noChangeAspect="1"/>
          </p:cNvPicPr>
          <p:nvPr/>
        </p:nvPicPr>
        <p:blipFill>
          <a:blip r:embed="rId3" cstate="print"/>
          <a:stretch>
            <a:fillRect/>
          </a:stretch>
        </p:blipFill>
        <p:spPr>
          <a:xfrm>
            <a:off x="4553272" y="2244824"/>
            <a:ext cx="4511040" cy="3383280"/>
          </a:xfrm>
          <a:prstGeom prst="rect">
            <a:avLst/>
          </a:prstGeom>
        </p:spPr>
      </p:pic>
      <p:sp>
        <p:nvSpPr>
          <p:cNvPr id="14" name="Text Box 12">
            <a:extLst>
              <a:ext uri="{FF2B5EF4-FFF2-40B4-BE49-F238E27FC236}">
                <a16:creationId xmlns="" xmlns:a16="http://schemas.microsoft.com/office/drawing/2014/main" id="{1252B2B3-F397-4483-BCA1-52EB7303F190}"/>
              </a:ext>
            </a:extLst>
          </p:cNvPr>
          <p:cNvSpPr txBox="1">
            <a:spLocks noChangeArrowheads="1"/>
          </p:cNvSpPr>
          <p:nvPr/>
        </p:nvSpPr>
        <p:spPr bwMode="auto">
          <a:xfrm>
            <a:off x="1237536" y="5514634"/>
            <a:ext cx="7078880" cy="938702"/>
          </a:xfrm>
          <a:prstGeom prst="rect">
            <a:avLst/>
          </a:prstGeom>
          <a:noFill/>
          <a:ln>
            <a:noFill/>
          </a:ln>
          <a:effectLst/>
          <a:extLst>
            <a:ext uri="{909E8E84-426E-40DD-AFC4-6F175D3DCCD1}">
              <a14:hiddenFill xmlns="" xmlns:a14="http://schemas.microsoft.com/office/drawing/2010/main">
                <a:solidFill>
                  <a:srgbClr val="FFCC99"/>
                </a:solidFill>
              </a14:hiddenFill>
            </a:ext>
            <a:ext uri="{91240B29-F687-4F45-9708-019B960494DF}">
              <a14:hiddenLine xmlns="" xmlns:a14="http://schemas.microsoft.com/office/drawing/2010/main" w="57150">
                <a:solidFill>
                  <a:srgbClr val="800080"/>
                </a:solidFill>
                <a:prstDash val="sysDot"/>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53995" tIns="45712" rIns="53995" bIns="45712">
            <a:spAutoFit/>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marL="285750" indent="-285750" algn="ctr" eaLnBrk="0" fontAlgn="base" hangingPunct="0">
              <a:lnSpc>
                <a:spcPts val="3300"/>
              </a:lnSpc>
              <a:spcBef>
                <a:spcPct val="0"/>
              </a:spcBef>
              <a:spcAft>
                <a:spcPct val="10000"/>
              </a:spcAft>
              <a:buClr>
                <a:srgbClr val="C00000"/>
              </a:buClr>
              <a:buFont typeface="Wingdings" panose="05000000000000000000" pitchFamily="2" charset="2"/>
              <a:buChar char="Ø"/>
            </a:pPr>
            <a:r>
              <a:rPr lang="en-US" altLang="el-GR" sz="1600" b="0" dirty="0">
                <a:solidFill>
                  <a:prstClr val="black"/>
                </a:solidFill>
                <a:latin typeface="Arial" panose="020B0604020202020204" pitchFamily="34" charset="0"/>
                <a:cs typeface="Arial" panose="020B0604020202020204" pitchFamily="34" charset="0"/>
              </a:rPr>
              <a:t>The updated distribution shows </a:t>
            </a:r>
            <a:r>
              <a:rPr lang="en-US" altLang="el-GR" sz="1600" dirty="0">
                <a:solidFill>
                  <a:prstClr val="black"/>
                </a:solidFill>
                <a:latin typeface="Arial" panose="020B0604020202020204" pitchFamily="34" charset="0"/>
                <a:cs typeface="Arial" panose="020B0604020202020204" pitchFamily="34" charset="0"/>
              </a:rPr>
              <a:t>a 6.06% increase  </a:t>
            </a:r>
            <a:r>
              <a:rPr lang="en-US" altLang="el-GR" sz="1600" b="0" dirty="0">
                <a:solidFill>
                  <a:prstClr val="black"/>
                </a:solidFill>
                <a:latin typeface="Arial" panose="020B0604020202020204" pitchFamily="34" charset="0"/>
                <a:cs typeface="Arial" panose="020B0604020202020204" pitchFamily="34" charset="0"/>
              </a:rPr>
              <a:t>(307.7  to 326.44 m</a:t>
            </a:r>
            <a:r>
              <a:rPr lang="en-US" altLang="el-GR" sz="1600" b="0" baseline="30000" dirty="0">
                <a:solidFill>
                  <a:prstClr val="black"/>
                </a:solidFill>
                <a:latin typeface="Arial" panose="020B0604020202020204" pitchFamily="34" charset="0"/>
                <a:cs typeface="Arial" panose="020B0604020202020204" pitchFamily="34" charset="0"/>
              </a:rPr>
              <a:t>3</a:t>
            </a:r>
            <a:r>
              <a:rPr lang="en-US" altLang="el-GR" sz="1600" b="0" dirty="0">
                <a:solidFill>
                  <a:prstClr val="black"/>
                </a:solidFill>
                <a:latin typeface="Arial" panose="020B0604020202020204" pitchFamily="34" charset="0"/>
                <a:cs typeface="Arial" panose="020B0604020202020204" pitchFamily="34" charset="0"/>
              </a:rPr>
              <a:t>/s) in the flood estimate of the </a:t>
            </a:r>
            <a:r>
              <a:rPr lang="en-US" altLang="el-GR" sz="1600" dirty="0">
                <a:solidFill>
                  <a:prstClr val="black"/>
                </a:solidFill>
                <a:latin typeface="Arial" panose="020B0604020202020204" pitchFamily="34" charset="0"/>
                <a:cs typeface="Arial" panose="020B0604020202020204" pitchFamily="34" charset="0"/>
              </a:rPr>
              <a:t>200yr</a:t>
            </a:r>
            <a:r>
              <a:rPr lang="en-US" altLang="el-GR" sz="1600" b="0" dirty="0">
                <a:solidFill>
                  <a:prstClr val="black"/>
                </a:solidFill>
                <a:latin typeface="Arial" panose="020B0604020202020204" pitchFamily="34" charset="0"/>
                <a:cs typeface="Arial" panose="020B0604020202020204" pitchFamily="34" charset="0"/>
              </a:rPr>
              <a:t> Return period.</a:t>
            </a:r>
            <a:endParaRPr lang="el-GR" altLang="el-GR" sz="1600" b="0" dirty="0">
              <a:solidFill>
                <a:prstClr val="black"/>
              </a:solidFill>
              <a:latin typeface="Arial" panose="020B0604020202020204" pitchFamily="34" charset="0"/>
              <a:cs typeface="Arial" panose="020B0604020202020204" pitchFamily="34" charset="0"/>
            </a:endParaRPr>
          </a:p>
        </p:txBody>
      </p:sp>
      <p:sp>
        <p:nvSpPr>
          <p:cNvPr id="3" name="TextBox 2"/>
          <p:cNvSpPr txBox="1"/>
          <p:nvPr/>
        </p:nvSpPr>
        <p:spPr>
          <a:xfrm>
            <a:off x="1237536" y="2060158"/>
            <a:ext cx="6718840" cy="338554"/>
          </a:xfrm>
          <a:prstGeom prst="rect">
            <a:avLst/>
          </a:prstGeom>
          <a:noFill/>
        </p:spPr>
        <p:txBody>
          <a:bodyPr wrap="square" rtlCol="0">
            <a:spAutoFit/>
          </a:bodyPr>
          <a:lstStyle/>
          <a:p>
            <a:r>
              <a:rPr lang="en-US" altLang="el-GR" sz="1600" u="sng" dirty="0">
                <a:solidFill>
                  <a:prstClr val="black"/>
                </a:solidFill>
                <a:latin typeface="Arial" panose="020B0604020202020204" pitchFamily="34" charset="0"/>
                <a:cs typeface="Arial" panose="020B0604020202020204" pitchFamily="34" charset="0"/>
              </a:rPr>
              <a:t>Case study</a:t>
            </a:r>
            <a:r>
              <a:rPr lang="en-US" altLang="el-GR" sz="1600" dirty="0">
                <a:solidFill>
                  <a:prstClr val="black"/>
                </a:solidFill>
                <a:latin typeface="Arial" panose="020B0604020202020204" pitchFamily="34" charset="0"/>
                <a:cs typeface="Arial" panose="020B0604020202020204" pitchFamily="34" charset="0"/>
              </a:rPr>
              <a:t>: Oise River in France,</a:t>
            </a:r>
            <a:r>
              <a:rPr lang="el-GR" altLang="el-GR" sz="1600" dirty="0">
                <a:solidFill>
                  <a:prstClr val="black"/>
                </a:solidFill>
                <a:latin typeface="Arial" panose="020B0604020202020204" pitchFamily="34" charset="0"/>
                <a:cs typeface="Arial" panose="020B0604020202020204" pitchFamily="34" charset="0"/>
              </a:rPr>
              <a:t> </a:t>
            </a:r>
            <a:r>
              <a:rPr lang="en-US" altLang="el-GR" sz="1600" dirty="0">
                <a:solidFill>
                  <a:prstClr val="black"/>
                </a:solidFill>
                <a:latin typeface="Arial" panose="020B0604020202020204" pitchFamily="34" charset="0"/>
                <a:cs typeface="Arial" panose="020B0604020202020204" pitchFamily="34" charset="0"/>
              </a:rPr>
              <a:t>basin size 4320 km</a:t>
            </a:r>
            <a:r>
              <a:rPr lang="en-US" altLang="el-GR" sz="1600" baseline="30000" dirty="0">
                <a:solidFill>
                  <a:prstClr val="black"/>
                </a:solidFill>
                <a:latin typeface="Arial" panose="020B0604020202020204" pitchFamily="34" charset="0"/>
                <a:cs typeface="Arial" panose="020B0604020202020204" pitchFamily="34" charset="0"/>
              </a:rPr>
              <a:t>2</a:t>
            </a:r>
            <a:r>
              <a:rPr lang="en-US" altLang="el-GR" sz="1600" dirty="0">
                <a:solidFill>
                  <a:prstClr val="black"/>
                </a:solidFill>
                <a:latin typeface="Arial" panose="020B0604020202020204" pitchFamily="34" charset="0"/>
                <a:cs typeface="Arial" panose="020B0604020202020204" pitchFamily="34" charset="0"/>
              </a:rPr>
              <a:t>, </a:t>
            </a:r>
            <a:r>
              <a:rPr lang="en-US" altLang="el-GR" sz="1600" baseline="30000" dirty="0">
                <a:solidFill>
                  <a:prstClr val="black"/>
                </a:solidFill>
                <a:latin typeface="Arial" panose="020B0604020202020204" pitchFamily="34" charset="0"/>
                <a:cs typeface="Arial" panose="020B0604020202020204" pitchFamily="34" charset="0"/>
              </a:rPr>
              <a:t> </a:t>
            </a:r>
            <a:r>
              <a:rPr lang="el-GR" altLang="el-GR" sz="1600" i="1" dirty="0">
                <a:solidFill>
                  <a:prstClr val="black"/>
                </a:solidFill>
                <a:latin typeface="Arial" panose="020B0604020202020204" pitchFamily="34" charset="0"/>
                <a:cs typeface="Arial" panose="020B0604020202020204" pitchFamily="34" charset="0"/>
              </a:rPr>
              <a:t>ρ</a:t>
            </a:r>
            <a:r>
              <a:rPr lang="en-US" altLang="el-GR" sz="1600" baseline="-25000" dirty="0">
                <a:solidFill>
                  <a:prstClr val="black"/>
                </a:solidFill>
                <a:latin typeface="Arial" panose="020B0604020202020204" pitchFamily="34" charset="0"/>
                <a:cs typeface="Arial" panose="020B0604020202020204" pitchFamily="34" charset="0"/>
              </a:rPr>
              <a:t>1</a:t>
            </a:r>
            <a:r>
              <a:rPr lang="el-GR" altLang="el-GR" sz="1600" dirty="0">
                <a:solidFill>
                  <a:prstClr val="black"/>
                </a:solidFill>
                <a:latin typeface="Arial" panose="020B0604020202020204" pitchFamily="34" charset="0"/>
                <a:cs typeface="Arial" panose="020B0604020202020204" pitchFamily="34" charset="0"/>
              </a:rPr>
              <a:t>=0.54</a:t>
            </a:r>
          </a:p>
        </p:txBody>
      </p:sp>
    </p:spTree>
    <p:extLst>
      <p:ext uri="{BB962C8B-B14F-4D97-AF65-F5344CB8AC3E}">
        <p14:creationId xmlns="" xmlns:p14="http://schemas.microsoft.com/office/powerpoint/2010/main" val="30594616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10170" y="44624"/>
            <a:ext cx="9144000" cy="664663"/>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a:normAutofit/>
          </a:bodyPr>
          <a:lstStyle/>
          <a:p>
            <a:r>
              <a:rPr lang="en-US" sz="2800" b="1" dirty="0">
                <a:solidFill>
                  <a:srgbClr val="C00000"/>
                </a:solidFill>
                <a:latin typeface="Arial" panose="020B0604020202020204" pitchFamily="34" charset="0"/>
                <a:cs typeface="Arial" panose="020B0604020202020204" pitchFamily="34" charset="0"/>
              </a:rPr>
              <a:t>Defining river memory </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395536" y="983876"/>
            <a:ext cx="8352928" cy="5472608"/>
          </a:xfrm>
          <a:noFill/>
          <a:ln>
            <a:noFill/>
          </a:ln>
        </p:spPr>
        <p:txBody>
          <a:bodyPr>
            <a:normAutofit/>
          </a:bodyPr>
          <a:lstStyle/>
          <a:p>
            <a:pPr>
              <a:lnSpc>
                <a:spcPts val="3500"/>
              </a:lnSpc>
              <a:buClr>
                <a:srgbClr val="82302E"/>
              </a:buClr>
            </a:pPr>
            <a:endParaRPr lang="en-US" sz="2400" dirty="0"/>
          </a:p>
          <a:p>
            <a:pPr lvl="1">
              <a:lnSpc>
                <a:spcPts val="3500"/>
              </a:lnSpc>
              <a:buClr>
                <a:srgbClr val="82302E"/>
              </a:buClr>
              <a:buNone/>
            </a:pPr>
            <a:endParaRPr lang="en-US" sz="2000" dirty="0"/>
          </a:p>
          <a:p>
            <a:pPr lvl="1">
              <a:lnSpc>
                <a:spcPts val="3500"/>
              </a:lnSpc>
              <a:buClr>
                <a:srgbClr val="82302E"/>
              </a:buClr>
            </a:pPr>
            <a:endParaRPr lang="en-US" sz="2000" dirty="0"/>
          </a:p>
          <a:p>
            <a:pPr>
              <a:lnSpc>
                <a:spcPts val="3500"/>
              </a:lnSpc>
            </a:pPr>
            <a:endParaRPr lang="en-US" sz="2400" dirty="0"/>
          </a:p>
          <a:p>
            <a:pPr>
              <a:lnSpc>
                <a:spcPts val="3500"/>
              </a:lnSpc>
            </a:pPr>
            <a:endParaRPr lang="en-US" sz="2400" dirty="0"/>
          </a:p>
        </p:txBody>
      </p:sp>
      <p:cxnSp>
        <p:nvCxnSpPr>
          <p:cNvPr id="9" name="8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4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sp>
        <p:nvSpPr>
          <p:cNvPr id="10" name="Text Box 12">
            <a:extLst>
              <a:ext uri="{FF2B5EF4-FFF2-40B4-BE49-F238E27FC236}">
                <a16:creationId xmlns="" xmlns:a16="http://schemas.microsoft.com/office/drawing/2014/main" id="{2C53956B-012A-498B-B5B4-914B284176E3}"/>
              </a:ext>
            </a:extLst>
          </p:cNvPr>
          <p:cNvSpPr txBox="1">
            <a:spLocks noChangeArrowheads="1"/>
          </p:cNvSpPr>
          <p:nvPr/>
        </p:nvSpPr>
        <p:spPr bwMode="auto">
          <a:xfrm>
            <a:off x="395536" y="778842"/>
            <a:ext cx="8352928" cy="5221926"/>
          </a:xfrm>
          <a:prstGeom prst="rect">
            <a:avLst/>
          </a:prstGeom>
          <a:noFill/>
          <a:ln>
            <a:noFill/>
          </a:ln>
          <a:effectLst/>
          <a:extLst>
            <a:ext uri="{909E8E84-426E-40DD-AFC4-6F175D3DCCD1}">
              <a14:hiddenFill xmlns="" xmlns:a14="http://schemas.microsoft.com/office/drawing/2010/main">
                <a:solidFill>
                  <a:srgbClr val="FFCC99"/>
                </a:solidFill>
              </a14:hiddenFill>
            </a:ext>
            <a:ext uri="{91240B29-F687-4F45-9708-019B960494DF}">
              <a14:hiddenLine xmlns="" xmlns:a14="http://schemas.microsoft.com/office/drawing/2010/main" w="57150">
                <a:solidFill>
                  <a:srgbClr val="800080"/>
                </a:solidFill>
                <a:prstDash val="sysDot"/>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53995" tIns="45712" rIns="53995" bIns="45712">
            <a:spAutoFit/>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0" fontAlgn="base" hangingPunct="0">
              <a:lnSpc>
                <a:spcPts val="4000"/>
              </a:lnSpc>
              <a:spcBef>
                <a:spcPct val="0"/>
              </a:spcBef>
              <a:spcAft>
                <a:spcPct val="0"/>
              </a:spcAft>
            </a:pPr>
            <a:r>
              <a:rPr lang="en-US" sz="1600" dirty="0" smtClean="0">
                <a:solidFill>
                  <a:prstClr val="black"/>
                </a:solidFill>
                <a:latin typeface="Arial" panose="020B0604020202020204" pitchFamily="34" charset="0"/>
                <a:cs typeface="Arial" panose="020B0604020202020204" pitchFamily="34" charset="0"/>
              </a:rPr>
              <a:t>Research assumption:</a:t>
            </a:r>
            <a:endParaRPr lang="en-US" sz="1600" dirty="0">
              <a:solidFill>
                <a:prstClr val="black"/>
              </a:solidFill>
              <a:latin typeface="Arial" panose="020B0604020202020204" pitchFamily="34" charset="0"/>
              <a:cs typeface="Arial" panose="020B0604020202020204" pitchFamily="34" charset="0"/>
            </a:endParaRPr>
          </a:p>
          <a:p>
            <a:pPr eaLnBrk="0" fontAlgn="base" hangingPunct="0">
              <a:lnSpc>
                <a:spcPts val="4000"/>
              </a:lnSpc>
              <a:spcBef>
                <a:spcPct val="0"/>
              </a:spcBef>
              <a:spcAft>
                <a:spcPct val="0"/>
              </a:spcAft>
            </a:pPr>
            <a:r>
              <a:rPr lang="en-GB" sz="1600" b="0" dirty="0">
                <a:solidFill>
                  <a:srgbClr val="000000"/>
                </a:solidFill>
                <a:latin typeface="Arial" panose="020B0604020202020204" pitchFamily="34" charset="0"/>
                <a:ea typeface="Times New Roman" panose="02020603050405020304" pitchFamily="18" charset="0"/>
                <a:cs typeface="Arial" panose="020B0604020202020204" pitchFamily="34" charset="0"/>
              </a:rPr>
              <a:t>The various geophysical and hydrological processes involved in the river flow generating process exhibit persistence at several distinct timescales which propagates into the river flow </a:t>
            </a:r>
            <a:r>
              <a:rPr lang="en-GB" sz="1600" b="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behavior</a:t>
            </a:r>
            <a:r>
              <a:rPr lang="en-GB" sz="1600" b="0" dirty="0">
                <a:solidFill>
                  <a:srgbClr val="000000"/>
                </a:solidFill>
                <a:latin typeface="Arial" panose="020B0604020202020204" pitchFamily="34" charset="0"/>
                <a:ea typeface="Times New Roman" panose="02020603050405020304" pitchFamily="18" charset="0"/>
                <a:cs typeface="Arial" panose="020B0604020202020204" pitchFamily="34" charset="0"/>
              </a:rPr>
              <a:t> and manifests itself as high seasonal correlation</a:t>
            </a:r>
            <a:r>
              <a:rPr lang="en-US" sz="1600" b="0" dirty="0">
                <a:solidFill>
                  <a:prstClr val="black"/>
                </a:solidFill>
                <a:latin typeface="Arial" panose="020B0604020202020204" pitchFamily="34" charset="0"/>
                <a:ea typeface="Times New Roman" panose="02020603050405020304" pitchFamily="18" charset="0"/>
                <a:cs typeface="Arial" panose="020B0604020202020204" pitchFamily="34" charset="0"/>
              </a:rPr>
              <a:t>. </a:t>
            </a:r>
            <a:endParaRPr lang="en-US" sz="1600" dirty="0">
              <a:solidFill>
                <a:prstClr val="black"/>
              </a:solidFill>
              <a:latin typeface="Arial" panose="020B0604020202020204" pitchFamily="34" charset="0"/>
              <a:cs typeface="Arial" panose="020B0604020202020204" pitchFamily="34" charset="0"/>
            </a:endParaRPr>
          </a:p>
          <a:p>
            <a:pPr lvl="0" eaLnBrk="0" fontAlgn="base" hangingPunct="0">
              <a:lnSpc>
                <a:spcPts val="4000"/>
              </a:lnSpc>
              <a:spcBef>
                <a:spcPct val="0"/>
              </a:spcBef>
              <a:spcAft>
                <a:spcPct val="0"/>
              </a:spcAft>
            </a:pPr>
            <a:r>
              <a:rPr lang="en-US" sz="1600" dirty="0">
                <a:solidFill>
                  <a:prstClr val="black"/>
                </a:solidFill>
                <a:latin typeface="Arial" panose="020B0604020202020204" pitchFamily="34" charset="0"/>
                <a:cs typeface="Arial" panose="020B0604020202020204" pitchFamily="34" charset="0"/>
              </a:rPr>
              <a:t>Research questions:</a:t>
            </a:r>
          </a:p>
          <a:p>
            <a:pPr marL="285750" indent="-285750" eaLnBrk="0" fontAlgn="base" hangingPunct="0">
              <a:lnSpc>
                <a:spcPts val="4000"/>
              </a:lnSpc>
              <a:spcBef>
                <a:spcPct val="0"/>
              </a:spcBef>
              <a:spcAft>
                <a:spcPct val="0"/>
              </a:spcAft>
              <a:buClr>
                <a:srgbClr val="C00000"/>
              </a:buClr>
              <a:buFont typeface="Wingdings" panose="05000000000000000000" pitchFamily="2" charset="2"/>
              <a:buChar char="§"/>
            </a:pPr>
            <a:r>
              <a:rPr lang="en-US" sz="1600" b="0" dirty="0">
                <a:solidFill>
                  <a:prstClr val="black"/>
                </a:solidFill>
                <a:latin typeface="Arial" panose="020B0604020202020204" pitchFamily="34" charset="0"/>
                <a:cs typeface="Arial" panose="020B0604020202020204" pitchFamily="34" charset="0"/>
              </a:rPr>
              <a:t>Can higher/lower than usual river discharges be associated to a higher probability of extreme flows (floods and droughts) in the subsequent seasons</a:t>
            </a:r>
            <a:r>
              <a:rPr lang="en-US" sz="1600" b="0" dirty="0" smtClean="0">
                <a:solidFill>
                  <a:prstClr val="black"/>
                </a:solidFill>
                <a:latin typeface="Arial" panose="020B0604020202020204" pitchFamily="34" charset="0"/>
                <a:cs typeface="Arial" panose="020B0604020202020204" pitchFamily="34" charset="0"/>
              </a:rPr>
              <a:t>?</a:t>
            </a:r>
          </a:p>
          <a:p>
            <a:pPr marL="285750" lvl="0" indent="-285750" eaLnBrk="0" fontAlgn="base" hangingPunct="0">
              <a:lnSpc>
                <a:spcPts val="4000"/>
              </a:lnSpc>
              <a:spcBef>
                <a:spcPct val="0"/>
              </a:spcBef>
              <a:spcAft>
                <a:spcPct val="0"/>
              </a:spcAft>
              <a:buClr>
                <a:srgbClr val="C00000"/>
              </a:buClr>
              <a:buFont typeface="Wingdings" panose="05000000000000000000" pitchFamily="2" charset="2"/>
              <a:buChar char="§"/>
            </a:pPr>
            <a:r>
              <a:rPr lang="en-US" sz="1600" b="0" dirty="0" smtClean="0">
                <a:solidFill>
                  <a:prstClr val="black"/>
                </a:solidFill>
                <a:latin typeface="Arial" panose="020B0604020202020204" pitchFamily="34" charset="0"/>
                <a:cs typeface="Arial" panose="020B0604020202020204" pitchFamily="34" charset="0"/>
              </a:rPr>
              <a:t>How </a:t>
            </a:r>
            <a:r>
              <a:rPr lang="en-US" sz="1600" b="0" dirty="0">
                <a:solidFill>
                  <a:prstClr val="black"/>
                </a:solidFill>
                <a:latin typeface="Arial" panose="020B0604020202020204" pitchFamily="34" charset="0"/>
                <a:cs typeface="Arial" panose="020B0604020202020204" pitchFamily="34" charset="0"/>
              </a:rPr>
              <a:t>long  do rivers ‘remember’ past flows?</a:t>
            </a:r>
          </a:p>
          <a:p>
            <a:pPr marL="285750" lvl="0" indent="-285750" eaLnBrk="0" fontAlgn="base" hangingPunct="0">
              <a:lnSpc>
                <a:spcPts val="4000"/>
              </a:lnSpc>
              <a:spcBef>
                <a:spcPct val="0"/>
              </a:spcBef>
              <a:spcAft>
                <a:spcPct val="0"/>
              </a:spcAft>
              <a:buClr>
                <a:srgbClr val="C00000"/>
              </a:buClr>
              <a:buFont typeface="Wingdings" panose="05000000000000000000" pitchFamily="2" charset="2"/>
              <a:buChar char="§"/>
            </a:pPr>
            <a:r>
              <a:rPr lang="en-US" sz="1600" b="0" dirty="0">
                <a:solidFill>
                  <a:prstClr val="black"/>
                </a:solidFill>
                <a:latin typeface="Arial" panose="020B0604020202020204" pitchFamily="34" charset="0"/>
                <a:cs typeface="Arial" panose="020B0604020202020204" pitchFamily="34" charset="0"/>
              </a:rPr>
              <a:t>What are the physical drivers behind generation of memory in river flow and how do they vary spatially</a:t>
            </a:r>
            <a:r>
              <a:rPr lang="en-US" sz="1600" b="0" dirty="0" smtClean="0">
                <a:solidFill>
                  <a:prstClr val="black"/>
                </a:solidFill>
                <a:latin typeface="Arial" panose="020B0604020202020204" pitchFamily="34" charset="0"/>
                <a:cs typeface="Arial" panose="020B0604020202020204" pitchFamily="34" charset="0"/>
              </a:rPr>
              <a:t>?</a:t>
            </a:r>
            <a:endParaRPr lang="en-US" sz="1600" b="0" dirty="0">
              <a:solidFill>
                <a:prstClr val="black"/>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720000"/>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r>
              <a:rPr lang="en-US" sz="2800" b="1" dirty="0" smtClean="0">
                <a:solidFill>
                  <a:srgbClr val="C00000"/>
                </a:solidFill>
                <a:latin typeface="Arial" panose="020B0604020202020204" pitchFamily="34" charset="0"/>
                <a:cs typeface="Arial" panose="020B0604020202020204" pitchFamily="34" charset="0"/>
              </a:rPr>
              <a:t>Conclusions (I)</a:t>
            </a:r>
            <a:endParaRPr lang="el-GR" sz="2800" b="1" dirty="0">
              <a:solidFill>
                <a:srgbClr val="C00000"/>
              </a:solidFill>
              <a:latin typeface="Arial" panose="020B0604020202020204" pitchFamily="34" charset="0"/>
              <a:cs typeface="Arial" panose="020B0604020202020204" pitchFamily="34" charset="0"/>
            </a:endParaRPr>
          </a:p>
        </p:txBody>
      </p:sp>
      <p:cxnSp>
        <p:nvCxnSpPr>
          <p:cNvPr id="14" name="13 - Ευθεία γραμμή σύνδεσης"/>
          <p:cNvCxnSpPr/>
          <p:nvPr/>
        </p:nvCxnSpPr>
        <p:spPr>
          <a:xfrm>
            <a:off x="251520" y="638104"/>
            <a:ext cx="8640960" cy="0"/>
          </a:xfrm>
          <a:prstGeom prst="line">
            <a:avLst/>
          </a:prstGeom>
          <a:ln w="22225"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15" name="14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 xmlns:a16="http://schemas.microsoft.com/office/drawing/2014/main" id="{4B1E6C76-2583-42D2-9526-BD6761FC02B8}"/>
              </a:ext>
            </a:extLst>
          </p:cNvPr>
          <p:cNvSpPr>
            <a:spLocks noGrp="1"/>
          </p:cNvSpPr>
          <p:nvPr>
            <p:ph idx="1"/>
          </p:nvPr>
        </p:nvSpPr>
        <p:spPr>
          <a:xfrm>
            <a:off x="323528" y="764704"/>
            <a:ext cx="8157592" cy="5112568"/>
          </a:xfrm>
        </p:spPr>
        <p:txBody>
          <a:bodyPr>
            <a:noAutofit/>
          </a:bodyPr>
          <a:lstStyle/>
          <a:p>
            <a:pPr lvl="0" eaLnBrk="0" fontAlgn="base" hangingPunct="0">
              <a:lnSpc>
                <a:spcPts val="3700"/>
              </a:lnSpc>
              <a:spcBef>
                <a:spcPct val="0"/>
              </a:spcBef>
              <a:spcAft>
                <a:spcPct val="10000"/>
              </a:spcAft>
              <a:buClr>
                <a:srgbClr val="C00000"/>
              </a:buClr>
              <a:buFont typeface="Wingdings" panose="05000000000000000000" pitchFamily="2" charset="2"/>
              <a:buChar char="q"/>
            </a:pPr>
            <a:r>
              <a:rPr lang="en-US" altLang="el-GR" sz="1600" dirty="0" smtClean="0">
                <a:solidFill>
                  <a:prstClr val="black"/>
                </a:solidFill>
                <a:latin typeface="Arial" panose="020B0604020202020204" pitchFamily="34" charset="0"/>
                <a:cs typeface="Arial" panose="020B0604020202020204" pitchFamily="34" charset="0"/>
              </a:rPr>
              <a:t>Different </a:t>
            </a:r>
            <a:r>
              <a:rPr lang="en-US" altLang="el-GR" sz="1600" dirty="0">
                <a:solidFill>
                  <a:prstClr val="black"/>
                </a:solidFill>
                <a:latin typeface="Arial" panose="020B0604020202020204" pitchFamily="34" charset="0"/>
                <a:cs typeface="Arial" panose="020B0604020202020204" pitchFamily="34" charset="0"/>
              </a:rPr>
              <a:t>drivers may impact HFS and DM correlation with the latter </a:t>
            </a:r>
            <a:r>
              <a:rPr lang="en-US" altLang="el-GR" sz="1600" dirty="0" smtClean="0">
                <a:solidFill>
                  <a:prstClr val="black"/>
                </a:solidFill>
                <a:latin typeface="Arial" panose="020B0604020202020204" pitchFamily="34" charset="0"/>
                <a:cs typeface="Arial" panose="020B0604020202020204" pitchFamily="34" charset="0"/>
              </a:rPr>
              <a:t>showing </a:t>
            </a:r>
            <a:r>
              <a:rPr lang="en-US" altLang="el-GR" sz="1600" dirty="0">
                <a:solidFill>
                  <a:prstClr val="black"/>
                </a:solidFill>
                <a:latin typeface="Arial" panose="020B0604020202020204" pitchFamily="34" charset="0"/>
                <a:cs typeface="Arial" panose="020B0604020202020204" pitchFamily="34" charset="0"/>
              </a:rPr>
              <a:t>relatively </a:t>
            </a:r>
            <a:r>
              <a:rPr lang="en-US" altLang="el-GR" sz="1600" dirty="0" smtClean="0">
                <a:solidFill>
                  <a:prstClr val="black"/>
                </a:solidFill>
                <a:latin typeface="Arial" panose="020B0604020202020204" pitchFamily="34" charset="0"/>
                <a:cs typeface="Arial" panose="020B0604020202020204" pitchFamily="34" charset="0"/>
              </a:rPr>
              <a:t>greater </a:t>
            </a:r>
            <a:r>
              <a:rPr lang="en-US" altLang="el-GR" sz="1600" dirty="0">
                <a:solidFill>
                  <a:prstClr val="black"/>
                </a:solidFill>
                <a:latin typeface="Arial" panose="020B0604020202020204" pitchFamily="34" charset="0"/>
                <a:cs typeface="Arial" panose="020B0604020202020204" pitchFamily="34" charset="0"/>
              </a:rPr>
              <a:t>response to </a:t>
            </a:r>
            <a:r>
              <a:rPr lang="en-US" altLang="el-GR" sz="1600" dirty="0" err="1" smtClean="0">
                <a:solidFill>
                  <a:prstClr val="black"/>
                </a:solidFill>
                <a:latin typeface="Arial" panose="020B0604020202020204" pitchFamily="34" charset="0"/>
                <a:cs typeface="Arial" panose="020B0604020202020204" pitchFamily="34" charset="0"/>
              </a:rPr>
              <a:t>baseflow</a:t>
            </a:r>
            <a:r>
              <a:rPr lang="en-US" altLang="el-GR" sz="1600" dirty="0" smtClean="0">
                <a:solidFill>
                  <a:prstClr val="black"/>
                </a:solidFill>
                <a:latin typeface="Arial" panose="020B0604020202020204" pitchFamily="34" charset="0"/>
                <a:cs typeface="Arial" panose="020B0604020202020204" pitchFamily="34" charset="0"/>
              </a:rPr>
              <a:t> indicators (BFI, basin area, snow-melt processes</a:t>
            </a:r>
            <a:r>
              <a:rPr lang="en-US" altLang="el-GR" sz="1600" dirty="0" smtClean="0">
                <a:solidFill>
                  <a:prstClr val="black"/>
                </a:solidFill>
                <a:latin typeface="Arial" panose="020B0604020202020204" pitchFamily="34" charset="0"/>
                <a:cs typeface="Arial" panose="020B0604020202020204" pitchFamily="34" charset="0"/>
              </a:rPr>
              <a:t>).</a:t>
            </a:r>
          </a:p>
          <a:p>
            <a:pPr eaLnBrk="0" fontAlgn="base" hangingPunct="0">
              <a:lnSpc>
                <a:spcPts val="3700"/>
              </a:lnSpc>
              <a:spcBef>
                <a:spcPct val="0"/>
              </a:spcBef>
              <a:spcAft>
                <a:spcPct val="10000"/>
              </a:spcAft>
              <a:buClr>
                <a:srgbClr val="C00000"/>
              </a:buClr>
              <a:buFont typeface="Wingdings" panose="05000000000000000000" pitchFamily="2" charset="2"/>
              <a:buChar char="q"/>
            </a:pPr>
            <a:r>
              <a:rPr lang="en-US" altLang="el-GR" sz="1600" dirty="0" smtClean="0">
                <a:solidFill>
                  <a:prstClr val="black"/>
                </a:solidFill>
                <a:latin typeface="Arial" panose="020B0604020202020204" pitchFamily="34" charset="0"/>
                <a:cs typeface="Arial" panose="020B0604020202020204" pitchFamily="34" charset="0"/>
              </a:rPr>
              <a:t>River memory is generally enhanced by presence of basin’s storage mechanisms (lakes, glaciers and snow melt, groundwater storage) yet it is primarily driven by atmospheric processes (rainfall, temperature, </a:t>
            </a:r>
            <a:r>
              <a:rPr lang="en-US" altLang="el-GR" sz="1600" dirty="0" err="1" smtClean="0">
                <a:solidFill>
                  <a:prstClr val="black"/>
                </a:solidFill>
                <a:latin typeface="Arial" panose="020B0604020202020204" pitchFamily="34" charset="0"/>
                <a:cs typeface="Arial" panose="020B0604020202020204" pitchFamily="34" charset="0"/>
              </a:rPr>
              <a:t>evapotranspiration</a:t>
            </a:r>
            <a:r>
              <a:rPr lang="en-US" altLang="el-GR" sz="1600" dirty="0" smtClean="0">
                <a:solidFill>
                  <a:prstClr val="black"/>
                </a:solidFill>
                <a:latin typeface="Arial" panose="020B0604020202020204" pitchFamily="34" charset="0"/>
                <a:cs typeface="Arial" panose="020B0604020202020204" pitchFamily="34" charset="0"/>
              </a:rPr>
              <a:t>), their climatic behavior, seasonality and persistent structure.</a:t>
            </a:r>
          </a:p>
          <a:p>
            <a:pPr lvl="0" eaLnBrk="0" fontAlgn="base" hangingPunct="0">
              <a:lnSpc>
                <a:spcPts val="3700"/>
              </a:lnSpc>
              <a:spcBef>
                <a:spcPct val="0"/>
              </a:spcBef>
              <a:spcAft>
                <a:spcPct val="10000"/>
              </a:spcAft>
              <a:buClr>
                <a:srgbClr val="C00000"/>
              </a:buClr>
              <a:buFont typeface="Wingdings" panose="05000000000000000000" pitchFamily="2" charset="2"/>
              <a:buChar char="q"/>
            </a:pPr>
            <a:r>
              <a:rPr lang="en-US" altLang="el-GR" sz="1600" dirty="0" smtClean="0">
                <a:solidFill>
                  <a:prstClr val="black"/>
                </a:solidFill>
                <a:latin typeface="Arial" panose="020B0604020202020204" pitchFamily="34" charset="0"/>
                <a:cs typeface="Arial" panose="020B0604020202020204" pitchFamily="34" charset="0"/>
              </a:rPr>
              <a:t>Presence </a:t>
            </a:r>
            <a:r>
              <a:rPr lang="en-US" altLang="el-GR" sz="1600" dirty="0" smtClean="0">
                <a:solidFill>
                  <a:prstClr val="black"/>
                </a:solidFill>
                <a:latin typeface="Arial" panose="020B0604020202020204" pitchFamily="34" charset="0"/>
                <a:cs typeface="Arial" panose="020B0604020202020204" pitchFamily="34" charset="0"/>
              </a:rPr>
              <a:t>of river memory increases the potential for short-term flow predictability. Conditioning the distribution of extremes to exploit information captured in the previous flows may be applied for various seasonal flow prediction purposes and for real time flood forecasting</a:t>
            </a:r>
            <a:r>
              <a:rPr lang="en-US" altLang="el-GR" sz="1600" dirty="0" smtClean="0">
                <a:solidFill>
                  <a:prstClr val="black"/>
                </a:solidFill>
                <a:latin typeface="Arial" panose="020B0604020202020204" pitchFamily="34" charset="0"/>
                <a:cs typeface="Arial" panose="020B0604020202020204" pitchFamily="34" charset="0"/>
              </a:rPr>
              <a:t>.</a:t>
            </a:r>
            <a:r>
              <a:rPr lang="en-US" altLang="el-GR" sz="1600" dirty="0" smtClean="0">
                <a:solidFill>
                  <a:prstClr val="black"/>
                </a:solidFill>
                <a:latin typeface="Arial" panose="020B0604020202020204" pitchFamily="34" charset="0"/>
                <a:cs typeface="Arial" panose="020B0604020202020204" pitchFamily="34" charset="0"/>
              </a:rPr>
              <a:t> </a:t>
            </a:r>
            <a:endParaRPr lang="en-US" altLang="el-GR" sz="1600" dirty="0" smtClean="0">
              <a:solidFill>
                <a:prstClr val="black"/>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720000"/>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r>
              <a:rPr lang="en-US" sz="2800" b="1" dirty="0">
                <a:solidFill>
                  <a:srgbClr val="C00000"/>
                </a:solidFill>
                <a:latin typeface="Arial" panose="020B0604020202020204" pitchFamily="34" charset="0"/>
                <a:cs typeface="Arial" panose="020B0604020202020204" pitchFamily="34" charset="0"/>
              </a:rPr>
              <a:t>References </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457200" y="764704"/>
            <a:ext cx="8291264" cy="5760640"/>
          </a:xfrm>
        </p:spPr>
        <p:txBody>
          <a:bodyPr>
            <a:normAutofit/>
          </a:bodyPr>
          <a:lstStyle/>
          <a:p>
            <a:pPr>
              <a:lnSpc>
                <a:spcPts val="2400"/>
              </a:lnSpc>
            </a:pPr>
            <a:endParaRPr lang="en-US" sz="1600" dirty="0"/>
          </a:p>
          <a:p>
            <a:pPr>
              <a:lnSpc>
                <a:spcPts val="2400"/>
              </a:lnSpc>
            </a:pPr>
            <a:endParaRPr lang="el-GR" sz="1600" dirty="0"/>
          </a:p>
        </p:txBody>
      </p:sp>
      <p:cxnSp>
        <p:nvCxnSpPr>
          <p:cNvPr id="5" name="4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6" name="5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 xmlns:a16="http://schemas.microsoft.com/office/drawing/2014/main" id="{6E6C9392-9533-4697-B808-EE4CD95F973B}"/>
              </a:ext>
            </a:extLst>
          </p:cNvPr>
          <p:cNvSpPr/>
          <p:nvPr/>
        </p:nvSpPr>
        <p:spPr>
          <a:xfrm>
            <a:off x="359532" y="1124744"/>
            <a:ext cx="8424936" cy="3766159"/>
          </a:xfrm>
          <a:prstGeom prst="rect">
            <a:avLst/>
          </a:prstGeom>
        </p:spPr>
        <p:txBody>
          <a:bodyPr wrap="square">
            <a:spAutoFit/>
          </a:bodyPr>
          <a:lstStyle/>
          <a:p>
            <a:pPr marL="285750" indent="-285750" eaLnBrk="0" fontAlgn="base" hangingPunct="0">
              <a:lnSpc>
                <a:spcPts val="3600"/>
              </a:lnSpc>
              <a:spcBef>
                <a:spcPct val="0"/>
              </a:spcBef>
              <a:spcAft>
                <a:spcPct val="10000"/>
              </a:spcAft>
              <a:buClr>
                <a:srgbClr val="C00000"/>
              </a:buClr>
              <a:buFont typeface="Wingdings" panose="05000000000000000000" pitchFamily="2" charset="2"/>
              <a:buChar char="§"/>
            </a:pPr>
            <a:r>
              <a:rPr lang="en-US" altLang="el-GR" sz="1600" dirty="0">
                <a:solidFill>
                  <a:prstClr val="black"/>
                </a:solidFill>
                <a:latin typeface="Arial" panose="020B0604020202020204" pitchFamily="34" charset="0"/>
                <a:cs typeface="Arial" panose="020B0604020202020204" pitchFamily="34" charset="0"/>
              </a:rPr>
              <a:t> Aguilar, C., Montanari, A., Polo, M.-J., 2016. Real time updating of the flood frequency distribution through data assimilation. </a:t>
            </a:r>
            <a:r>
              <a:rPr lang="en-US" altLang="el-GR" sz="1600" dirty="0" err="1">
                <a:solidFill>
                  <a:prstClr val="black"/>
                </a:solidFill>
                <a:latin typeface="Arial" panose="020B0604020202020204" pitchFamily="34" charset="0"/>
                <a:cs typeface="Arial" panose="020B0604020202020204" pitchFamily="34" charset="0"/>
              </a:rPr>
              <a:t>Hydrol</a:t>
            </a:r>
            <a:r>
              <a:rPr lang="en-US" altLang="el-GR" sz="1600" dirty="0">
                <a:solidFill>
                  <a:prstClr val="black"/>
                </a:solidFill>
                <a:latin typeface="Arial" panose="020B0604020202020204" pitchFamily="34" charset="0"/>
                <a:cs typeface="Arial" panose="020B0604020202020204" pitchFamily="34" charset="0"/>
              </a:rPr>
              <a:t>. Earth Syst. Sci. Discuss. 2016, 1–25. doi:10.5194/hess-2016-575</a:t>
            </a:r>
          </a:p>
          <a:p>
            <a:pPr marL="285750" indent="-285750" eaLnBrk="0" fontAlgn="base" hangingPunct="0">
              <a:lnSpc>
                <a:spcPts val="3600"/>
              </a:lnSpc>
              <a:spcBef>
                <a:spcPct val="0"/>
              </a:spcBef>
              <a:spcAft>
                <a:spcPct val="10000"/>
              </a:spcAft>
              <a:buClr>
                <a:srgbClr val="C00000"/>
              </a:buClr>
              <a:buFont typeface="Wingdings" panose="05000000000000000000" pitchFamily="2" charset="2"/>
              <a:buChar char="§"/>
            </a:pPr>
            <a:r>
              <a:rPr lang="en-US" altLang="el-GR" sz="1600" dirty="0">
                <a:solidFill>
                  <a:prstClr val="black"/>
                </a:solidFill>
                <a:latin typeface="Arial" panose="020B0604020202020204" pitchFamily="34" charset="0"/>
                <a:cs typeface="Arial" panose="020B0604020202020204" pitchFamily="34" charset="0"/>
              </a:rPr>
              <a:t>Lee, D., Ward, P., Block, P., 2015. Defining high-flow seasons using temporal streamflow patterns from a global model. Hydrology and Earth System Sciences 19, 4689.</a:t>
            </a:r>
          </a:p>
          <a:p>
            <a:pPr marL="285750" indent="-285750" eaLnBrk="0" fontAlgn="base" hangingPunct="0">
              <a:lnSpc>
                <a:spcPts val="3600"/>
              </a:lnSpc>
              <a:spcBef>
                <a:spcPct val="0"/>
              </a:spcBef>
              <a:spcAft>
                <a:spcPct val="10000"/>
              </a:spcAft>
              <a:buClr>
                <a:srgbClr val="C00000"/>
              </a:buClr>
              <a:buFont typeface="Wingdings" panose="05000000000000000000" pitchFamily="2" charset="2"/>
              <a:buChar char="§"/>
            </a:pPr>
            <a:r>
              <a:rPr lang="en-US" altLang="el-GR" sz="1600" dirty="0">
                <a:solidFill>
                  <a:prstClr val="black"/>
                </a:solidFill>
                <a:latin typeface="Arial" panose="020B0604020202020204" pitchFamily="34" charset="0"/>
                <a:cs typeface="Arial" panose="020B0604020202020204" pitchFamily="34" charset="0"/>
              </a:rPr>
              <a:t> O’Connell, P.E., </a:t>
            </a:r>
            <a:r>
              <a:rPr lang="en-US" altLang="el-GR" sz="1600" dirty="0" err="1">
                <a:solidFill>
                  <a:prstClr val="black"/>
                </a:solidFill>
                <a:latin typeface="Arial" panose="020B0604020202020204" pitchFamily="34" charset="0"/>
                <a:cs typeface="Arial" panose="020B0604020202020204" pitchFamily="34" charset="0"/>
              </a:rPr>
              <a:t>Koutsoyiannis</a:t>
            </a:r>
            <a:r>
              <a:rPr lang="en-US" altLang="el-GR" sz="1600" dirty="0">
                <a:solidFill>
                  <a:prstClr val="black"/>
                </a:solidFill>
                <a:latin typeface="Arial" panose="020B0604020202020204" pitchFamily="34" charset="0"/>
                <a:cs typeface="Arial" panose="020B0604020202020204" pitchFamily="34" charset="0"/>
              </a:rPr>
              <a:t>, D., </a:t>
            </a:r>
            <a:r>
              <a:rPr lang="en-US" altLang="el-GR" sz="1600" dirty="0" err="1">
                <a:solidFill>
                  <a:prstClr val="black"/>
                </a:solidFill>
                <a:latin typeface="Arial" panose="020B0604020202020204" pitchFamily="34" charset="0"/>
                <a:cs typeface="Arial" panose="020B0604020202020204" pitchFamily="34" charset="0"/>
              </a:rPr>
              <a:t>Lins</a:t>
            </a:r>
            <a:r>
              <a:rPr lang="en-US" altLang="el-GR" sz="1600" dirty="0">
                <a:solidFill>
                  <a:prstClr val="black"/>
                </a:solidFill>
                <a:latin typeface="Arial" panose="020B0604020202020204" pitchFamily="34" charset="0"/>
                <a:cs typeface="Arial" panose="020B0604020202020204" pitchFamily="34" charset="0"/>
              </a:rPr>
              <a:t>, H.F., </a:t>
            </a:r>
            <a:r>
              <a:rPr lang="en-US" altLang="el-GR" sz="1600" dirty="0" err="1">
                <a:solidFill>
                  <a:prstClr val="black"/>
                </a:solidFill>
                <a:latin typeface="Arial" panose="020B0604020202020204" pitchFamily="34" charset="0"/>
                <a:cs typeface="Arial" panose="020B0604020202020204" pitchFamily="34" charset="0"/>
              </a:rPr>
              <a:t>Markonis</a:t>
            </a:r>
            <a:r>
              <a:rPr lang="en-US" altLang="el-GR" sz="1600" dirty="0">
                <a:solidFill>
                  <a:prstClr val="black"/>
                </a:solidFill>
                <a:latin typeface="Arial" panose="020B0604020202020204" pitchFamily="34" charset="0"/>
                <a:cs typeface="Arial" panose="020B0604020202020204" pitchFamily="34" charset="0"/>
              </a:rPr>
              <a:t>, Y., Montanari, A., Cohn, T., 2016. The scientific legacy of Harold Edwin Hurst (1880–1978). Hydrological Sciences Journal 61, 1571–1590.</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10170" y="44624"/>
            <a:ext cx="9144000" cy="664663"/>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a:normAutofit/>
          </a:bodyPr>
          <a:lstStyle/>
          <a:p>
            <a:r>
              <a:rPr lang="en-US" sz="2800" b="1" dirty="0">
                <a:solidFill>
                  <a:srgbClr val="C00000"/>
                </a:solidFill>
                <a:latin typeface="Arial" panose="020B0604020202020204" pitchFamily="34" charset="0"/>
                <a:cs typeface="Arial" panose="020B0604020202020204" pitchFamily="34" charset="0"/>
              </a:rPr>
              <a:t>Data</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395536" y="983876"/>
            <a:ext cx="8352928" cy="5472608"/>
          </a:xfrm>
          <a:noFill/>
          <a:ln>
            <a:noFill/>
          </a:ln>
        </p:spPr>
        <p:txBody>
          <a:bodyPr>
            <a:normAutofit/>
          </a:bodyPr>
          <a:lstStyle/>
          <a:p>
            <a:pPr>
              <a:lnSpc>
                <a:spcPts val="3500"/>
              </a:lnSpc>
              <a:buClr>
                <a:srgbClr val="82302E"/>
              </a:buClr>
            </a:pPr>
            <a:endParaRPr lang="en-US" sz="2400" dirty="0"/>
          </a:p>
          <a:p>
            <a:pPr lvl="1">
              <a:lnSpc>
                <a:spcPts val="3500"/>
              </a:lnSpc>
              <a:buClr>
                <a:srgbClr val="82302E"/>
              </a:buClr>
              <a:buNone/>
            </a:pPr>
            <a:endParaRPr lang="en-US" sz="2000" dirty="0"/>
          </a:p>
          <a:p>
            <a:pPr lvl="1">
              <a:lnSpc>
                <a:spcPts val="3500"/>
              </a:lnSpc>
              <a:buClr>
                <a:srgbClr val="82302E"/>
              </a:buClr>
            </a:pPr>
            <a:endParaRPr lang="en-US" sz="2000" dirty="0"/>
          </a:p>
          <a:p>
            <a:pPr>
              <a:lnSpc>
                <a:spcPts val="3500"/>
              </a:lnSpc>
            </a:pPr>
            <a:endParaRPr lang="en-US" sz="2400" dirty="0"/>
          </a:p>
          <a:p>
            <a:pPr>
              <a:lnSpc>
                <a:spcPts val="3500"/>
              </a:lnSpc>
            </a:pPr>
            <a:endParaRPr lang="en-US" sz="2400" dirty="0"/>
          </a:p>
        </p:txBody>
      </p:sp>
      <p:cxnSp>
        <p:nvCxnSpPr>
          <p:cNvPr id="9" name="8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4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sp>
        <p:nvSpPr>
          <p:cNvPr id="10" name="Text Box 12">
            <a:extLst>
              <a:ext uri="{FF2B5EF4-FFF2-40B4-BE49-F238E27FC236}">
                <a16:creationId xmlns="" xmlns:a16="http://schemas.microsoft.com/office/drawing/2014/main" id="{2C53956B-012A-498B-B5B4-914B284176E3}"/>
              </a:ext>
            </a:extLst>
          </p:cNvPr>
          <p:cNvSpPr txBox="1">
            <a:spLocks noChangeArrowheads="1"/>
          </p:cNvSpPr>
          <p:nvPr/>
        </p:nvSpPr>
        <p:spPr bwMode="auto">
          <a:xfrm>
            <a:off x="395536" y="876994"/>
            <a:ext cx="2775088" cy="4708965"/>
          </a:xfrm>
          <a:prstGeom prst="rect">
            <a:avLst/>
          </a:prstGeom>
          <a:noFill/>
          <a:ln>
            <a:noFill/>
          </a:ln>
          <a:effectLst/>
          <a:extLst>
            <a:ext uri="{909E8E84-426E-40DD-AFC4-6F175D3DCCD1}">
              <a14:hiddenFill xmlns="" xmlns:a14="http://schemas.microsoft.com/office/drawing/2010/main">
                <a:solidFill>
                  <a:srgbClr val="FFCC99"/>
                </a:solidFill>
              </a14:hiddenFill>
            </a:ext>
            <a:ext uri="{91240B29-F687-4F45-9708-019B960494DF}">
              <a14:hiddenLine xmlns="" xmlns:a14="http://schemas.microsoft.com/office/drawing/2010/main" w="57150">
                <a:solidFill>
                  <a:srgbClr val="800080"/>
                </a:solidFill>
                <a:prstDash val="sysDot"/>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53995" tIns="45712" rIns="53995" bIns="45712">
            <a:spAutoFit/>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marL="285750" indent="-285750" eaLnBrk="0" fontAlgn="base" hangingPunct="0">
              <a:lnSpc>
                <a:spcPts val="4000"/>
              </a:lnSpc>
              <a:spcBef>
                <a:spcPct val="0"/>
              </a:spcBef>
              <a:spcAft>
                <a:spcPct val="0"/>
              </a:spcAft>
              <a:buClr>
                <a:srgbClr val="C00000"/>
              </a:buClr>
              <a:buFont typeface="Wingdings" panose="05000000000000000000" pitchFamily="2" charset="2"/>
              <a:buChar char="§"/>
            </a:pPr>
            <a:r>
              <a:rPr lang="en-US" sz="1600" b="0" dirty="0">
                <a:solidFill>
                  <a:prstClr val="black"/>
                </a:solidFill>
                <a:latin typeface="Arial" panose="020B0604020202020204" pitchFamily="34" charset="0"/>
                <a:cs typeface="Arial" panose="020B0604020202020204" pitchFamily="34" charset="0"/>
              </a:rPr>
              <a:t>224 European </a:t>
            </a:r>
            <a:r>
              <a:rPr lang="en-US" sz="1600" b="0" dirty="0" smtClean="0">
                <a:solidFill>
                  <a:prstClr val="black"/>
                </a:solidFill>
                <a:latin typeface="Arial" panose="020B0604020202020204" pitchFamily="34" charset="0"/>
                <a:cs typeface="Arial" panose="020B0604020202020204" pitchFamily="34" charset="0"/>
              </a:rPr>
              <a:t>rivers of </a:t>
            </a:r>
            <a:r>
              <a:rPr lang="en-US" sz="1600" b="0" dirty="0">
                <a:solidFill>
                  <a:prstClr val="black"/>
                </a:solidFill>
                <a:latin typeface="Arial" panose="020B0604020202020204" pitchFamily="34" charset="0"/>
                <a:cs typeface="Arial" panose="020B0604020202020204" pitchFamily="34" charset="0"/>
              </a:rPr>
              <a:t>more than 50 years of daily </a:t>
            </a:r>
            <a:r>
              <a:rPr lang="en-US" sz="1600" b="0" dirty="0" smtClean="0">
                <a:solidFill>
                  <a:prstClr val="black"/>
                </a:solidFill>
                <a:latin typeface="Arial" panose="020B0604020202020204" pitchFamily="34" charset="0"/>
                <a:cs typeface="Arial" panose="020B0604020202020204" pitchFamily="34" charset="0"/>
              </a:rPr>
              <a:t>flow </a:t>
            </a:r>
            <a:r>
              <a:rPr lang="en-US" sz="1600" b="0" dirty="0">
                <a:solidFill>
                  <a:prstClr val="black"/>
                </a:solidFill>
                <a:latin typeface="Arial" panose="020B0604020202020204" pitchFamily="34" charset="0"/>
                <a:cs typeface="Arial" panose="020B0604020202020204" pitchFamily="34" charset="0"/>
              </a:rPr>
              <a:t>data from Austria, Sweden, Slovenia, France, Spain and Italy.</a:t>
            </a:r>
          </a:p>
          <a:p>
            <a:pPr marL="285750" indent="-285750" eaLnBrk="0" fontAlgn="base" hangingPunct="0">
              <a:lnSpc>
                <a:spcPts val="4000"/>
              </a:lnSpc>
              <a:spcBef>
                <a:spcPct val="0"/>
              </a:spcBef>
              <a:spcAft>
                <a:spcPct val="0"/>
              </a:spcAft>
              <a:buClr>
                <a:srgbClr val="C00000"/>
              </a:buClr>
              <a:buFont typeface="Wingdings" panose="05000000000000000000" pitchFamily="2" charset="2"/>
              <a:buChar char="§"/>
            </a:pPr>
            <a:r>
              <a:rPr lang="en-US" sz="1600" b="0" dirty="0">
                <a:solidFill>
                  <a:prstClr val="black"/>
                </a:solidFill>
                <a:latin typeface="Arial" panose="020B0604020202020204" pitchFamily="34" charset="0"/>
                <a:cs typeface="Arial" panose="020B0604020202020204" pitchFamily="34" charset="0"/>
              </a:rPr>
              <a:t>Catchment </a:t>
            </a:r>
            <a:r>
              <a:rPr lang="en-US" sz="1600" b="0" dirty="0" smtClean="0">
                <a:solidFill>
                  <a:prstClr val="black"/>
                </a:solidFill>
                <a:latin typeface="Arial" panose="020B0604020202020204" pitchFamily="34" charset="0"/>
                <a:cs typeface="Arial" panose="020B0604020202020204" pitchFamily="34" charset="0"/>
              </a:rPr>
              <a:t>characteristics</a:t>
            </a:r>
            <a:endParaRPr lang="en-US" sz="1600" b="0" dirty="0">
              <a:solidFill>
                <a:prstClr val="black"/>
              </a:solidFill>
              <a:latin typeface="Arial" panose="020B0604020202020204" pitchFamily="34" charset="0"/>
              <a:cs typeface="Arial" panose="020B0604020202020204" pitchFamily="34" charset="0"/>
            </a:endParaRPr>
          </a:p>
          <a:p>
            <a:pPr marL="285750" indent="-285750" eaLnBrk="0" fontAlgn="base" hangingPunct="0">
              <a:lnSpc>
                <a:spcPts val="4000"/>
              </a:lnSpc>
              <a:spcBef>
                <a:spcPct val="0"/>
              </a:spcBef>
              <a:spcAft>
                <a:spcPct val="0"/>
              </a:spcAft>
              <a:buClr>
                <a:srgbClr val="C00000"/>
              </a:buClr>
              <a:buFont typeface="Wingdings" panose="05000000000000000000" pitchFamily="2" charset="2"/>
              <a:buChar char="§"/>
            </a:pPr>
            <a:r>
              <a:rPr lang="en-US" sz="1600" b="0" dirty="0">
                <a:solidFill>
                  <a:prstClr val="black"/>
                </a:solidFill>
                <a:latin typeface="Arial" panose="020B0604020202020204" pitchFamily="34" charset="0"/>
                <a:cs typeface="Arial" panose="020B0604020202020204" pitchFamily="34" charset="0"/>
              </a:rPr>
              <a:t>Climatic information</a:t>
            </a:r>
          </a:p>
          <a:p>
            <a:pPr marL="285750" indent="-285750" eaLnBrk="0" fontAlgn="base" hangingPunct="0">
              <a:lnSpc>
                <a:spcPts val="4000"/>
              </a:lnSpc>
              <a:spcBef>
                <a:spcPct val="0"/>
              </a:spcBef>
              <a:spcAft>
                <a:spcPct val="0"/>
              </a:spcAft>
              <a:buClr>
                <a:srgbClr val="C00000"/>
              </a:buClr>
              <a:buFont typeface="Wingdings" panose="05000000000000000000" pitchFamily="2" charset="2"/>
              <a:buChar char="§"/>
            </a:pPr>
            <a:r>
              <a:rPr lang="en-US" sz="1600" b="0" dirty="0" smtClean="0">
                <a:solidFill>
                  <a:prstClr val="black"/>
                </a:solidFill>
                <a:latin typeface="Arial" panose="020B0604020202020204" pitchFamily="34" charset="0"/>
                <a:cs typeface="Arial" panose="020B0604020202020204" pitchFamily="34" charset="0"/>
              </a:rPr>
              <a:t>Site-specific information</a:t>
            </a:r>
            <a:endParaRPr lang="en-US" sz="1600" b="0" dirty="0">
              <a:solidFill>
                <a:prstClr val="black"/>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 xmlns:a16="http://schemas.microsoft.com/office/drawing/2014/main" id="{663D4CD2-9862-4C4D-871E-DE3F788B586F}"/>
              </a:ext>
            </a:extLst>
          </p:cNvPr>
          <p:cNvPicPr>
            <a:picLocks noChangeAspect="1"/>
          </p:cNvPicPr>
          <p:nvPr/>
        </p:nvPicPr>
        <p:blipFill>
          <a:blip r:embed="rId2" cstate="print"/>
          <a:stretch>
            <a:fillRect/>
          </a:stretch>
        </p:blipFill>
        <p:spPr>
          <a:xfrm>
            <a:off x="3419872" y="836712"/>
            <a:ext cx="5486400" cy="5486400"/>
          </a:xfrm>
          <a:prstGeom prst="rect">
            <a:avLst/>
          </a:prstGeom>
        </p:spPr>
      </p:pic>
    </p:spTree>
    <p:extLst>
      <p:ext uri="{BB962C8B-B14F-4D97-AF65-F5344CB8AC3E}">
        <p14:creationId xmlns="" xmlns:p14="http://schemas.microsoft.com/office/powerpoint/2010/main" val="1651270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10170" y="44624"/>
            <a:ext cx="9144000" cy="664663"/>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a:normAutofit/>
          </a:bodyPr>
          <a:lstStyle/>
          <a:p>
            <a:r>
              <a:rPr lang="en-US" sz="2800" b="1" dirty="0">
                <a:solidFill>
                  <a:srgbClr val="C00000"/>
                </a:solidFill>
                <a:latin typeface="Arial" panose="020B0604020202020204" pitchFamily="34" charset="0"/>
                <a:cs typeface="Arial" panose="020B0604020202020204" pitchFamily="34" charset="0"/>
              </a:rPr>
              <a:t>Overview of study</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395536" y="983876"/>
            <a:ext cx="8352928" cy="5472608"/>
          </a:xfrm>
          <a:noFill/>
          <a:ln>
            <a:noFill/>
          </a:ln>
        </p:spPr>
        <p:txBody>
          <a:bodyPr>
            <a:normAutofit/>
          </a:bodyPr>
          <a:lstStyle/>
          <a:p>
            <a:pPr>
              <a:lnSpc>
                <a:spcPts val="3500"/>
              </a:lnSpc>
              <a:buClr>
                <a:srgbClr val="82302E"/>
              </a:buClr>
            </a:pPr>
            <a:endParaRPr lang="en-US" sz="2400" dirty="0"/>
          </a:p>
          <a:p>
            <a:pPr lvl="1">
              <a:lnSpc>
                <a:spcPts val="3500"/>
              </a:lnSpc>
              <a:buClr>
                <a:srgbClr val="82302E"/>
              </a:buClr>
              <a:buNone/>
            </a:pPr>
            <a:endParaRPr lang="en-US" sz="2000" dirty="0"/>
          </a:p>
          <a:p>
            <a:pPr lvl="1">
              <a:lnSpc>
                <a:spcPts val="3500"/>
              </a:lnSpc>
              <a:buClr>
                <a:srgbClr val="82302E"/>
              </a:buClr>
            </a:pPr>
            <a:endParaRPr lang="en-US" sz="2000" dirty="0"/>
          </a:p>
          <a:p>
            <a:pPr>
              <a:lnSpc>
                <a:spcPts val="3500"/>
              </a:lnSpc>
            </a:pPr>
            <a:endParaRPr lang="en-US" sz="2400" dirty="0"/>
          </a:p>
          <a:p>
            <a:pPr>
              <a:lnSpc>
                <a:spcPts val="3500"/>
              </a:lnSpc>
            </a:pPr>
            <a:endParaRPr lang="en-US" sz="2400" dirty="0"/>
          </a:p>
        </p:txBody>
      </p:sp>
      <p:cxnSp>
        <p:nvCxnSpPr>
          <p:cNvPr id="9" name="8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4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sp>
        <p:nvSpPr>
          <p:cNvPr id="10" name="Text Box 12">
            <a:extLst>
              <a:ext uri="{FF2B5EF4-FFF2-40B4-BE49-F238E27FC236}">
                <a16:creationId xmlns="" xmlns:a16="http://schemas.microsoft.com/office/drawing/2014/main" id="{2C53956B-012A-498B-B5B4-914B284176E3}"/>
              </a:ext>
            </a:extLst>
          </p:cNvPr>
          <p:cNvSpPr txBox="1">
            <a:spLocks noChangeArrowheads="1"/>
          </p:cNvSpPr>
          <p:nvPr/>
        </p:nvSpPr>
        <p:spPr bwMode="auto">
          <a:xfrm>
            <a:off x="323528" y="764704"/>
            <a:ext cx="8352928" cy="1436274"/>
          </a:xfrm>
          <a:prstGeom prst="rect">
            <a:avLst/>
          </a:prstGeom>
          <a:noFill/>
          <a:ln>
            <a:noFill/>
          </a:ln>
          <a:effectLst/>
          <a:extLst>
            <a:ext uri="{909E8E84-426E-40DD-AFC4-6F175D3DCCD1}">
              <a14:hiddenFill xmlns="" xmlns:a14="http://schemas.microsoft.com/office/drawing/2010/main">
                <a:solidFill>
                  <a:srgbClr val="FFCC99"/>
                </a:solidFill>
              </a14:hiddenFill>
            </a:ext>
            <a:ext uri="{91240B29-F687-4F45-9708-019B960494DF}">
              <a14:hiddenLine xmlns="" xmlns:a14="http://schemas.microsoft.com/office/drawing/2010/main" w="57150">
                <a:solidFill>
                  <a:srgbClr val="800080"/>
                </a:solidFill>
                <a:prstDash val="sysDot"/>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53995" tIns="45712" rIns="53995" bIns="45712">
            <a:spAutoFit/>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marL="285750" lvl="0" indent="-285750" eaLnBrk="0" fontAlgn="base" hangingPunct="0">
              <a:spcBef>
                <a:spcPct val="0"/>
              </a:spcBef>
              <a:spcAft>
                <a:spcPct val="0"/>
              </a:spcAft>
              <a:buFont typeface="Wingdings" panose="05000000000000000000" pitchFamily="2" charset="2"/>
              <a:buChar char="§"/>
            </a:pPr>
            <a:endParaRPr lang="en-US" sz="1600" dirty="0">
              <a:solidFill>
                <a:prstClr val="black"/>
              </a:solidFill>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Wingdings" panose="05000000000000000000" pitchFamily="2" charset="2"/>
              <a:buChar char="§"/>
            </a:pPr>
            <a:endParaRPr lang="en-US" sz="1600" dirty="0">
              <a:solidFill>
                <a:prstClr val="black"/>
              </a:solidFill>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Wingdings" panose="05000000000000000000" pitchFamily="2" charset="2"/>
              <a:buChar char="§"/>
            </a:pPr>
            <a:endParaRPr lang="en-US" sz="1600" dirty="0">
              <a:solidFill>
                <a:prstClr val="black"/>
              </a:solidFill>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Wingdings" panose="05000000000000000000" pitchFamily="2" charset="2"/>
              <a:buChar char="§"/>
            </a:pPr>
            <a:endParaRPr lang="en-US" sz="1600" dirty="0">
              <a:solidFill>
                <a:prstClr val="black"/>
              </a:solidFill>
              <a:latin typeface="Arial" panose="020B0604020202020204" pitchFamily="34" charset="0"/>
              <a:cs typeface="Arial" panose="020B0604020202020204" pitchFamily="34" charset="0"/>
            </a:endParaRPr>
          </a:p>
          <a:p>
            <a:pPr marL="342900" indent="-342900">
              <a:lnSpc>
                <a:spcPts val="2800"/>
              </a:lnSpc>
              <a:spcAft>
                <a:spcPct val="10000"/>
              </a:spcAft>
              <a:buFont typeface="Wingdings" panose="05000000000000000000" pitchFamily="2" charset="2"/>
              <a:buChar char="§"/>
            </a:pPr>
            <a:endParaRPr lang="en-US" altLang="el-GR" sz="1600" b="0" dirty="0">
              <a:cs typeface="Times New Roman" panose="02020603050405020304" pitchFamily="18" charset="0"/>
            </a:endParaRPr>
          </a:p>
        </p:txBody>
      </p:sp>
      <p:sp>
        <p:nvSpPr>
          <p:cNvPr id="4" name="Στρογγυλεμένο ορθογώνιο 3"/>
          <p:cNvSpPr/>
          <p:nvPr/>
        </p:nvSpPr>
        <p:spPr>
          <a:xfrm>
            <a:off x="251520" y="980728"/>
            <a:ext cx="2160240" cy="578007"/>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Seasonality characterization </a:t>
            </a:r>
          </a:p>
        </p:txBody>
      </p:sp>
      <p:sp>
        <p:nvSpPr>
          <p:cNvPr id="8" name="Στρογγυλεμένο ορθογώνιο 7"/>
          <p:cNvSpPr/>
          <p:nvPr/>
        </p:nvSpPr>
        <p:spPr>
          <a:xfrm>
            <a:off x="1187624" y="1916832"/>
            <a:ext cx="2466106" cy="578007"/>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Estimation of seasonal correlation</a:t>
            </a:r>
          </a:p>
        </p:txBody>
      </p:sp>
      <p:sp>
        <p:nvSpPr>
          <p:cNvPr id="11" name="Στρογγυλεμένο ορθογώνιο 10"/>
          <p:cNvSpPr/>
          <p:nvPr/>
        </p:nvSpPr>
        <p:spPr>
          <a:xfrm>
            <a:off x="1979712" y="2780928"/>
            <a:ext cx="3240360" cy="578007"/>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Analysis of physical drivers of correlation strength</a:t>
            </a:r>
          </a:p>
        </p:txBody>
      </p:sp>
      <p:sp>
        <p:nvSpPr>
          <p:cNvPr id="12" name="Στρογγυλεμένο ορθογώνιο 11"/>
          <p:cNvSpPr/>
          <p:nvPr/>
        </p:nvSpPr>
        <p:spPr>
          <a:xfrm>
            <a:off x="3056218" y="3717032"/>
            <a:ext cx="4036062" cy="720080"/>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Regressing correlation </a:t>
            </a:r>
            <a:r>
              <a:rPr lang="en-US" dirty="0" smtClean="0">
                <a:solidFill>
                  <a:schemeClr val="tx1"/>
                </a:solidFill>
                <a:latin typeface="Arial" panose="020B0604020202020204" pitchFamily="34" charset="0"/>
                <a:cs typeface="Arial" panose="020B0604020202020204" pitchFamily="34" charset="0"/>
              </a:rPr>
              <a:t>magnitude to catchment behaviors</a:t>
            </a:r>
            <a:endParaRPr lang="en-US" dirty="0">
              <a:solidFill>
                <a:schemeClr val="tx1"/>
              </a:solidFill>
              <a:latin typeface="Arial" panose="020B0604020202020204" pitchFamily="34" charset="0"/>
              <a:cs typeface="Arial" panose="020B0604020202020204" pitchFamily="34" charset="0"/>
            </a:endParaRPr>
          </a:p>
        </p:txBody>
      </p:sp>
      <p:sp>
        <p:nvSpPr>
          <p:cNvPr id="13" name="Στρογγυλεμένο ορθογώνιο 12"/>
          <p:cNvSpPr/>
          <p:nvPr/>
        </p:nvSpPr>
        <p:spPr>
          <a:xfrm>
            <a:off x="4499992" y="4797152"/>
            <a:ext cx="3672408" cy="578007"/>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Integrating river memory into seasonal flood prediction scheme</a:t>
            </a:r>
          </a:p>
        </p:txBody>
      </p:sp>
      <p:sp>
        <p:nvSpPr>
          <p:cNvPr id="14" name="Στρογγυλεμένο ορθογώνιο 13"/>
          <p:cNvSpPr/>
          <p:nvPr/>
        </p:nvSpPr>
        <p:spPr>
          <a:xfrm>
            <a:off x="6117729" y="5733256"/>
            <a:ext cx="2846759" cy="578007"/>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A real-world application</a:t>
            </a:r>
          </a:p>
        </p:txBody>
      </p:sp>
      <p:cxnSp>
        <p:nvCxnSpPr>
          <p:cNvPr id="7" name="Γωνιακή σύνδεση 6"/>
          <p:cNvCxnSpPr/>
          <p:nvPr/>
        </p:nvCxnSpPr>
        <p:spPr>
          <a:xfrm>
            <a:off x="467544" y="1558735"/>
            <a:ext cx="708534" cy="647100"/>
          </a:xfrm>
          <a:prstGeom prst="bentConnector3">
            <a:avLst>
              <a:gd name="adj1" fmla="val -2429"/>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Γωνιακή σύνδεση 22"/>
          <p:cNvCxnSpPr/>
          <p:nvPr/>
        </p:nvCxnSpPr>
        <p:spPr>
          <a:xfrm>
            <a:off x="2351298" y="3429972"/>
            <a:ext cx="708534" cy="647100"/>
          </a:xfrm>
          <a:prstGeom prst="bentConnector3">
            <a:avLst>
              <a:gd name="adj1" fmla="val -2429"/>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Γωνιακή σύνδεση 23"/>
          <p:cNvCxnSpPr/>
          <p:nvPr/>
        </p:nvCxnSpPr>
        <p:spPr>
          <a:xfrm>
            <a:off x="5375634" y="5409706"/>
            <a:ext cx="708534" cy="647100"/>
          </a:xfrm>
          <a:prstGeom prst="bentConnector3">
            <a:avLst>
              <a:gd name="adj1" fmla="val -2429"/>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Γωνιακή σύνδεση 24"/>
          <p:cNvCxnSpPr/>
          <p:nvPr/>
        </p:nvCxnSpPr>
        <p:spPr>
          <a:xfrm rot="16200000" flipH="1">
            <a:off x="1393553" y="2644442"/>
            <a:ext cx="647100" cy="488025"/>
          </a:xfrm>
          <a:prstGeom prst="bentConnector3">
            <a:avLst>
              <a:gd name="adj1" fmla="val 100046"/>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Γωνιακή σύνδεση 25"/>
          <p:cNvCxnSpPr/>
          <p:nvPr/>
        </p:nvCxnSpPr>
        <p:spPr>
          <a:xfrm>
            <a:off x="3791458" y="4473602"/>
            <a:ext cx="708534" cy="647100"/>
          </a:xfrm>
          <a:prstGeom prst="bentConnector3">
            <a:avLst>
              <a:gd name="adj1" fmla="val -2429"/>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4078360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10170" y="44624"/>
            <a:ext cx="9144000" cy="664663"/>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a:normAutofit/>
          </a:bodyPr>
          <a:lstStyle/>
          <a:p>
            <a:r>
              <a:rPr lang="en-US" sz="2800" b="1" dirty="0">
                <a:solidFill>
                  <a:srgbClr val="C00000"/>
                </a:solidFill>
                <a:latin typeface="Arial" panose="020B0604020202020204" pitchFamily="34" charset="0"/>
                <a:cs typeface="Arial" panose="020B0604020202020204" pitchFamily="34" charset="0"/>
              </a:rPr>
              <a:t>High Flow Season vs Dry Month memory</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395536" y="983876"/>
            <a:ext cx="8352928" cy="5472608"/>
          </a:xfrm>
          <a:noFill/>
          <a:ln>
            <a:noFill/>
          </a:ln>
        </p:spPr>
        <p:txBody>
          <a:bodyPr>
            <a:normAutofit/>
          </a:bodyPr>
          <a:lstStyle/>
          <a:p>
            <a:pPr>
              <a:lnSpc>
                <a:spcPts val="3500"/>
              </a:lnSpc>
              <a:buClr>
                <a:srgbClr val="82302E"/>
              </a:buClr>
            </a:pPr>
            <a:endParaRPr lang="en-US" sz="2400" dirty="0"/>
          </a:p>
          <a:p>
            <a:pPr lvl="1">
              <a:lnSpc>
                <a:spcPts val="3500"/>
              </a:lnSpc>
              <a:buClr>
                <a:srgbClr val="82302E"/>
              </a:buClr>
              <a:buNone/>
            </a:pPr>
            <a:endParaRPr lang="en-US" sz="2000" dirty="0"/>
          </a:p>
          <a:p>
            <a:pPr lvl="1">
              <a:lnSpc>
                <a:spcPts val="3500"/>
              </a:lnSpc>
              <a:buClr>
                <a:srgbClr val="82302E"/>
              </a:buClr>
            </a:pPr>
            <a:endParaRPr lang="en-US" sz="2000" dirty="0"/>
          </a:p>
          <a:p>
            <a:pPr>
              <a:lnSpc>
                <a:spcPts val="3500"/>
              </a:lnSpc>
            </a:pPr>
            <a:endParaRPr lang="en-US" sz="2400" dirty="0"/>
          </a:p>
          <a:p>
            <a:pPr>
              <a:lnSpc>
                <a:spcPts val="3500"/>
              </a:lnSpc>
            </a:pPr>
            <a:endParaRPr lang="en-US" sz="2400" dirty="0"/>
          </a:p>
        </p:txBody>
      </p:sp>
      <p:cxnSp>
        <p:nvCxnSpPr>
          <p:cNvPr id="9" name="8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4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 xmlns:a16="http://schemas.microsoft.com/office/drawing/2014/main" id="{FB05249D-2EDE-4E09-A97F-AC2EF292CD4D}"/>
              </a:ext>
            </a:extLst>
          </p:cNvPr>
          <p:cNvPicPr>
            <a:picLocks noChangeAspect="1"/>
          </p:cNvPicPr>
          <p:nvPr/>
        </p:nvPicPr>
        <p:blipFill>
          <a:blip r:embed="rId2" cstate="print"/>
          <a:stretch>
            <a:fillRect/>
          </a:stretch>
        </p:blipFill>
        <p:spPr>
          <a:xfrm>
            <a:off x="611560" y="3501008"/>
            <a:ext cx="8051418" cy="3017520"/>
          </a:xfrm>
          <a:prstGeom prst="rect">
            <a:avLst/>
          </a:prstGeom>
        </p:spPr>
      </p:pic>
      <p:sp>
        <p:nvSpPr>
          <p:cNvPr id="10" name="Text Box 12">
            <a:extLst>
              <a:ext uri="{FF2B5EF4-FFF2-40B4-BE49-F238E27FC236}">
                <a16:creationId xmlns="" xmlns:a16="http://schemas.microsoft.com/office/drawing/2014/main" id="{2C53956B-012A-498B-B5B4-914B284176E3}"/>
              </a:ext>
            </a:extLst>
          </p:cNvPr>
          <p:cNvSpPr txBox="1">
            <a:spLocks noChangeArrowheads="1"/>
          </p:cNvSpPr>
          <p:nvPr/>
        </p:nvSpPr>
        <p:spPr bwMode="auto">
          <a:xfrm>
            <a:off x="467544" y="752113"/>
            <a:ext cx="8352928" cy="2534011"/>
          </a:xfrm>
          <a:prstGeom prst="rect">
            <a:avLst/>
          </a:prstGeom>
          <a:noFill/>
          <a:ln>
            <a:noFill/>
          </a:ln>
          <a:effectLst/>
          <a:extLst>
            <a:ext uri="{909E8E84-426E-40DD-AFC4-6F175D3DCCD1}">
              <a14:hiddenFill xmlns="" xmlns:a14="http://schemas.microsoft.com/office/drawing/2010/main">
                <a:solidFill>
                  <a:srgbClr val="FFCC99"/>
                </a:solidFill>
              </a14:hiddenFill>
            </a:ext>
            <a:ext uri="{91240B29-F687-4F45-9708-019B960494DF}">
              <a14:hiddenLine xmlns="" xmlns:a14="http://schemas.microsoft.com/office/drawing/2010/main" w="57150">
                <a:solidFill>
                  <a:srgbClr val="800080"/>
                </a:solidFill>
                <a:prstDash val="sysDot"/>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53995" tIns="45712" rIns="53995" bIns="45712">
            <a:spAutoFit/>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marL="342900" indent="-342900">
              <a:lnSpc>
                <a:spcPts val="2600"/>
              </a:lnSpc>
              <a:spcAft>
                <a:spcPct val="10000"/>
              </a:spcAft>
              <a:buClr>
                <a:srgbClr val="C00000"/>
              </a:buClr>
              <a:buFont typeface="Wingdings" panose="05000000000000000000" pitchFamily="2" charset="2"/>
              <a:buChar char="Ø"/>
            </a:pPr>
            <a:r>
              <a:rPr lang="en-US" altLang="el-GR" sz="1400" b="0" dirty="0">
                <a:latin typeface="Arial" panose="020B0604020202020204" pitchFamily="34" charset="0"/>
                <a:cs typeface="Arial" panose="020B0604020202020204" pitchFamily="34" charset="0"/>
              </a:rPr>
              <a:t>We define two seasonal regimes:</a:t>
            </a:r>
          </a:p>
          <a:p>
            <a:pPr marL="1085850" lvl="1" indent="-342900">
              <a:lnSpc>
                <a:spcPts val="2600"/>
              </a:lnSpc>
              <a:spcAft>
                <a:spcPct val="10000"/>
              </a:spcAft>
              <a:buClr>
                <a:srgbClr val="C00000"/>
              </a:buClr>
              <a:buFont typeface="Wingdings" panose="05000000000000000000" pitchFamily="2" charset="2"/>
              <a:buChar char="§"/>
            </a:pPr>
            <a:r>
              <a:rPr lang="en-US" altLang="el-GR" sz="1400" dirty="0">
                <a:latin typeface="Arial" panose="020B0604020202020204" pitchFamily="34" charset="0"/>
                <a:cs typeface="Arial" panose="020B0604020202020204" pitchFamily="34" charset="0"/>
              </a:rPr>
              <a:t>High Flow Seasons  (HFS) </a:t>
            </a:r>
            <a:r>
              <a:rPr lang="en-US" altLang="el-GR" sz="1400" b="0" dirty="0">
                <a:latin typeface="Arial" panose="020B0604020202020204" pitchFamily="34" charset="0"/>
                <a:cs typeface="Arial" panose="020B0604020202020204" pitchFamily="34" charset="0"/>
              </a:rPr>
              <a:t>as 3-month periods receiving the maximum amount of Peaks Over Threshold  (Lee et al., 2015)</a:t>
            </a:r>
          </a:p>
          <a:p>
            <a:pPr marL="1085850" lvl="1" indent="-342900">
              <a:lnSpc>
                <a:spcPts val="2600"/>
              </a:lnSpc>
              <a:spcAft>
                <a:spcPct val="10000"/>
              </a:spcAft>
              <a:buClr>
                <a:srgbClr val="C00000"/>
              </a:buClr>
              <a:buFont typeface="Wingdings" panose="05000000000000000000" pitchFamily="2" charset="2"/>
              <a:buChar char="§"/>
            </a:pPr>
            <a:r>
              <a:rPr lang="en-US" altLang="el-GR" sz="1400" dirty="0">
                <a:latin typeface="Arial" panose="020B0604020202020204" pitchFamily="34" charset="0"/>
                <a:cs typeface="Arial" panose="020B0604020202020204" pitchFamily="34" charset="0"/>
              </a:rPr>
              <a:t>Dry Months (DM) </a:t>
            </a:r>
            <a:r>
              <a:rPr lang="en-US" altLang="el-GR" sz="1400" b="0" dirty="0">
                <a:latin typeface="Arial" panose="020B0604020202020204" pitchFamily="34" charset="0"/>
                <a:cs typeface="Arial" panose="020B0604020202020204" pitchFamily="34" charset="0"/>
              </a:rPr>
              <a:t>as the months receiving the minimum average flow within the year</a:t>
            </a:r>
          </a:p>
          <a:p>
            <a:pPr marL="342900" indent="-342900">
              <a:lnSpc>
                <a:spcPts val="2600"/>
              </a:lnSpc>
              <a:spcAft>
                <a:spcPct val="10000"/>
              </a:spcAft>
              <a:buClr>
                <a:srgbClr val="C00000"/>
              </a:buClr>
              <a:buFont typeface="Wingdings" panose="05000000000000000000" pitchFamily="2" charset="2"/>
              <a:buChar char="Ø"/>
            </a:pPr>
            <a:r>
              <a:rPr lang="en-US" altLang="el-GR" sz="1400" b="0" dirty="0">
                <a:latin typeface="Arial" panose="020B0604020202020204" pitchFamily="34" charset="0"/>
                <a:cs typeface="Arial" panose="020B0604020202020204" pitchFamily="34" charset="0"/>
              </a:rPr>
              <a:t>We estimate lagged monthly correlation between:</a:t>
            </a:r>
          </a:p>
          <a:p>
            <a:pPr marL="1085850" lvl="1" indent="-342900">
              <a:lnSpc>
                <a:spcPts val="2600"/>
              </a:lnSpc>
              <a:spcAft>
                <a:spcPct val="10000"/>
              </a:spcAft>
              <a:buClr>
                <a:srgbClr val="C00000"/>
              </a:buClr>
              <a:buFont typeface="Wingdings" panose="05000000000000000000" pitchFamily="2" charset="2"/>
              <a:buChar char="§"/>
            </a:pPr>
            <a:r>
              <a:rPr lang="en-US" altLang="el-GR" sz="1400" dirty="0">
                <a:latin typeface="Arial" panose="020B0604020202020204" pitchFamily="34" charset="0"/>
                <a:cs typeface="Arial" panose="020B0604020202020204" pitchFamily="34" charset="0"/>
              </a:rPr>
              <a:t>Maximum  flow </a:t>
            </a:r>
            <a:r>
              <a:rPr lang="en-US" altLang="el-GR" sz="1400" b="0" dirty="0">
                <a:latin typeface="Arial" panose="020B0604020202020204" pitchFamily="34" charset="0"/>
                <a:cs typeface="Arial" panose="020B0604020202020204" pitchFamily="34" charset="0"/>
              </a:rPr>
              <a:t>during HFS and average flows in antecedent months</a:t>
            </a:r>
          </a:p>
          <a:p>
            <a:pPr marL="1085850" lvl="1" indent="-342900">
              <a:lnSpc>
                <a:spcPts val="2600"/>
              </a:lnSpc>
              <a:spcAft>
                <a:spcPct val="10000"/>
              </a:spcAft>
              <a:buClr>
                <a:srgbClr val="C00000"/>
              </a:buClr>
              <a:buFont typeface="Wingdings" panose="05000000000000000000" pitchFamily="2" charset="2"/>
              <a:buChar char="§"/>
            </a:pPr>
            <a:r>
              <a:rPr lang="en-US" altLang="el-GR" sz="1400" dirty="0">
                <a:latin typeface="Arial" panose="020B0604020202020204" pitchFamily="34" charset="0"/>
                <a:cs typeface="Arial" panose="020B0604020202020204" pitchFamily="34" charset="0"/>
              </a:rPr>
              <a:t>Average DM flow </a:t>
            </a:r>
            <a:r>
              <a:rPr lang="en-US" altLang="el-GR" sz="1400" b="0" dirty="0">
                <a:latin typeface="Arial" panose="020B0604020202020204" pitchFamily="34" charset="0"/>
                <a:cs typeface="Arial" panose="020B0604020202020204" pitchFamily="34" charset="0"/>
              </a:rPr>
              <a:t>and average flows in antecedent </a:t>
            </a:r>
            <a:r>
              <a:rPr lang="en-US" altLang="el-GR" sz="1400" b="0" dirty="0" smtClean="0">
                <a:latin typeface="Arial" panose="020B0604020202020204" pitchFamily="34" charset="0"/>
                <a:cs typeface="Arial" panose="020B0604020202020204" pitchFamily="34" charset="0"/>
              </a:rPr>
              <a:t>months</a:t>
            </a:r>
            <a:endParaRPr lang="en-US" altLang="el-GR" sz="1400" b="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514756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0" y="27732"/>
            <a:ext cx="9144000" cy="720000"/>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a:normAutofit/>
          </a:bodyPr>
          <a:lstStyle/>
          <a:p>
            <a:r>
              <a:rPr lang="en-US" sz="2800" b="1" dirty="0">
                <a:solidFill>
                  <a:srgbClr val="C00000"/>
                </a:solidFill>
                <a:latin typeface="Arial" panose="020B0604020202020204" pitchFamily="34" charset="0"/>
                <a:cs typeface="Arial" panose="020B0604020202020204" pitchFamily="34" charset="0"/>
              </a:rPr>
              <a:t>Spatial patterns of correlation magnitude </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395536" y="983876"/>
            <a:ext cx="8352928" cy="5472608"/>
          </a:xfrm>
          <a:noFill/>
          <a:ln>
            <a:noFill/>
          </a:ln>
        </p:spPr>
        <p:txBody>
          <a:bodyPr>
            <a:normAutofit/>
          </a:bodyPr>
          <a:lstStyle/>
          <a:p>
            <a:pPr>
              <a:lnSpc>
                <a:spcPts val="4000"/>
              </a:lnSpc>
              <a:buClr>
                <a:srgbClr val="82302E"/>
              </a:buClr>
            </a:pPr>
            <a:endParaRPr lang="en-US" sz="2400" dirty="0"/>
          </a:p>
          <a:p>
            <a:pPr lvl="1">
              <a:lnSpc>
                <a:spcPts val="4000"/>
              </a:lnSpc>
              <a:buClr>
                <a:srgbClr val="82302E"/>
              </a:buClr>
              <a:buNone/>
            </a:pPr>
            <a:endParaRPr lang="en-US" sz="2000" dirty="0"/>
          </a:p>
          <a:p>
            <a:pPr lvl="1">
              <a:lnSpc>
                <a:spcPts val="4000"/>
              </a:lnSpc>
              <a:buClr>
                <a:srgbClr val="82302E"/>
              </a:buClr>
            </a:pPr>
            <a:endParaRPr lang="en-US" sz="2000" dirty="0"/>
          </a:p>
          <a:p>
            <a:pPr>
              <a:lnSpc>
                <a:spcPts val="4000"/>
              </a:lnSpc>
            </a:pPr>
            <a:endParaRPr lang="en-US" sz="2400" dirty="0"/>
          </a:p>
          <a:p>
            <a:pPr>
              <a:lnSpc>
                <a:spcPts val="4000"/>
              </a:lnSpc>
            </a:pPr>
            <a:endParaRPr lang="en-US" sz="2400" dirty="0"/>
          </a:p>
        </p:txBody>
      </p:sp>
      <p:cxnSp>
        <p:nvCxnSpPr>
          <p:cNvPr id="9" name="8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4 - Ευθεία γραμμή σύνδεσης"/>
          <p:cNvCxnSpPr/>
          <p:nvPr/>
        </p:nvCxnSpPr>
        <p:spPr>
          <a:xfrm>
            <a:off x="251520" y="693441"/>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 xmlns:a16="http://schemas.microsoft.com/office/drawing/2014/main" id="{7F3BF612-574E-4A5E-B69D-17B4376AD7B3}"/>
              </a:ext>
            </a:extLst>
          </p:cNvPr>
          <p:cNvPicPr>
            <a:picLocks noChangeAspect="1"/>
          </p:cNvPicPr>
          <p:nvPr/>
        </p:nvPicPr>
        <p:blipFill>
          <a:blip r:embed="rId2" cstate="print"/>
          <a:stretch>
            <a:fillRect/>
          </a:stretch>
        </p:blipFill>
        <p:spPr>
          <a:xfrm>
            <a:off x="107504" y="764704"/>
            <a:ext cx="8954853" cy="4480560"/>
          </a:xfrm>
          <a:prstGeom prst="rect">
            <a:avLst/>
          </a:prstGeom>
        </p:spPr>
      </p:pic>
      <p:sp>
        <p:nvSpPr>
          <p:cNvPr id="7" name="Text Box 12">
            <a:extLst>
              <a:ext uri="{FF2B5EF4-FFF2-40B4-BE49-F238E27FC236}">
                <a16:creationId xmlns="" xmlns:a16="http://schemas.microsoft.com/office/drawing/2014/main" id="{2C53956B-012A-498B-B5B4-914B284176E3}"/>
              </a:ext>
            </a:extLst>
          </p:cNvPr>
          <p:cNvSpPr txBox="1">
            <a:spLocks noChangeArrowheads="1"/>
          </p:cNvSpPr>
          <p:nvPr/>
        </p:nvSpPr>
        <p:spPr bwMode="auto">
          <a:xfrm>
            <a:off x="251520" y="5373216"/>
            <a:ext cx="8280920" cy="810462"/>
          </a:xfrm>
          <a:prstGeom prst="rect">
            <a:avLst/>
          </a:prstGeom>
          <a:noFill/>
          <a:ln>
            <a:noFill/>
          </a:ln>
          <a:effectLst/>
          <a:extLst>
            <a:ext uri="{909E8E84-426E-40DD-AFC4-6F175D3DCCD1}">
              <a14:hiddenFill xmlns="" xmlns:a14="http://schemas.microsoft.com/office/drawing/2010/main">
                <a:solidFill>
                  <a:srgbClr val="FFCC99"/>
                </a:solidFill>
              </a14:hiddenFill>
            </a:ext>
            <a:ext uri="{91240B29-F687-4F45-9708-019B960494DF}">
              <a14:hiddenLine xmlns="" xmlns:a14="http://schemas.microsoft.com/office/drawing/2010/main" w="57150">
                <a:solidFill>
                  <a:srgbClr val="800080"/>
                </a:solidFill>
                <a:prstDash val="sysDot"/>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53995" tIns="45712" rIns="53995" bIns="45712">
            <a:spAutoFit/>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marL="342900" indent="-342900">
              <a:lnSpc>
                <a:spcPts val="2800"/>
              </a:lnSpc>
              <a:spcAft>
                <a:spcPct val="10000"/>
              </a:spcAft>
              <a:buClr>
                <a:srgbClr val="C00000"/>
              </a:buClr>
              <a:buFont typeface="Wingdings" panose="05000000000000000000" pitchFamily="2" charset="2"/>
              <a:buChar char="§"/>
            </a:pPr>
            <a:r>
              <a:rPr lang="en-US" altLang="el-GR" sz="1600" b="0" dirty="0">
                <a:latin typeface="Arial" panose="020B0604020202020204" pitchFamily="34" charset="0"/>
                <a:cs typeface="Arial" panose="020B0604020202020204" pitchFamily="34" charset="0"/>
              </a:rPr>
              <a:t>The large spatial variability of correlation magnitude along with the presence of spatial clustering  imply the dependence of correlation on regional drivers.</a:t>
            </a:r>
          </a:p>
        </p:txBody>
      </p:sp>
    </p:spTree>
    <p:extLst>
      <p:ext uri="{BB962C8B-B14F-4D97-AF65-F5344CB8AC3E}">
        <p14:creationId xmlns="" xmlns:p14="http://schemas.microsoft.com/office/powerpoint/2010/main" val="33163589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0" y="27732"/>
            <a:ext cx="9144000" cy="720000"/>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a:normAutofit fontScale="90000"/>
          </a:bodyPr>
          <a:lstStyle/>
          <a:p>
            <a:r>
              <a:rPr lang="en-US" sz="2800" b="1" dirty="0">
                <a:solidFill>
                  <a:srgbClr val="C00000"/>
                </a:solidFill>
                <a:latin typeface="Arial" panose="020B0604020202020204" pitchFamily="34" charset="0"/>
                <a:cs typeface="Arial" panose="020B0604020202020204" pitchFamily="34" charset="0"/>
              </a:rPr>
              <a:t>Investigating physical drivers: Overview and Challenges</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395536" y="983876"/>
            <a:ext cx="8352928" cy="5472608"/>
          </a:xfrm>
          <a:noFill/>
          <a:ln>
            <a:noFill/>
          </a:ln>
        </p:spPr>
        <p:txBody>
          <a:bodyPr>
            <a:normAutofit/>
          </a:bodyPr>
          <a:lstStyle/>
          <a:p>
            <a:pPr>
              <a:lnSpc>
                <a:spcPts val="4000"/>
              </a:lnSpc>
              <a:buClr>
                <a:srgbClr val="82302E"/>
              </a:buClr>
            </a:pPr>
            <a:endParaRPr lang="en-US" sz="2400" dirty="0"/>
          </a:p>
          <a:p>
            <a:pPr lvl="1">
              <a:lnSpc>
                <a:spcPts val="4000"/>
              </a:lnSpc>
              <a:buClr>
                <a:srgbClr val="82302E"/>
              </a:buClr>
              <a:buNone/>
            </a:pPr>
            <a:endParaRPr lang="en-US" sz="2000" dirty="0"/>
          </a:p>
          <a:p>
            <a:pPr lvl="1">
              <a:lnSpc>
                <a:spcPts val="4000"/>
              </a:lnSpc>
              <a:buClr>
                <a:srgbClr val="82302E"/>
              </a:buClr>
            </a:pPr>
            <a:endParaRPr lang="en-US" sz="2000" dirty="0"/>
          </a:p>
          <a:p>
            <a:pPr>
              <a:lnSpc>
                <a:spcPts val="4000"/>
              </a:lnSpc>
            </a:pPr>
            <a:endParaRPr lang="en-US" sz="2400" dirty="0"/>
          </a:p>
          <a:p>
            <a:pPr>
              <a:lnSpc>
                <a:spcPts val="4000"/>
              </a:lnSpc>
            </a:pPr>
            <a:endParaRPr lang="en-US" sz="2400" dirty="0"/>
          </a:p>
        </p:txBody>
      </p:sp>
      <p:cxnSp>
        <p:nvCxnSpPr>
          <p:cNvPr id="9" name="8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4 - Ευθεία γραμμή σύνδεσης"/>
          <p:cNvCxnSpPr/>
          <p:nvPr/>
        </p:nvCxnSpPr>
        <p:spPr>
          <a:xfrm>
            <a:off x="251520" y="693441"/>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51520" y="736659"/>
            <a:ext cx="8784976" cy="5478423"/>
          </a:xfrm>
          <a:prstGeom prst="rect">
            <a:avLst/>
          </a:prstGeom>
          <a:noFill/>
        </p:spPr>
        <p:txBody>
          <a:bodyPr wrap="square" rtlCol="0">
            <a:spAutoFit/>
          </a:bodyPr>
          <a:lstStyle/>
          <a:p>
            <a:pPr>
              <a:lnSpc>
                <a:spcPts val="3500"/>
              </a:lnSpc>
            </a:pPr>
            <a:r>
              <a:rPr lang="en-US" sz="1600" dirty="0">
                <a:latin typeface="Arial" panose="020B0604020202020204" pitchFamily="34" charset="0"/>
                <a:cs typeface="Arial" panose="020B0604020202020204" pitchFamily="34" charset="0"/>
              </a:rPr>
              <a:t>Seeking relationships between correlation magnitude and physical features as dictated by our physical understanding of the behaviors of the river systems components:</a:t>
            </a:r>
          </a:p>
          <a:p>
            <a:pPr marL="2114550" lvl="4" indent="-285750">
              <a:lnSpc>
                <a:spcPts val="3500"/>
              </a:lnSpc>
              <a:buClr>
                <a:srgbClr val="C00000"/>
              </a:buClr>
              <a:buFont typeface="Arial" panose="020B0604020202020204" pitchFamily="34" charset="0"/>
              <a:buChar char="•"/>
            </a:pPr>
            <a:r>
              <a:rPr lang="en-US" sz="1600" dirty="0">
                <a:latin typeface="Arial" panose="020B0604020202020204" pitchFamily="34" charset="0"/>
                <a:cs typeface="Arial" panose="020B0604020202020204" pitchFamily="34" charset="0"/>
              </a:rPr>
              <a:t>land processes (e.g. infiltration, baseflow, evapotranspiration)</a:t>
            </a:r>
          </a:p>
          <a:p>
            <a:pPr marL="2114550" lvl="4" indent="-285750">
              <a:lnSpc>
                <a:spcPts val="3500"/>
              </a:lnSpc>
              <a:buClr>
                <a:srgbClr val="C00000"/>
              </a:buClr>
              <a:buFont typeface="Arial" panose="020B0604020202020204" pitchFamily="34" charset="0"/>
              <a:buChar char="•"/>
            </a:pPr>
            <a:r>
              <a:rPr lang="en-US" sz="1600" dirty="0">
                <a:latin typeface="Arial" panose="020B0604020202020204" pitchFamily="34" charset="0"/>
                <a:cs typeface="Arial" panose="020B0604020202020204" pitchFamily="34" charset="0"/>
              </a:rPr>
              <a:t>Meteorological forcing and hydroclimate</a:t>
            </a:r>
          </a:p>
          <a:p>
            <a:pPr marL="2114550" lvl="4" indent="-285750">
              <a:lnSpc>
                <a:spcPts val="3500"/>
              </a:lnSpc>
              <a:buClr>
                <a:srgbClr val="C00000"/>
              </a:buClr>
              <a:buFont typeface="Arial" panose="020B0604020202020204" pitchFamily="34" charset="0"/>
              <a:buChar char="•"/>
            </a:pPr>
            <a:r>
              <a:rPr lang="en-US" sz="1600" dirty="0">
                <a:latin typeface="Arial" panose="020B0604020202020204" pitchFamily="34" charset="0"/>
                <a:cs typeface="Arial" panose="020B0604020202020204" pitchFamily="34" charset="0"/>
              </a:rPr>
              <a:t>site-specific local features  </a:t>
            </a:r>
          </a:p>
          <a:p>
            <a:pPr marL="2114550" lvl="4" indent="-285750">
              <a:lnSpc>
                <a:spcPts val="3500"/>
              </a:lnSpc>
              <a:buClr>
                <a:srgbClr val="C00000"/>
              </a:buClr>
              <a:buFont typeface="Arial" panose="020B0604020202020204" pitchFamily="34" charset="0"/>
              <a:buChar char="•"/>
            </a:pPr>
            <a:r>
              <a:rPr lang="en-US" sz="1600" dirty="0">
                <a:latin typeface="Arial" panose="020B0604020202020204" pitchFamily="34" charset="0"/>
                <a:cs typeface="Arial" panose="020B0604020202020204" pitchFamily="34" charset="0"/>
              </a:rPr>
              <a:t>and their various interactions</a:t>
            </a:r>
          </a:p>
          <a:p>
            <a:pPr marL="285750" indent="-285750">
              <a:lnSpc>
                <a:spcPts val="3500"/>
              </a:lnSpc>
              <a:buClr>
                <a:srgbClr val="C00000"/>
              </a:buClr>
              <a:buFont typeface="Wingdings" panose="05000000000000000000" pitchFamily="2" charset="2"/>
              <a:buChar char="v"/>
            </a:pPr>
            <a:endParaRPr lang="en-US" sz="1600" dirty="0" smtClean="0">
              <a:latin typeface="Arial" panose="020B0604020202020204" pitchFamily="34" charset="0"/>
              <a:cs typeface="Arial" panose="020B0604020202020204" pitchFamily="34" charset="0"/>
            </a:endParaRPr>
          </a:p>
          <a:p>
            <a:pPr marL="285750" indent="-285750">
              <a:lnSpc>
                <a:spcPts val="3500"/>
              </a:lnSpc>
              <a:buClr>
                <a:srgbClr val="C00000"/>
              </a:buClr>
              <a:buFont typeface="Wingdings" panose="05000000000000000000" pitchFamily="2" charset="2"/>
              <a:buChar char="v"/>
            </a:pPr>
            <a:r>
              <a:rPr lang="en-US" sz="1600" dirty="0" smtClean="0">
                <a:latin typeface="Arial" panose="020B0604020202020204" pitchFamily="34" charset="0"/>
                <a:cs typeface="Arial" panose="020B0604020202020204" pitchFamily="34" charset="0"/>
              </a:rPr>
              <a:t>Interpretation </a:t>
            </a:r>
            <a:r>
              <a:rPr lang="en-US" sz="1600" dirty="0">
                <a:latin typeface="Arial" panose="020B0604020202020204" pitchFamily="34" charset="0"/>
                <a:cs typeface="Arial" panose="020B0604020202020204" pitchFamily="34" charset="0"/>
              </a:rPr>
              <a:t>of findings in physical terms is particularly difficult due to multiple processes’ interactions, e.g. processes having contradictory effects on correlation magnitude, scale effects, nonlinear dynamics, seasonality, spatial variability, random fluctuations of the system, and in general, due to natural complexity.</a:t>
            </a:r>
          </a:p>
          <a:p>
            <a:pPr marL="285750" indent="-285750">
              <a:lnSpc>
                <a:spcPts val="3500"/>
              </a:lnSpc>
              <a:buFont typeface="Wingdings" panose="05000000000000000000" pitchFamily="2" charset="2"/>
              <a:buChar char="v"/>
            </a:pPr>
            <a:endParaRPr lang="en-US" sz="16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0656124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5524" y="0"/>
            <a:ext cx="9144000" cy="722087"/>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a:normAutofit/>
          </a:bodyPr>
          <a:lstStyle/>
          <a:p>
            <a:r>
              <a:rPr lang="en-US" sz="2800" b="1" dirty="0" smtClean="0">
                <a:solidFill>
                  <a:srgbClr val="C00000"/>
                </a:solidFill>
                <a:latin typeface="Arial" panose="020B0604020202020204" pitchFamily="34" charset="0"/>
                <a:cs typeface="Arial" panose="020B0604020202020204" pitchFamily="34" charset="0"/>
              </a:rPr>
              <a:t>Basin </a:t>
            </a:r>
            <a:r>
              <a:rPr lang="en-US" sz="2800" b="1" dirty="0">
                <a:solidFill>
                  <a:srgbClr val="C00000"/>
                </a:solidFill>
                <a:latin typeface="Arial" panose="020B0604020202020204" pitchFamily="34" charset="0"/>
                <a:cs typeface="Arial" panose="020B0604020202020204" pitchFamily="34" charset="0"/>
              </a:rPr>
              <a:t>area</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395536" y="983876"/>
            <a:ext cx="8352928" cy="5472608"/>
          </a:xfrm>
          <a:noFill/>
          <a:ln>
            <a:noFill/>
          </a:ln>
        </p:spPr>
        <p:txBody>
          <a:bodyPr>
            <a:normAutofit/>
          </a:bodyPr>
          <a:lstStyle/>
          <a:p>
            <a:pPr marL="514350" indent="-457200">
              <a:lnSpc>
                <a:spcPts val="3700"/>
              </a:lnSpc>
              <a:buClr>
                <a:srgbClr val="C00000"/>
              </a:buClr>
            </a:pPr>
            <a:endParaRPr lang="en-US" sz="2600" dirty="0"/>
          </a:p>
          <a:p>
            <a:pPr marL="0" indent="0">
              <a:lnSpc>
                <a:spcPts val="3700"/>
              </a:lnSpc>
              <a:buClr>
                <a:srgbClr val="82302E"/>
              </a:buClr>
              <a:buNone/>
            </a:pPr>
            <a:endParaRPr lang="en-US" sz="2400" dirty="0"/>
          </a:p>
          <a:p>
            <a:pPr lvl="1">
              <a:lnSpc>
                <a:spcPts val="3700"/>
              </a:lnSpc>
              <a:buClr>
                <a:srgbClr val="82302E"/>
              </a:buClr>
              <a:buNone/>
            </a:pPr>
            <a:endParaRPr lang="en-US" sz="2000" dirty="0"/>
          </a:p>
          <a:p>
            <a:pPr lvl="1">
              <a:lnSpc>
                <a:spcPts val="3700"/>
              </a:lnSpc>
              <a:buClr>
                <a:srgbClr val="82302E"/>
              </a:buClr>
            </a:pPr>
            <a:endParaRPr lang="en-US" sz="2000" dirty="0"/>
          </a:p>
          <a:p>
            <a:pPr>
              <a:lnSpc>
                <a:spcPts val="3700"/>
              </a:lnSpc>
            </a:pPr>
            <a:endParaRPr lang="en-US" sz="2400" dirty="0"/>
          </a:p>
          <a:p>
            <a:pPr>
              <a:lnSpc>
                <a:spcPts val="3700"/>
              </a:lnSpc>
            </a:pPr>
            <a:endParaRPr lang="en-US" sz="2400" dirty="0"/>
          </a:p>
        </p:txBody>
      </p:sp>
      <p:cxnSp>
        <p:nvCxnSpPr>
          <p:cNvPr id="9" name="8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 xmlns:a16="http://schemas.microsoft.com/office/drawing/2014/main" id="{BC568AC5-3116-4100-8F92-4EE6D441074B}"/>
              </a:ext>
            </a:extLst>
          </p:cNvPr>
          <p:cNvSpPr txBox="1"/>
          <p:nvPr/>
        </p:nvSpPr>
        <p:spPr>
          <a:xfrm>
            <a:off x="4967536" y="983876"/>
            <a:ext cx="3802732" cy="4747453"/>
          </a:xfrm>
          <a:prstGeom prst="rect">
            <a:avLst/>
          </a:prstGeom>
          <a:solidFill>
            <a:srgbClr val="4F81BD">
              <a:lumMod val="20000"/>
              <a:lumOff val="80000"/>
            </a:srgbClr>
          </a:solidFill>
        </p:spPr>
        <p:txBody>
          <a:bodyPr wrap="square" rtlCol="0">
            <a:spAutoFit/>
          </a:bodyPr>
          <a:lstStyle/>
          <a:p>
            <a:pPr eaLnBrk="0" fontAlgn="base" hangingPunct="0">
              <a:lnSpc>
                <a:spcPts val="3300"/>
              </a:lnSpc>
              <a:spcBef>
                <a:spcPct val="0"/>
              </a:spcBef>
              <a:spcAft>
                <a:spcPct val="0"/>
              </a:spcAft>
              <a:defRPr/>
            </a:pPr>
            <a:r>
              <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Basin size is</a:t>
            </a:r>
            <a:r>
              <a:rPr kumimoji="0" lang="en-US" sz="1400" b="0" i="0" u="none" strike="noStrike" kern="0" cap="none" spc="0" normalizeH="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representative of the scale of the natural system affecting river flow</a:t>
            </a:r>
            <a:r>
              <a:rPr lang="en-US" sz="1400" kern="0" dirty="0">
                <a:solidFill>
                  <a:prstClr val="black"/>
                </a:solidFill>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under the assumption that in larger scale systems the impact of the superposition of the climatological and geophysical processes affecting river flow becomes more significant and may lead to a magnified effect of the factors with positive contribution. </a:t>
            </a:r>
          </a:p>
          <a:p>
            <a:pPr marL="285750" indent="-285750" eaLnBrk="0" fontAlgn="base" hangingPunct="0">
              <a:lnSpc>
                <a:spcPts val="3300"/>
              </a:lnSpc>
              <a:spcBef>
                <a:spcPct val="0"/>
              </a:spcBef>
              <a:spcAft>
                <a:spcPct val="0"/>
              </a:spcAft>
              <a:buClr>
                <a:srgbClr val="C00000"/>
              </a:buClr>
              <a:buFont typeface="Wingdings" panose="05000000000000000000" pitchFamily="2" charset="2"/>
              <a:buChar char="Ø"/>
              <a:defRPr/>
            </a:pPr>
            <a:r>
              <a:rPr lang="en-GB" sz="1400" dirty="0">
                <a:latin typeface="Arial" panose="020B0604020202020204" pitchFamily="34" charset="0"/>
                <a:cs typeface="Arial" panose="020B0604020202020204" pitchFamily="34" charset="0"/>
              </a:rPr>
              <a:t>positive effect of the basin size in the correlation magnitude, which is more pronounced in the case of DM. </a:t>
            </a:r>
            <a:endParaRPr lang="en-US" sz="1400" dirty="0">
              <a:latin typeface="Arial" panose="020B0604020202020204" pitchFamily="34" charset="0"/>
              <a:cs typeface="Arial" panose="020B0604020202020204" pitchFamily="34" charset="0"/>
            </a:endParaRPr>
          </a:p>
        </p:txBody>
      </p:sp>
      <p:cxnSp>
        <p:nvCxnSpPr>
          <p:cNvPr id="5" name="4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pic>
        <p:nvPicPr>
          <p:cNvPr id="1027" name="Picture 3" descr="C:\Users\anny\Documents\my_r\plots\poster\ggplothfs_lag1_BALOGscatter.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6024" y="908720"/>
            <a:ext cx="4572000" cy="4572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572483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5524" y="0"/>
            <a:ext cx="9144000" cy="722087"/>
          </a:xfrm>
          <a:solidFill>
            <a:schemeClr val="bg1">
              <a:alpha val="40000"/>
            </a:schemeClr>
          </a:solidFill>
          <a:ln>
            <a:noFill/>
          </a:ln>
        </p:spPr>
        <p:style>
          <a:lnRef idx="2">
            <a:schemeClr val="accent6"/>
          </a:lnRef>
          <a:fillRef idx="1">
            <a:schemeClr val="lt1"/>
          </a:fillRef>
          <a:effectRef idx="0">
            <a:schemeClr val="accent6"/>
          </a:effectRef>
          <a:fontRef idx="minor">
            <a:schemeClr val="dk1"/>
          </a:fontRef>
        </p:style>
        <p:txBody>
          <a:bodyPr>
            <a:normAutofit/>
          </a:bodyPr>
          <a:lstStyle/>
          <a:p>
            <a:r>
              <a:rPr lang="en-US" sz="2800" b="1" dirty="0" err="1" smtClean="0">
                <a:solidFill>
                  <a:srgbClr val="C00000"/>
                </a:solidFill>
                <a:latin typeface="Arial" panose="020B0604020202020204" pitchFamily="34" charset="0"/>
                <a:cs typeface="Arial" panose="020B0604020202020204" pitchFamily="34" charset="0"/>
              </a:rPr>
              <a:t>Baseflow</a:t>
            </a:r>
            <a:r>
              <a:rPr lang="en-US" sz="2800" b="1" dirty="0" smtClean="0">
                <a:solidFill>
                  <a:srgbClr val="C00000"/>
                </a:solidFill>
                <a:latin typeface="Arial" panose="020B0604020202020204" pitchFamily="34" charset="0"/>
                <a:cs typeface="Arial" panose="020B0604020202020204" pitchFamily="34" charset="0"/>
              </a:rPr>
              <a:t> </a:t>
            </a:r>
            <a:r>
              <a:rPr lang="en-US" sz="2800" b="1" dirty="0">
                <a:solidFill>
                  <a:srgbClr val="C00000"/>
                </a:solidFill>
                <a:latin typeface="Arial" panose="020B0604020202020204" pitchFamily="34" charset="0"/>
                <a:cs typeface="Arial" panose="020B0604020202020204" pitchFamily="34" charset="0"/>
              </a:rPr>
              <a:t>index</a:t>
            </a:r>
            <a:endParaRPr lang="el-GR" sz="2800" b="1" dirty="0">
              <a:solidFill>
                <a:srgbClr val="C00000"/>
              </a:solidFill>
              <a:latin typeface="Arial" panose="020B0604020202020204" pitchFamily="34" charset="0"/>
              <a:cs typeface="Arial" panose="020B0604020202020204" pitchFamily="34" charset="0"/>
            </a:endParaRPr>
          </a:p>
        </p:txBody>
      </p:sp>
      <p:sp>
        <p:nvSpPr>
          <p:cNvPr id="3" name="2 - Θέση περιεχομένου"/>
          <p:cNvSpPr>
            <a:spLocks noGrp="1"/>
          </p:cNvSpPr>
          <p:nvPr>
            <p:ph idx="1"/>
          </p:nvPr>
        </p:nvSpPr>
        <p:spPr>
          <a:xfrm>
            <a:off x="395536" y="983876"/>
            <a:ext cx="8352928" cy="5472608"/>
          </a:xfrm>
          <a:noFill/>
          <a:ln>
            <a:noFill/>
          </a:ln>
        </p:spPr>
        <p:txBody>
          <a:bodyPr>
            <a:normAutofit/>
          </a:bodyPr>
          <a:lstStyle/>
          <a:p>
            <a:pPr marL="514350" indent="-457200">
              <a:lnSpc>
                <a:spcPts val="3700"/>
              </a:lnSpc>
              <a:buClr>
                <a:srgbClr val="C00000"/>
              </a:buClr>
            </a:pPr>
            <a:endParaRPr lang="en-US" sz="2600" dirty="0"/>
          </a:p>
          <a:p>
            <a:pPr marL="0" indent="0">
              <a:lnSpc>
                <a:spcPts val="3700"/>
              </a:lnSpc>
              <a:buClr>
                <a:srgbClr val="82302E"/>
              </a:buClr>
              <a:buNone/>
            </a:pPr>
            <a:endParaRPr lang="en-US" sz="2400" dirty="0"/>
          </a:p>
          <a:p>
            <a:pPr lvl="1">
              <a:lnSpc>
                <a:spcPts val="3700"/>
              </a:lnSpc>
              <a:buClr>
                <a:srgbClr val="82302E"/>
              </a:buClr>
              <a:buNone/>
            </a:pPr>
            <a:endParaRPr lang="en-US" sz="2000" dirty="0"/>
          </a:p>
          <a:p>
            <a:pPr lvl="1">
              <a:lnSpc>
                <a:spcPts val="3700"/>
              </a:lnSpc>
              <a:buClr>
                <a:srgbClr val="82302E"/>
              </a:buClr>
            </a:pPr>
            <a:endParaRPr lang="en-US" sz="2000" dirty="0"/>
          </a:p>
          <a:p>
            <a:pPr>
              <a:lnSpc>
                <a:spcPts val="3700"/>
              </a:lnSpc>
            </a:pPr>
            <a:endParaRPr lang="en-US" sz="2400" dirty="0"/>
          </a:p>
          <a:p>
            <a:pPr>
              <a:lnSpc>
                <a:spcPts val="3700"/>
              </a:lnSpc>
            </a:pPr>
            <a:endParaRPr lang="en-US" sz="2400" dirty="0"/>
          </a:p>
        </p:txBody>
      </p:sp>
      <p:cxnSp>
        <p:nvCxnSpPr>
          <p:cNvPr id="9" name="8 - Ευθεία γραμμή σύνδεσης"/>
          <p:cNvCxnSpPr/>
          <p:nvPr/>
        </p:nvCxnSpPr>
        <p:spPr>
          <a:xfrm>
            <a:off x="251520" y="6597352"/>
            <a:ext cx="864096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 xmlns:a16="http://schemas.microsoft.com/office/drawing/2014/main" id="{2593E9D4-C3B4-4371-B554-F85EAED99D6A}"/>
              </a:ext>
            </a:extLst>
          </p:cNvPr>
          <p:cNvPicPr>
            <a:picLocks noChangeAspect="1"/>
          </p:cNvPicPr>
          <p:nvPr/>
        </p:nvPicPr>
        <p:blipFill>
          <a:blip r:embed="rId2" cstate="print"/>
          <a:stretch>
            <a:fillRect/>
          </a:stretch>
        </p:blipFill>
        <p:spPr>
          <a:xfrm>
            <a:off x="323528" y="908720"/>
            <a:ext cx="4332339" cy="4572000"/>
          </a:xfrm>
          <a:prstGeom prst="rect">
            <a:avLst/>
          </a:prstGeom>
        </p:spPr>
      </p:pic>
      <p:sp>
        <p:nvSpPr>
          <p:cNvPr id="15" name="TextBox 14">
            <a:extLst>
              <a:ext uri="{FF2B5EF4-FFF2-40B4-BE49-F238E27FC236}">
                <a16:creationId xmlns="" xmlns:a16="http://schemas.microsoft.com/office/drawing/2014/main" id="{01E0A65F-1A51-42BA-9C06-AEB37CB18456}"/>
              </a:ext>
            </a:extLst>
          </p:cNvPr>
          <p:cNvSpPr txBox="1"/>
          <p:nvPr/>
        </p:nvSpPr>
        <p:spPr>
          <a:xfrm>
            <a:off x="4788024" y="980728"/>
            <a:ext cx="3816424" cy="3054682"/>
          </a:xfrm>
          <a:prstGeom prst="rect">
            <a:avLst/>
          </a:prstGeom>
          <a:solidFill>
            <a:srgbClr val="4F81BD">
              <a:lumMod val="20000"/>
              <a:lumOff val="80000"/>
            </a:srgbClr>
          </a:solidFill>
        </p:spPr>
        <p:txBody>
          <a:bodyPr wrap="square" rtlCol="0">
            <a:spAutoFit/>
          </a:bodyPr>
          <a:lstStyle/>
          <a:p>
            <a:pPr lvl="0" eaLnBrk="0" fontAlgn="base" hangingPunct="0">
              <a:lnSpc>
                <a:spcPts val="3300"/>
              </a:lnSpc>
              <a:spcBef>
                <a:spcPct val="0"/>
              </a:spcBef>
              <a:spcAft>
                <a:spcPct val="0"/>
              </a:spcAft>
              <a:defRPr/>
            </a:pPr>
            <a:r>
              <a:rPr kumimoji="0" lang="en-US" sz="1400" b="0" i="0" u="none" strike="noStrike" kern="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Baseflow</a:t>
            </a:r>
            <a:r>
              <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index represents the amount of groundwater recharge, </a:t>
            </a:r>
            <a:r>
              <a:rPr kumimoji="0" lang="en-US" sz="14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which</a:t>
            </a:r>
            <a:r>
              <a:rPr kumimoji="0" lang="en-US" sz="1400" b="0" i="0" u="none" strike="noStrike" kern="0" cap="none" spc="0" normalizeH="0" noProof="0" dirty="0" smtClean="0">
                <a:ln>
                  <a:noFill/>
                </a:ln>
                <a:solidFill>
                  <a:prstClr val="black"/>
                </a:solidFill>
                <a:effectLst/>
                <a:uLnTx/>
                <a:uFillTx/>
                <a:latin typeface="Arial" panose="020B0604020202020204" pitchFamily="34" charset="0"/>
                <a:cs typeface="Arial" panose="020B0604020202020204" pitchFamily="34" charset="0"/>
              </a:rPr>
              <a:t> is reflective of the amount of</a:t>
            </a:r>
            <a:r>
              <a:rPr kumimoji="0" lang="en-US" sz="14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r>
              <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groundwater </a:t>
            </a:r>
            <a:r>
              <a:rPr kumimoji="0" lang="en-US" sz="14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storage in the aquifer.</a:t>
            </a:r>
            <a:r>
              <a:rPr lang="en-GB" dirty="0" smtClean="0">
                <a:latin typeface="Arial" panose="020B0604020202020204" pitchFamily="34" charset="0"/>
                <a:cs typeface="Arial" panose="020B0604020202020204" pitchFamily="34" charset="0"/>
              </a:rPr>
              <a:t> </a:t>
            </a:r>
          </a:p>
          <a:p>
            <a:pPr marL="285750" lvl="0" indent="-285750" eaLnBrk="0" fontAlgn="base" hangingPunct="0">
              <a:lnSpc>
                <a:spcPts val="3300"/>
              </a:lnSpc>
              <a:spcBef>
                <a:spcPct val="0"/>
              </a:spcBef>
              <a:spcAft>
                <a:spcPct val="0"/>
              </a:spcAft>
              <a:buClr>
                <a:srgbClr val="C00000"/>
              </a:buClr>
              <a:buFont typeface="Wingdings" panose="05000000000000000000" pitchFamily="2" charset="2"/>
              <a:buChar char="Ø"/>
              <a:defRPr/>
            </a:pPr>
            <a:r>
              <a:rPr kumimoji="0" lang="en-GB" sz="14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positive </a:t>
            </a:r>
            <a:r>
              <a:rPr kumimoji="0" lang="en-GB"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effect of BFI on both the DM and HFS correlation, more significant for the DM.</a:t>
            </a:r>
            <a:endPar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cxnSp>
        <p:nvCxnSpPr>
          <p:cNvPr id="5" name="4 - Ευθεία γραμμή σύνδεσης"/>
          <p:cNvCxnSpPr/>
          <p:nvPr/>
        </p:nvCxnSpPr>
        <p:spPr>
          <a:xfrm>
            <a:off x="251520" y="638104"/>
            <a:ext cx="8640960" cy="0"/>
          </a:xfrm>
          <a:prstGeom prst="line">
            <a:avLst/>
          </a:prstGeom>
          <a:ln w="25400" cmpd="sng">
            <a:solidFill>
              <a:schemeClr val="tx1"/>
            </a:solidFill>
            <a:prstDash val="sysDot"/>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084980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TM10001105[[fn=Crop]]</Template>
  <TotalTime>6757</TotalTime>
  <Words>1443</Words>
  <Application>Microsoft Office PowerPoint</Application>
  <PresentationFormat>Presentazione su schermo (4:3)</PresentationFormat>
  <Paragraphs>164</Paragraphs>
  <Slides>21</Slides>
  <Notes>0</Notes>
  <HiddenSlides>0</HiddenSlides>
  <MMClips>0</MMClips>
  <ScaleCrop>false</ScaleCrop>
  <HeadingPairs>
    <vt:vector size="4" baseType="variant">
      <vt:variant>
        <vt:lpstr>Tema</vt:lpstr>
      </vt:variant>
      <vt:variant>
        <vt:i4>1</vt:i4>
      </vt:variant>
      <vt:variant>
        <vt:lpstr>Titoli diapositive</vt:lpstr>
      </vt:variant>
      <vt:variant>
        <vt:i4>21</vt:i4>
      </vt:variant>
    </vt:vector>
  </HeadingPairs>
  <TitlesOfParts>
    <vt:vector size="22" baseType="lpstr">
      <vt:lpstr>Θέμα του Office</vt:lpstr>
      <vt:lpstr>Physical interpretation of river memory and application to seasonal flood forecasting</vt:lpstr>
      <vt:lpstr>Defining river memory </vt:lpstr>
      <vt:lpstr>Data</vt:lpstr>
      <vt:lpstr>Overview of study</vt:lpstr>
      <vt:lpstr>High Flow Season vs Dry Month memory</vt:lpstr>
      <vt:lpstr>Spatial patterns of correlation magnitude </vt:lpstr>
      <vt:lpstr>Investigating physical drivers: Overview and Challenges</vt:lpstr>
      <vt:lpstr>Basin area</vt:lpstr>
      <vt:lpstr>Baseflow index</vt:lpstr>
      <vt:lpstr>Aridity index</vt:lpstr>
      <vt:lpstr>Topographic controls: Lakes</vt:lpstr>
      <vt:lpstr>Topographic controls: Elevation</vt:lpstr>
      <vt:lpstr>Topographic controls: Karstic formations</vt:lpstr>
      <vt:lpstr>Hydroclimatic forcing: Mean Temperature</vt:lpstr>
      <vt:lpstr>Investigating correlations among variables</vt:lpstr>
      <vt:lpstr>Principal Components Analysis</vt:lpstr>
      <vt:lpstr>Regressing correlation magnitude</vt:lpstr>
      <vt:lpstr>Updating the distribution of extremes </vt:lpstr>
      <vt:lpstr>A technical experiment</vt:lpstr>
      <vt:lpstr>Conclusions (I)</vt:lpstr>
      <vt:lpstr>References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anny</dc:creator>
  <cp:lastModifiedBy>sturno</cp:lastModifiedBy>
  <cp:revision>754</cp:revision>
  <dcterms:created xsi:type="dcterms:W3CDTF">2016-04-07T18:23:33Z</dcterms:created>
  <dcterms:modified xsi:type="dcterms:W3CDTF">2017-07-13T21:47:29Z</dcterms:modified>
</cp:coreProperties>
</file>